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64" r:id="rId2"/>
    <p:sldId id="354" r:id="rId3"/>
    <p:sldId id="297" r:id="rId4"/>
    <p:sldId id="322" r:id="rId5"/>
    <p:sldId id="298" r:id="rId6"/>
    <p:sldId id="302" r:id="rId7"/>
    <p:sldId id="321" r:id="rId8"/>
    <p:sldId id="303" r:id="rId9"/>
    <p:sldId id="323" r:id="rId10"/>
    <p:sldId id="304" r:id="rId11"/>
    <p:sldId id="350" r:id="rId12"/>
    <p:sldId id="360" r:id="rId13"/>
    <p:sldId id="363" r:id="rId14"/>
    <p:sldId id="355" r:id="rId15"/>
    <p:sldId id="356" r:id="rId16"/>
    <p:sldId id="357" r:id="rId17"/>
    <p:sldId id="358" r:id="rId18"/>
    <p:sldId id="359" r:id="rId19"/>
    <p:sldId id="329" r:id="rId20"/>
    <p:sldId id="351" r:id="rId21"/>
    <p:sldId id="312" r:id="rId22"/>
    <p:sldId id="327" r:id="rId23"/>
    <p:sldId id="318" r:id="rId24"/>
    <p:sldId id="313" r:id="rId25"/>
    <p:sldId id="333" r:id="rId26"/>
    <p:sldId id="334" r:id="rId27"/>
    <p:sldId id="336" r:id="rId28"/>
    <p:sldId id="337" r:id="rId29"/>
    <p:sldId id="314" r:id="rId30"/>
    <p:sldId id="352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53" r:id="rId39"/>
  </p:sldIdLst>
  <p:sldSz cx="9144000" cy="6858000" type="screen4x3"/>
  <p:notesSz cx="7004050" cy="9290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CC00CC"/>
    <a:srgbClr val="FFFF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7" autoAdjust="0"/>
    <p:restoredTop sz="94595" autoAdjust="0"/>
  </p:normalViewPr>
  <p:slideViewPr>
    <p:cSldViewPr>
      <p:cViewPr varScale="1">
        <p:scale>
          <a:sx n="115" d="100"/>
          <a:sy n="115" d="100"/>
        </p:scale>
        <p:origin x="-21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3826805D-771D-41A6-9373-BA6DEB13F7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5C3C1BD-5464-4899-9E8E-8180E8A60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3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E8E00-1416-490E-88DE-91FB618F208D}" type="slidenum">
              <a:rPr lang="en-US"/>
              <a:pPr/>
              <a:t>1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4EB34-A2F4-497A-AF42-F3597DA04A17}" type="slidenum">
              <a:rPr lang="en-US"/>
              <a:pPr/>
              <a:t>32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99750-5C05-43AB-A6F8-7EFAC9170321}" type="slidenum">
              <a:rPr lang="en-US"/>
              <a:pPr/>
              <a:t>33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D9D9E-6817-4FED-A716-B9FBE362FB34}" type="slidenum">
              <a:rPr lang="en-US"/>
              <a:pPr/>
              <a:t>34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C5CD2-F1BC-4178-9D0A-3C76378A439F}" type="slidenum">
              <a:rPr lang="en-US"/>
              <a:pPr/>
              <a:t>35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8F9B5-4D5B-48AF-8843-6D56634E1DDB}" type="slidenum">
              <a:rPr lang="en-US"/>
              <a:pPr/>
              <a:t>36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13E4B-7FBE-4BFF-8001-D34A2003E490}" type="slidenum">
              <a:rPr lang="en-US"/>
              <a:pPr/>
              <a:t>37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E1B25-B88D-4D8C-BBBF-123821F2133D}" type="slidenum">
              <a:rPr lang="en-US"/>
              <a:pPr/>
              <a:t>12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94826-3A75-4F83-BDAB-1FD2866533FD}" type="slidenum">
              <a:rPr lang="en-US"/>
              <a:pPr/>
              <a:t>13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47161-51DA-4348-AF2D-7E84EACD7A4F}" type="slidenum">
              <a:rPr lang="en-US"/>
              <a:pPr/>
              <a:t>14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B9EAE-6829-493B-8BB3-AA5D666ED460}" type="slidenum">
              <a:rPr lang="en-US"/>
              <a:pPr/>
              <a:t>15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AC4D-3BC3-4055-8684-2DBFCADA0EC2}" type="slidenum">
              <a:rPr lang="en-US"/>
              <a:pPr/>
              <a:t>16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B1823-74A0-4CF8-9289-AB78B4F67488}" type="slidenum">
              <a:rPr lang="en-US"/>
              <a:pPr/>
              <a:t>17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B912B-4F23-4049-BC2A-38305B0E13D3}" type="slidenum">
              <a:rPr lang="en-US"/>
              <a:pPr/>
              <a:t>18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74059-0F63-4749-9A04-32D76459265C}" type="slidenum">
              <a:rPr lang="en-US"/>
              <a:pPr/>
              <a:t>31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08F03-6D65-4D93-A756-3ED24CEAD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9150B-1D18-4BDD-8610-70BAF194B2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67E6-A44E-45A4-857C-45AFA03CCF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344602-B5FA-4B71-9713-ED15ED5F4C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5382B-8EED-4D65-94A4-A195F9BF61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2EDD1-895F-4F7E-8760-11BDF2EE5D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DA588-1AC3-426B-B9FF-A27F1A9A62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A8428-6058-4270-A8F0-F9586EC6CB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68682-67FE-430D-9912-EF5AB6352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53AA7-BF39-4F4D-B30A-60EF7380B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30167-980F-4DB8-A779-08A876239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07634-E2B1-494D-8F57-3ED8B1AD97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D20974E-96E0-4F71-AA3B-B7019557A6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5.jpeg"/><Relationship Id="rId4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1.jpeg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6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5.wmf"/><Relationship Id="rId9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80.wmf"/><Relationship Id="rId4" Type="http://schemas.openxmlformats.org/officeDocument/2006/relationships/image" Target="../media/image81.jpeg"/><Relationship Id="rId9" Type="http://schemas.openxmlformats.org/officeDocument/2006/relationships/oleObject" Target="../embeddings/oleObject5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8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1E93-DA99-45A1-AF24-D5817F675827}" type="slidenum">
              <a:rPr lang="en-US"/>
              <a:pPr/>
              <a:t>1</a:t>
            </a:fld>
            <a:endParaRPr lang="en-US"/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8229600" y="6172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1431468" y="2209800"/>
            <a:ext cx="61350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dirty="0" smtClean="0"/>
              <a:t>ECE 419/619</a:t>
            </a:r>
            <a:br>
              <a:rPr lang="en-US" sz="3600" dirty="0" smtClean="0"/>
            </a:br>
            <a:r>
              <a:rPr lang="en-US" sz="3600" dirty="0" smtClean="0"/>
              <a:t>Electric Machines and Drives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Induction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0F61-EF6C-41ED-939B-96B9BD2F5ABA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990600" y="2057400"/>
          <a:ext cx="2078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1" name="Equation" r:id="rId3" imgW="1244520" imgH="228600" progId="Equation.3">
                  <p:embed/>
                </p:oleObj>
              </mc:Choice>
              <mc:Fallback>
                <p:oleObj name="Equation" r:id="rId3" imgW="124452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20780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/>
        </p:nvGraphicFramePr>
        <p:xfrm>
          <a:off x="4267200" y="2057400"/>
          <a:ext cx="32448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2" name="Equation" r:id="rId5" imgW="1942920" imgH="431640" progId="Equation.3">
                  <p:embed/>
                </p:oleObj>
              </mc:Choice>
              <mc:Fallback>
                <p:oleObj name="Equation" r:id="rId5" imgW="194292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32448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4278313" y="2895600"/>
          <a:ext cx="3286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3" name="Equation" r:id="rId7" imgW="1968480" imgH="507960" progId="Equation.DSMT4">
                  <p:embed/>
                </p:oleObj>
              </mc:Choice>
              <mc:Fallback>
                <p:oleObj name="Equation" r:id="rId7" imgW="196848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2895600"/>
                        <a:ext cx="32861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5181600" y="3886200"/>
          <a:ext cx="15684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4" name="Equation" r:id="rId9" imgW="939600" imgH="431640" progId="Equation.DSMT4">
                  <p:embed/>
                </p:oleObj>
              </mc:Choice>
              <mc:Fallback>
                <p:oleObj name="Equation" r:id="rId9" imgW="9396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15684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6934200" y="3810000"/>
          <a:ext cx="14414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5" name="Equation" r:id="rId11" imgW="863280" imgH="507960" progId="Equation.3">
                  <p:embed/>
                </p:oleObj>
              </mc:Choice>
              <mc:Fallback>
                <p:oleObj name="Equation" r:id="rId11" imgW="86328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10000"/>
                        <a:ext cx="14414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4221163" y="4876800"/>
          <a:ext cx="2332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6" name="Equation" r:id="rId13" imgW="1396800" imgH="228600" progId="Equation.DSMT4">
                  <p:embed/>
                </p:oleObj>
              </mc:Choice>
              <mc:Fallback>
                <p:oleObj name="Equation" r:id="rId13" imgW="13968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4876800"/>
                        <a:ext cx="23320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1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Refer Voltage Equations</a:t>
            </a:r>
          </a:p>
        </p:txBody>
      </p:sp>
      <p:sp>
        <p:nvSpPr>
          <p:cNvPr id="289812" name="Text Box 20"/>
          <p:cNvSpPr txBox="1">
            <a:spLocks noChangeArrowheads="1"/>
          </p:cNvSpPr>
          <p:nvPr/>
        </p:nvSpPr>
        <p:spPr bwMode="auto">
          <a:xfrm>
            <a:off x="898525" y="1611313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Stator</a:t>
            </a:r>
          </a:p>
        </p:txBody>
      </p:sp>
      <p:sp>
        <p:nvSpPr>
          <p:cNvPr id="289813" name="Text Box 21"/>
          <p:cNvSpPr txBox="1">
            <a:spLocks noChangeArrowheads="1"/>
          </p:cNvSpPr>
          <p:nvPr/>
        </p:nvSpPr>
        <p:spPr bwMode="auto">
          <a:xfrm>
            <a:off x="4267200" y="1600200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Rotor</a:t>
            </a:r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4114800" y="39624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8C01-25C2-45C6-A79B-E10EB54495FC}" type="slidenum">
              <a:rPr lang="en-US"/>
              <a:pPr/>
              <a:t>11</a:t>
            </a:fld>
            <a:endParaRPr lang="en-US"/>
          </a:p>
        </p:txBody>
      </p:sp>
      <p:sp>
        <p:nvSpPr>
          <p:cNvPr id="350210" name="Text Box 2"/>
          <p:cNvSpPr txBox="1">
            <a:spLocks noChangeArrowheads="1"/>
          </p:cNvSpPr>
          <p:nvPr/>
        </p:nvSpPr>
        <p:spPr bwMode="auto">
          <a:xfrm>
            <a:off x="1879937" y="457200"/>
            <a:ext cx="5314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Induction Machine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746125" y="1611313"/>
            <a:ext cx="75596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Based on machine physics</a:t>
            </a:r>
          </a:p>
          <a:p>
            <a:endParaRPr lang="en-US" dirty="0" smtClean="0"/>
          </a:p>
          <a:p>
            <a:r>
              <a:rPr lang="en-US" dirty="0" smtClean="0"/>
              <a:t>Inductances obtained by inspection, but could be derived (see Chapter 1) and related to machine physical machine dimensions</a:t>
            </a:r>
          </a:p>
          <a:p>
            <a:endParaRPr lang="en-US" dirty="0" smtClean="0"/>
          </a:p>
          <a:p>
            <a:r>
              <a:rPr lang="en-US" dirty="0" smtClean="0"/>
              <a:t>Rotor </a:t>
            </a:r>
            <a:r>
              <a:rPr lang="en-US" dirty="0"/>
              <a:t>referred to </a:t>
            </a:r>
            <a:r>
              <a:rPr lang="en-US" dirty="0" smtClean="0"/>
              <a:t>stator to simplify steady-state model that will be presented later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5A47-C089-4497-99BA-7772E84501B8}" type="slidenum">
              <a:rPr lang="en-US"/>
              <a:pPr/>
              <a:t>12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SimPowerSystems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IM Model</a:t>
            </a:r>
          </a:p>
        </p:txBody>
      </p:sp>
      <p:pic>
        <p:nvPicPr>
          <p:cNvPr id="365576" name="Picture 8" descr="m4"/>
          <p:cNvPicPr>
            <a:picLocks noChangeAspect="1" noChangeArrowheads="1"/>
          </p:cNvPicPr>
          <p:nvPr/>
        </p:nvPicPr>
        <p:blipFill>
          <a:blip r:embed="rId3" cstate="print"/>
          <a:srcRect l="10062" t="8812" r="41740" b="61855"/>
          <a:stretch>
            <a:fillRect/>
          </a:stretch>
        </p:blipFill>
        <p:spPr bwMode="auto">
          <a:xfrm>
            <a:off x="1752600" y="1066800"/>
            <a:ext cx="6615113" cy="4179888"/>
          </a:xfrm>
          <a:prstGeom prst="rect">
            <a:avLst/>
          </a:prstGeom>
          <a:noFill/>
        </p:spPr>
      </p:pic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304800" y="4343400"/>
            <a:ext cx="4724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8275" indent="-168275">
              <a:buFontTx/>
              <a:buChar char="•"/>
            </a:pPr>
            <a:r>
              <a:rPr lang="en-US"/>
              <a:t>Notation and model matches the book</a:t>
            </a:r>
          </a:p>
          <a:p>
            <a:pPr marL="168275" indent="-168275">
              <a:buFontTx/>
              <a:buChar char="•"/>
            </a:pPr>
            <a:r>
              <a:rPr lang="en-US"/>
              <a:t>Constant speed and free rotor modes</a:t>
            </a:r>
          </a:p>
          <a:p>
            <a:pPr marL="168275" indent="-168275">
              <a:buFontTx/>
              <a:buChar char="•"/>
            </a:pPr>
            <a:r>
              <a:rPr lang="en-US"/>
              <a:t>Per unit or SI unit models available</a:t>
            </a:r>
          </a:p>
          <a:p>
            <a:pPr marL="168275" indent="-168275">
              <a:buFontTx/>
              <a:buChar char="•"/>
            </a:pPr>
            <a:r>
              <a:rPr lang="en-US"/>
              <a:t>Selectable reference frame</a:t>
            </a:r>
          </a:p>
          <a:p>
            <a:pPr marL="168275" indent="-168275">
              <a:buFontTx/>
              <a:buChar char="•"/>
            </a:pPr>
            <a:r>
              <a:rPr lang="en-US"/>
              <a:t>Large number of variables including currents, flux linkages, torque, speed,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C6C2-89A1-402C-81C9-C8520DF33957}" type="slidenum">
              <a:rPr lang="en-US"/>
              <a:pPr/>
              <a:t>13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SimPower Blocks IM Model</a:t>
            </a:r>
          </a:p>
        </p:txBody>
      </p:sp>
      <p:pic>
        <p:nvPicPr>
          <p:cNvPr id="370694" name="Picture 6" descr="m1"/>
          <p:cNvPicPr>
            <a:picLocks noChangeAspect="1" noChangeArrowheads="1"/>
          </p:cNvPicPr>
          <p:nvPr/>
        </p:nvPicPr>
        <p:blipFill>
          <a:blip r:embed="rId3" cstate="print"/>
          <a:srcRect l="4951" t="3253" r="64908" b="59091"/>
          <a:stretch>
            <a:fillRect/>
          </a:stretch>
        </p:blipFill>
        <p:spPr bwMode="auto">
          <a:xfrm>
            <a:off x="304800" y="1143000"/>
            <a:ext cx="4137025" cy="5365750"/>
          </a:xfrm>
          <a:prstGeom prst="rect">
            <a:avLst/>
          </a:prstGeom>
          <a:noFill/>
        </p:spPr>
      </p:pic>
      <p:pic>
        <p:nvPicPr>
          <p:cNvPr id="370695" name="Picture 7" descr="m2"/>
          <p:cNvPicPr>
            <a:picLocks noChangeAspect="1" noChangeArrowheads="1"/>
          </p:cNvPicPr>
          <p:nvPr/>
        </p:nvPicPr>
        <p:blipFill>
          <a:blip r:embed="rId4" cstate="print"/>
          <a:srcRect l="4707" t="3085" r="65187" b="59270"/>
          <a:stretch>
            <a:fillRect/>
          </a:stretch>
        </p:blipFill>
        <p:spPr bwMode="auto">
          <a:xfrm>
            <a:off x="4648200" y="1143000"/>
            <a:ext cx="4132263" cy="5364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D3F9-BC7D-4F90-880C-D27C2D2BE487}" type="slidenum">
              <a:rPr lang="en-US"/>
              <a:pPr/>
              <a:t>14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PSCAD IM Model</a:t>
            </a:r>
          </a:p>
        </p:txBody>
      </p:sp>
      <p:pic>
        <p:nvPicPr>
          <p:cNvPr id="3553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2001838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4251325" y="1611313"/>
            <a:ext cx="4341813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A, B, C, N - stator electrical terminals</a:t>
            </a:r>
          </a:p>
          <a:p>
            <a:endParaRPr lang="en-US" dirty="0"/>
          </a:p>
          <a:p>
            <a:r>
              <a:rPr lang="en-US" dirty="0"/>
              <a:t>a b c - rotor electrical terminals</a:t>
            </a:r>
          </a:p>
          <a:p>
            <a:endParaRPr lang="en-US" dirty="0"/>
          </a:p>
          <a:p>
            <a:r>
              <a:rPr lang="en-US" dirty="0"/>
              <a:t>S = 1 - constant speed mode</a:t>
            </a:r>
          </a:p>
          <a:p>
            <a:r>
              <a:rPr lang="en-US" dirty="0"/>
              <a:t>S = 0 - mechanical equations</a:t>
            </a:r>
          </a:p>
          <a:p>
            <a:endParaRPr lang="en-US" dirty="0"/>
          </a:p>
          <a:p>
            <a:r>
              <a:rPr lang="en-US" dirty="0"/>
              <a:t>W - speed when S = 1</a:t>
            </a:r>
          </a:p>
          <a:p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/>
              <a:t>initial speed when S = 0</a:t>
            </a:r>
          </a:p>
          <a:p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/>
              <a:t>expressed in per unit as </a:t>
            </a:r>
            <a:r>
              <a:rPr lang="en-US" i="1" dirty="0" err="1">
                <a:latin typeface="Symbol" pitchFamily="18" charset="2"/>
              </a:rPr>
              <a:t>w</a:t>
            </a:r>
            <a:r>
              <a:rPr lang="en-US" i="1" baseline="-25000" dirty="0" err="1"/>
              <a:t>r</a:t>
            </a:r>
            <a:r>
              <a:rPr lang="en-US" i="1" baseline="-25000" dirty="0"/>
              <a:t> </a:t>
            </a:r>
            <a:r>
              <a:rPr lang="en-US" dirty="0"/>
              <a:t>/ </a:t>
            </a:r>
            <a:r>
              <a:rPr lang="en-US" i="1" dirty="0">
                <a:latin typeface="Symbol" pitchFamily="18" charset="2"/>
              </a:rPr>
              <a:t>w</a:t>
            </a:r>
            <a:r>
              <a:rPr lang="en-US" i="1" baseline="-25000" dirty="0"/>
              <a:t>e</a:t>
            </a:r>
          </a:p>
          <a:p>
            <a:endParaRPr lang="en-US" dirty="0"/>
          </a:p>
          <a:p>
            <a:r>
              <a:rPr lang="en-US" dirty="0"/>
              <a:t>TL - load torque when S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1406-F692-4192-B5AF-9C93476D1F24}" type="slidenum">
              <a:rPr lang="en-US"/>
              <a:pPr/>
              <a:t>15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80963"/>
            <a:ext cx="8229600" cy="6096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IM Per-Unit Example</a:t>
            </a:r>
          </a:p>
        </p:txBody>
      </p:sp>
      <p:pic>
        <p:nvPicPr>
          <p:cNvPr id="35738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685800"/>
            <a:ext cx="5886450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D1D7-3809-47FA-9430-104EBA2897A4}" type="slidenum">
              <a:rPr lang="en-US"/>
              <a:pPr/>
              <a:t>16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IM Per-Unit Example</a:t>
            </a:r>
          </a:p>
        </p:txBody>
      </p:sp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76400"/>
            <a:ext cx="5922963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5A6-1FEB-4656-9F0E-937BD3123D87}" type="slidenum">
              <a:rPr lang="en-US"/>
              <a:pPr/>
              <a:t>17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IM Per-Unit Example</a:t>
            </a:r>
          </a:p>
        </p:txBody>
      </p:sp>
      <p:pic>
        <p:nvPicPr>
          <p:cNvPr id="361475" name="Picture 3"/>
          <p:cNvPicPr>
            <a:picLocks noChangeAspect="1" noChangeArrowheads="1"/>
          </p:cNvPicPr>
          <p:nvPr/>
        </p:nvPicPr>
        <p:blipFill>
          <a:blip r:embed="rId3" cstate="print"/>
          <a:srcRect l="46368" t="8636" r="25899" b="30859"/>
          <a:stretch>
            <a:fillRect/>
          </a:stretch>
        </p:blipFill>
        <p:spPr bwMode="auto">
          <a:xfrm>
            <a:off x="942975" y="1317625"/>
            <a:ext cx="3381375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1478" name="Picture 6"/>
          <p:cNvPicPr>
            <a:picLocks noChangeAspect="1" noChangeArrowheads="1"/>
          </p:cNvPicPr>
          <p:nvPr/>
        </p:nvPicPr>
        <p:blipFill>
          <a:blip r:embed="rId4" cstate="print"/>
          <a:srcRect l="36041" t="2930" r="36211" b="36523"/>
          <a:stretch>
            <a:fillRect/>
          </a:stretch>
        </p:blipFill>
        <p:spPr bwMode="auto">
          <a:xfrm>
            <a:off x="4889500" y="1343025"/>
            <a:ext cx="338296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E765-89B4-4AEE-A5B3-E3EA6CC466AF}" type="slidenum">
              <a:rPr lang="en-US"/>
              <a:pPr/>
              <a:t>18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IM Per-Unit Example</a:t>
            </a:r>
          </a:p>
        </p:txBody>
      </p:sp>
      <p:pic>
        <p:nvPicPr>
          <p:cNvPr id="363524" name="Picture 4"/>
          <p:cNvPicPr>
            <a:picLocks noChangeAspect="1" noChangeArrowheads="1"/>
          </p:cNvPicPr>
          <p:nvPr/>
        </p:nvPicPr>
        <p:blipFill>
          <a:blip r:embed="rId3" cstate="print"/>
          <a:srcRect l="46368" t="8615" r="25819" b="30859"/>
          <a:stretch>
            <a:fillRect/>
          </a:stretch>
        </p:blipFill>
        <p:spPr bwMode="auto">
          <a:xfrm>
            <a:off x="942975" y="1325563"/>
            <a:ext cx="3390900" cy="442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3525" name="Picture 5"/>
          <p:cNvPicPr>
            <a:picLocks noChangeAspect="1" noChangeArrowheads="1"/>
          </p:cNvPicPr>
          <p:nvPr/>
        </p:nvPicPr>
        <p:blipFill>
          <a:blip r:embed="rId4" cstate="print"/>
          <a:srcRect l="46393" t="8659" r="25821" b="30859"/>
          <a:stretch>
            <a:fillRect/>
          </a:stretch>
        </p:blipFill>
        <p:spPr bwMode="auto">
          <a:xfrm>
            <a:off x="4899025" y="1343025"/>
            <a:ext cx="3387725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35E9-B103-4DAB-90C9-826FAC0918AF}" type="slidenum">
              <a:rPr lang="en-US"/>
              <a:pPr/>
              <a:t>19</a:t>
            </a:fld>
            <a:endParaRPr lang="en-US"/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563562"/>
          </a:xfrm>
          <a:noFill/>
          <a:ln/>
        </p:spPr>
        <p:txBody>
          <a:bodyPr/>
          <a:lstStyle/>
          <a:p>
            <a:r>
              <a:rPr lang="en-US" sz="3200" dirty="0" smtClean="0"/>
              <a:t>Induction Motor Start-up</a:t>
            </a:r>
            <a:endParaRPr lang="en-US" sz="3200" dirty="0"/>
          </a:p>
        </p:txBody>
      </p:sp>
      <p:pic>
        <p:nvPicPr>
          <p:cNvPr id="5" name="Picture 4" descr="MATLAB.jpg"/>
          <p:cNvPicPr>
            <a:picLocks/>
          </p:cNvPicPr>
          <p:nvPr/>
        </p:nvPicPr>
        <p:blipFill>
          <a:blip r:embed="rId2" cstate="print"/>
          <a:srcRect l="3676" t="3788" r="4412" b="5303"/>
          <a:stretch>
            <a:fillRect/>
          </a:stretch>
        </p:blipFill>
        <p:spPr>
          <a:xfrm>
            <a:off x="1676400" y="838200"/>
            <a:ext cx="5715000" cy="54864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52600" y="6400800"/>
            <a:ext cx="3597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see Figure 4.11-2 in the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CAA6-75F5-479A-A1E6-466632505BE4}" type="slidenum">
              <a:rPr lang="en-US"/>
              <a:pPr/>
              <a:t>2</a:t>
            </a:fld>
            <a:endParaRPr lang="en-US"/>
          </a:p>
        </p:txBody>
      </p:sp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4953000" y="3257490"/>
            <a:ext cx="395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typically </a:t>
            </a:r>
            <a:r>
              <a:rPr lang="en-US" dirty="0" err="1" smtClean="0"/>
              <a:t>wye</a:t>
            </a:r>
            <a:r>
              <a:rPr lang="en-US" dirty="0" smtClean="0"/>
              <a:t> connected windings</a:t>
            </a:r>
            <a:endParaRPr lang="en-US" dirty="0"/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4953000" y="1581090"/>
            <a:ext cx="21948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oltage </a:t>
            </a:r>
            <a:r>
              <a:rPr lang="en-US" dirty="0"/>
              <a:t>equations</a:t>
            </a:r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/>
        </p:nvGraphicFramePr>
        <p:xfrm>
          <a:off x="5081588" y="2114490"/>
          <a:ext cx="20780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2" name="Equation" r:id="rId3" imgW="1244520" imgH="228600" progId="Equation.3">
                  <p:embed/>
                </p:oleObj>
              </mc:Choice>
              <mc:Fallback>
                <p:oleObj name="Equation" r:id="rId3" imgW="12445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114490"/>
                        <a:ext cx="207803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1" name="Object 5"/>
          <p:cNvGraphicFramePr>
            <a:graphicFrameLocks noChangeAspect="1"/>
          </p:cNvGraphicFramePr>
          <p:nvPr/>
        </p:nvGraphicFramePr>
        <p:xfrm>
          <a:off x="5081588" y="2647890"/>
          <a:ext cx="2100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3" name="Equation" r:id="rId5" imgW="1257120" imgH="228600" progId="Equation.3">
                  <p:embed/>
                </p:oleObj>
              </mc:Choice>
              <mc:Fallback>
                <p:oleObj name="Equation" r:id="rId5" imgW="12571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647890"/>
                        <a:ext cx="210026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/>
              <a:t>Symmetrical Induction Machines (Chapter 4)</a:t>
            </a:r>
          </a:p>
        </p:txBody>
      </p:sp>
      <p:pic>
        <p:nvPicPr>
          <p:cNvPr id="10" name="Picture 9" descr="Induction Motors.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3000" y="1314298"/>
            <a:ext cx="3313786" cy="3562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B544-6825-42E5-B4EB-B989C871699C}" type="slidenum">
              <a:rPr lang="en-US"/>
              <a:pPr/>
              <a:t>20</a:t>
            </a:fld>
            <a:endParaRPr lang="en-US"/>
          </a:p>
        </p:txBody>
      </p:sp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1460500" y="457200"/>
            <a:ext cx="615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/>
              <a:t>Induction Machine Simulation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746125" y="1611313"/>
            <a:ext cx="75596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Transient and steady-state performance prediction</a:t>
            </a:r>
          </a:p>
          <a:p>
            <a:endParaRPr lang="en-US" dirty="0"/>
          </a:p>
          <a:p>
            <a:r>
              <a:rPr lang="en-US" dirty="0"/>
              <a:t>Flux linkages or currents can be state </a:t>
            </a:r>
            <a:r>
              <a:rPr lang="en-US" dirty="0" smtClean="0"/>
              <a:t>variables</a:t>
            </a:r>
          </a:p>
          <a:p>
            <a:endParaRPr lang="en-US" dirty="0" smtClean="0"/>
          </a:p>
          <a:p>
            <a:r>
              <a:rPr lang="en-US" dirty="0" smtClean="0"/>
              <a:t>Simulink and PSCAD models are based on classical models with some additional features such as saturation</a:t>
            </a:r>
          </a:p>
          <a:p>
            <a:endParaRPr lang="en-US" dirty="0" smtClean="0"/>
          </a:p>
          <a:p>
            <a:r>
              <a:rPr lang="en-US" dirty="0" smtClean="0"/>
              <a:t>Simulink: parameters in SI units (or per-unit) using the same model as in the book.</a:t>
            </a:r>
          </a:p>
          <a:p>
            <a:endParaRPr lang="en-US" dirty="0" smtClean="0"/>
          </a:p>
          <a:p>
            <a:r>
              <a:rPr lang="en-US" dirty="0" smtClean="0"/>
              <a:t>PSCAD: parameters entered in per-unit.  Internal output variables in per-unit.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292-D772-48EE-951E-F006E4A4907D}" type="slidenum">
              <a:rPr lang="en-US"/>
              <a:pPr/>
              <a:t>21</a:t>
            </a:fld>
            <a:endParaRPr lang="en-US"/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533400" y="1524000"/>
            <a:ext cx="279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Instantaneous voltages</a:t>
            </a:r>
          </a:p>
        </p:txBody>
      </p:sp>
      <p:graphicFrame>
        <p:nvGraphicFramePr>
          <p:cNvPr id="296974" name="Object 14"/>
          <p:cNvGraphicFramePr>
            <a:graphicFrameLocks noChangeAspect="1"/>
          </p:cNvGraphicFramePr>
          <p:nvPr/>
        </p:nvGraphicFramePr>
        <p:xfrm>
          <a:off x="727075" y="2057400"/>
          <a:ext cx="18653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6" name="Equation" r:id="rId3" imgW="1117440" imgH="253800" progId="Equation.3">
                  <p:embed/>
                </p:oleObj>
              </mc:Choice>
              <mc:Fallback>
                <p:oleObj name="Equation" r:id="rId3" imgW="111744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057400"/>
                        <a:ext cx="186531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3" name="Object 13"/>
          <p:cNvGraphicFramePr>
            <a:graphicFrameLocks noChangeAspect="1"/>
          </p:cNvGraphicFramePr>
          <p:nvPr/>
        </p:nvGraphicFramePr>
        <p:xfrm>
          <a:off x="4495800" y="2057400"/>
          <a:ext cx="11874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7" name="Equation" r:id="rId5" imgW="710891" imgH="253890" progId="Equation.3">
                  <p:embed/>
                </p:oleObj>
              </mc:Choice>
              <mc:Fallback>
                <p:oleObj name="Equation" r:id="rId5" imgW="710891" imgH="25389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11874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2" name="Object 12"/>
          <p:cNvGraphicFramePr>
            <a:graphicFrameLocks noChangeAspect="1"/>
          </p:cNvGraphicFramePr>
          <p:nvPr/>
        </p:nvGraphicFramePr>
        <p:xfrm>
          <a:off x="709613" y="2479675"/>
          <a:ext cx="2524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8" name="Equation" r:id="rId7" imgW="1511280" imgH="431640" progId="Equation.3">
                  <p:embed/>
                </p:oleObj>
              </mc:Choice>
              <mc:Fallback>
                <p:oleObj name="Equation" r:id="rId7" imgW="151128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479675"/>
                        <a:ext cx="25241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1" name="Object 11"/>
          <p:cNvGraphicFramePr>
            <a:graphicFrameLocks noChangeAspect="1"/>
          </p:cNvGraphicFramePr>
          <p:nvPr/>
        </p:nvGraphicFramePr>
        <p:xfrm>
          <a:off x="4495800" y="2667000"/>
          <a:ext cx="17605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9" name="Equation" r:id="rId9" imgW="1054100" imgH="254000" progId="Equation.3">
                  <p:embed/>
                </p:oleObj>
              </mc:Choice>
              <mc:Fallback>
                <p:oleObj name="Equation" r:id="rId9" imgW="1054100" imgH="254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0"/>
                        <a:ext cx="176053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0" name="Object 10"/>
          <p:cNvGraphicFramePr>
            <a:graphicFrameLocks noChangeAspect="1"/>
          </p:cNvGraphicFramePr>
          <p:nvPr/>
        </p:nvGraphicFramePr>
        <p:xfrm>
          <a:off x="709613" y="3241675"/>
          <a:ext cx="2524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0" name="Equation" r:id="rId11" imgW="1511280" imgH="431640" progId="Equation.3">
                  <p:embed/>
                </p:oleObj>
              </mc:Choice>
              <mc:Fallback>
                <p:oleObj name="Equation" r:id="rId11" imgW="151128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241675"/>
                        <a:ext cx="25241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9" name="Object 9"/>
          <p:cNvGraphicFramePr>
            <a:graphicFrameLocks noChangeAspect="1"/>
          </p:cNvGraphicFramePr>
          <p:nvPr/>
        </p:nvGraphicFramePr>
        <p:xfrm>
          <a:off x="4495800" y="3276600"/>
          <a:ext cx="1504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1" name="Equation" r:id="rId13" imgW="901309" imgH="253890" progId="Equation.3">
                  <p:embed/>
                </p:oleObj>
              </mc:Choice>
              <mc:Fallback>
                <p:oleObj name="Equation" r:id="rId13" imgW="901309" imgH="25389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15049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1" name="Text Box 21"/>
          <p:cNvSpPr txBox="1">
            <a:spLocks noChangeArrowheads="1"/>
          </p:cNvSpPr>
          <p:nvPr/>
        </p:nvSpPr>
        <p:spPr bwMode="auto">
          <a:xfrm>
            <a:off x="4267200" y="4111625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constant </a:t>
            </a:r>
            <a:r>
              <a:rPr lang="en-US" i="1">
                <a:latin typeface="Symbol" pitchFamily="18" charset="2"/>
              </a:rPr>
              <a:t>w</a:t>
            </a:r>
            <a:r>
              <a:rPr lang="en-US" i="1" baseline="-25000"/>
              <a:t>rm</a:t>
            </a:r>
          </a:p>
        </p:txBody>
      </p:sp>
      <p:graphicFrame>
        <p:nvGraphicFramePr>
          <p:cNvPr id="296985" name="Object 25"/>
          <p:cNvGraphicFramePr>
            <a:graphicFrameLocks noChangeAspect="1"/>
          </p:cNvGraphicFramePr>
          <p:nvPr/>
        </p:nvGraphicFramePr>
        <p:xfrm>
          <a:off x="685800" y="4114800"/>
          <a:ext cx="911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2" name="Equation" r:id="rId15" imgW="545863" imgH="228501" progId="Equation.3">
                  <p:embed/>
                </p:oleObj>
              </mc:Choice>
              <mc:Fallback>
                <p:oleObj name="Equation" r:id="rId15" imgW="545863" imgH="228501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9112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4" name="Object 24"/>
          <p:cNvGraphicFramePr>
            <a:graphicFrameLocks noChangeAspect="1"/>
          </p:cNvGraphicFramePr>
          <p:nvPr/>
        </p:nvGraphicFramePr>
        <p:xfrm>
          <a:off x="1970088" y="4114800"/>
          <a:ext cx="10588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3" name="Equation" r:id="rId17" imgW="634680" imgH="228600" progId="Equation.DSMT4">
                  <p:embed/>
                </p:oleObj>
              </mc:Choice>
              <mc:Fallback>
                <p:oleObj name="Equation" r:id="rId17" imgW="63468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4114800"/>
                        <a:ext cx="10588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3" name="Object 23"/>
          <p:cNvGraphicFramePr>
            <a:graphicFrameLocks noChangeAspect="1"/>
          </p:cNvGraphicFramePr>
          <p:nvPr/>
        </p:nvGraphicFramePr>
        <p:xfrm>
          <a:off x="6421438" y="4038600"/>
          <a:ext cx="11652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4" name="Equation" r:id="rId19" imgW="698400" imgH="393480" progId="Equation.DSMT4">
                  <p:embed/>
                </p:oleObj>
              </mc:Choice>
              <mc:Fallback>
                <p:oleObj name="Equation" r:id="rId19" imgW="698400" imgH="393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038600"/>
                        <a:ext cx="11652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2" name="Object 22"/>
          <p:cNvGraphicFramePr>
            <a:graphicFrameLocks noChangeAspect="1"/>
          </p:cNvGraphicFramePr>
          <p:nvPr/>
        </p:nvGraphicFramePr>
        <p:xfrm>
          <a:off x="5562600" y="4800600"/>
          <a:ext cx="12922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5" name="Equation" r:id="rId21" imgW="774364" imgH="444307" progId="Equation.3">
                  <p:embed/>
                </p:oleObj>
              </mc:Choice>
              <mc:Fallback>
                <p:oleObj name="Equation" r:id="rId21" imgW="774364" imgH="444307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00600"/>
                        <a:ext cx="1292225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2" name="Text Box 32"/>
          <p:cNvSpPr txBox="1">
            <a:spLocks noChangeArrowheads="1"/>
          </p:cNvSpPr>
          <p:nvPr/>
        </p:nvSpPr>
        <p:spPr bwMode="auto">
          <a:xfrm>
            <a:off x="4267200" y="49530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define slip</a:t>
            </a:r>
          </a:p>
        </p:txBody>
      </p:sp>
      <p:sp>
        <p:nvSpPr>
          <p:cNvPr id="296999" name="Rectangle 3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/>
              <a:t>IM Steady-State Calculations</a:t>
            </a:r>
          </a:p>
        </p:txBody>
      </p:sp>
      <p:sp>
        <p:nvSpPr>
          <p:cNvPr id="297000" name="Text Box 40"/>
          <p:cNvSpPr txBox="1">
            <a:spLocks noChangeArrowheads="1"/>
          </p:cNvSpPr>
          <p:nvPr/>
        </p:nvSpPr>
        <p:spPr bwMode="auto">
          <a:xfrm>
            <a:off x="4419600" y="15240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voltage phasors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CAFF-C93C-45D9-A630-FD2EAA15A456}" type="slidenum">
              <a:rPr lang="en-US"/>
              <a:pPr/>
              <a:t>22</a:t>
            </a:fld>
            <a:endParaRPr lang="en-US"/>
          </a:p>
        </p:txBody>
      </p:sp>
      <p:sp>
        <p:nvSpPr>
          <p:cNvPr id="313375" name="Text Box 31"/>
          <p:cNvSpPr txBox="1">
            <a:spLocks noChangeArrowheads="1"/>
          </p:cNvSpPr>
          <p:nvPr/>
        </p:nvSpPr>
        <p:spPr bwMode="auto">
          <a:xfrm>
            <a:off x="4918075" y="3946525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squirrel cage</a:t>
            </a:r>
          </a:p>
        </p:txBody>
      </p:sp>
      <p:graphicFrame>
        <p:nvGraphicFramePr>
          <p:cNvPr id="313377" name="Object 33"/>
          <p:cNvGraphicFramePr>
            <a:graphicFrameLocks noChangeAspect="1"/>
          </p:cNvGraphicFramePr>
          <p:nvPr/>
        </p:nvGraphicFramePr>
        <p:xfrm>
          <a:off x="6421438" y="3886200"/>
          <a:ext cx="8175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78" name="Equation" r:id="rId3" imgW="495000" imgH="253800" progId="Equation.3">
                  <p:embed/>
                </p:oleObj>
              </mc:Choice>
              <mc:Fallback>
                <p:oleObj name="Equation" r:id="rId3" imgW="495000" imgH="2538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886200"/>
                        <a:ext cx="81756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79" name="Rectangle 3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/>
              <a:t>Per-Phase Steady-State Circuit</a:t>
            </a:r>
          </a:p>
        </p:txBody>
      </p:sp>
      <p:pic>
        <p:nvPicPr>
          <p:cNvPr id="8" name="Picture 7" descr="Induction Motors.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1784" y="1557528"/>
            <a:ext cx="4928616" cy="1719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6239-70E0-4150-910D-2D72155F9735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303113" name="Object 9"/>
          <p:cNvGraphicFramePr>
            <a:graphicFrameLocks noChangeAspect="1"/>
          </p:cNvGraphicFramePr>
          <p:nvPr/>
        </p:nvGraphicFramePr>
        <p:xfrm>
          <a:off x="5791200" y="2438400"/>
          <a:ext cx="1250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4" name="Equation" r:id="rId3" imgW="749300" imgH="228600" progId="Equation.3">
                  <p:embed/>
                </p:oleObj>
              </mc:Choice>
              <mc:Fallback>
                <p:oleObj name="Equation" r:id="rId3" imgW="7493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438400"/>
                        <a:ext cx="12509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2" name="Object 8"/>
          <p:cNvGraphicFramePr>
            <a:graphicFrameLocks noChangeAspect="1"/>
          </p:cNvGraphicFramePr>
          <p:nvPr/>
        </p:nvGraphicFramePr>
        <p:xfrm>
          <a:off x="5834063" y="2992438"/>
          <a:ext cx="25003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5" name="Equation" r:id="rId5" imgW="1498320" imgH="393480" progId="Equation.3">
                  <p:embed/>
                </p:oleObj>
              </mc:Choice>
              <mc:Fallback>
                <p:oleObj name="Equation" r:id="rId5" imgW="149832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2992438"/>
                        <a:ext cx="2500312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5822950" y="3733800"/>
          <a:ext cx="20145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6" name="Equation" r:id="rId7" imgW="1206360" imgH="431640" progId="Equation.3">
                  <p:embed/>
                </p:oleObj>
              </mc:Choice>
              <mc:Fallback>
                <p:oleObj name="Equation" r:id="rId7" imgW="12063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3733800"/>
                        <a:ext cx="201453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ChangeAspect="1"/>
          </p:cNvGraphicFramePr>
          <p:nvPr/>
        </p:nvGraphicFramePr>
        <p:xfrm>
          <a:off x="5781675" y="1600200"/>
          <a:ext cx="2311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7" name="Equation" r:id="rId9" imgW="1384200" imgH="431640" progId="Equation.DSMT4">
                  <p:embed/>
                </p:oleObj>
              </mc:Choice>
              <mc:Fallback>
                <p:oleObj name="Equation" r:id="rId9" imgW="13842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1600200"/>
                        <a:ext cx="23114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5849938" y="4572000"/>
          <a:ext cx="1846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8" name="Equation" r:id="rId11" imgW="1104840" imgH="431640" progId="Equation.DSMT4">
                  <p:embed/>
                </p:oleObj>
              </mc:Choice>
              <mc:Fallback>
                <p:oleObj name="Equation" r:id="rId11" imgW="11048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4572000"/>
                        <a:ext cx="1846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0" name="Rectangle 1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15963"/>
          </a:xfrm>
        </p:spPr>
        <p:txBody>
          <a:bodyPr/>
          <a:lstStyle/>
          <a:p>
            <a:r>
              <a:rPr lang="en-US" sz="3200"/>
              <a:t>Steady-State (Average) Torque</a:t>
            </a:r>
          </a:p>
        </p:txBody>
      </p:sp>
      <p:pic>
        <p:nvPicPr>
          <p:cNvPr id="303125" name="Picture 21" descr="Induction Motor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47800" y="1219200"/>
            <a:ext cx="3271838" cy="457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58B3-D810-4CB8-81D9-8935EDE96AB9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302091" name="Object 11"/>
          <p:cNvGraphicFramePr>
            <a:graphicFrameLocks noChangeAspect="1"/>
          </p:cNvGraphicFramePr>
          <p:nvPr/>
        </p:nvGraphicFramePr>
        <p:xfrm>
          <a:off x="685800" y="1752600"/>
          <a:ext cx="1695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2"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16954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0" name="Object 10"/>
          <p:cNvGraphicFramePr>
            <a:graphicFrameLocks noChangeAspect="1"/>
          </p:cNvGraphicFramePr>
          <p:nvPr/>
        </p:nvGraphicFramePr>
        <p:xfrm>
          <a:off x="2784475" y="1143000"/>
          <a:ext cx="19288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3" name="Equation" r:id="rId5" imgW="1155600" imgH="253800" progId="Equation.3">
                  <p:embed/>
                </p:oleObj>
              </mc:Choice>
              <mc:Fallback>
                <p:oleObj name="Equation" r:id="rId5" imgW="115560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1143000"/>
                        <a:ext cx="192881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9" name="Object 9"/>
          <p:cNvGraphicFramePr>
            <a:graphicFrameLocks noChangeAspect="1"/>
          </p:cNvGraphicFramePr>
          <p:nvPr/>
        </p:nvGraphicFramePr>
        <p:xfrm>
          <a:off x="2744788" y="1611313"/>
          <a:ext cx="18637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4" name="Equation" r:id="rId7" imgW="1117440" imgH="393480" progId="Equation.3">
                  <p:embed/>
                </p:oleObj>
              </mc:Choice>
              <mc:Fallback>
                <p:oleObj name="Equation" r:id="rId7" imgW="11174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1611313"/>
                        <a:ext cx="1863725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685800" y="2971800"/>
          <a:ext cx="9969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5" name="Equation" r:id="rId9" imgW="596900" imgH="469900" progId="Equation.3">
                  <p:embed/>
                </p:oleObj>
              </mc:Choice>
              <mc:Fallback>
                <p:oleObj name="Equation" r:id="rId9" imgW="596900" imgH="469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9969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>
            <a:graphicFrameLocks noChangeAspect="1"/>
          </p:cNvGraphicFramePr>
          <p:nvPr/>
        </p:nvGraphicFramePr>
        <p:xfrm>
          <a:off x="5029200" y="1752600"/>
          <a:ext cx="1314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6" name="Equation" r:id="rId11" imgW="787320" imgH="228600" progId="Equation.3">
                  <p:embed/>
                </p:oleObj>
              </mc:Choice>
              <mc:Fallback>
                <p:oleObj name="Equation" r:id="rId11" imgW="78732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52600"/>
                        <a:ext cx="13144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5" name="Object 5"/>
          <p:cNvGraphicFramePr>
            <a:graphicFrameLocks noChangeAspect="1"/>
          </p:cNvGraphicFramePr>
          <p:nvPr/>
        </p:nvGraphicFramePr>
        <p:xfrm>
          <a:off x="2438400" y="2971800"/>
          <a:ext cx="4133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7" name="Equation" r:id="rId13" imgW="2476440" imgH="482400" progId="Equation.3">
                  <p:embed/>
                </p:oleObj>
              </mc:Choice>
              <mc:Fallback>
                <p:oleObj name="Equation" r:id="rId13" imgW="24764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41338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2" name="Object 2"/>
          <p:cNvGraphicFramePr>
            <a:graphicFrameLocks noChangeAspect="1"/>
          </p:cNvGraphicFramePr>
          <p:nvPr/>
        </p:nvGraphicFramePr>
        <p:xfrm>
          <a:off x="795338" y="4419600"/>
          <a:ext cx="54483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8" name="Equation" r:id="rId15" imgW="3263760" imgH="647640" progId="Equation.3">
                  <p:embed/>
                </p:oleObj>
              </mc:Choice>
              <mc:Fallback>
                <p:oleObj name="Equation" r:id="rId15" imgW="3263760" imgH="647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419600"/>
                        <a:ext cx="54483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6" name="Rectangle 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92163"/>
          </a:xfrm>
        </p:spPr>
        <p:txBody>
          <a:bodyPr/>
          <a:lstStyle/>
          <a:p>
            <a:r>
              <a:rPr lang="en-US" sz="3200"/>
              <a:t>Torque in Terms of Voltage</a:t>
            </a:r>
          </a:p>
        </p:txBody>
      </p:sp>
      <p:sp>
        <p:nvSpPr>
          <p:cNvPr id="302107" name="Text Box 27"/>
          <p:cNvSpPr txBox="1">
            <a:spLocks noChangeArrowheads="1"/>
          </p:cNvSpPr>
          <p:nvPr/>
        </p:nvSpPr>
        <p:spPr bwMode="auto">
          <a:xfrm>
            <a:off x="533400" y="1143000"/>
            <a:ext cx="204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input impedance</a:t>
            </a:r>
          </a:p>
        </p:txBody>
      </p:sp>
      <p:sp>
        <p:nvSpPr>
          <p:cNvPr id="302108" name="Text Box 28"/>
          <p:cNvSpPr txBox="1">
            <a:spLocks noChangeArrowheads="1"/>
          </p:cNvSpPr>
          <p:nvPr/>
        </p:nvSpPr>
        <p:spPr bwMode="auto">
          <a:xfrm>
            <a:off x="593725" y="2449513"/>
            <a:ext cx="1100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currents</a:t>
            </a:r>
          </a:p>
        </p:txBody>
      </p:sp>
      <p:sp>
        <p:nvSpPr>
          <p:cNvPr id="302109" name="Text Box 29"/>
          <p:cNvSpPr txBox="1">
            <a:spLocks noChangeArrowheads="1"/>
          </p:cNvSpPr>
          <p:nvPr/>
        </p:nvSpPr>
        <p:spPr bwMode="auto">
          <a:xfrm>
            <a:off x="593725" y="3973513"/>
            <a:ext cx="90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torque</a:t>
            </a:r>
          </a:p>
        </p:txBody>
      </p:sp>
      <p:graphicFrame>
        <p:nvGraphicFramePr>
          <p:cNvPr id="302110" name="Object 30"/>
          <p:cNvGraphicFramePr>
            <a:graphicFrameLocks noChangeAspect="1"/>
          </p:cNvGraphicFramePr>
          <p:nvPr/>
        </p:nvGraphicFramePr>
        <p:xfrm>
          <a:off x="6737350" y="5257800"/>
          <a:ext cx="1568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9" name="Equation" r:id="rId17" imgW="939600" imgH="228600" progId="Equation.3">
                  <p:embed/>
                </p:oleObj>
              </mc:Choice>
              <mc:Fallback>
                <p:oleObj name="Equation" r:id="rId17" imgW="939600" imgH="228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5257800"/>
                        <a:ext cx="15684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1" name="Object 31"/>
          <p:cNvGraphicFramePr>
            <a:graphicFrameLocks noChangeAspect="1"/>
          </p:cNvGraphicFramePr>
          <p:nvPr/>
        </p:nvGraphicFramePr>
        <p:xfrm>
          <a:off x="6781800" y="4800600"/>
          <a:ext cx="1419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0" name="Equation" r:id="rId19" imgW="850680" imgH="228600" progId="Equation.3">
                  <p:embed/>
                </p:oleObj>
              </mc:Choice>
              <mc:Fallback>
                <p:oleObj name="Equation" r:id="rId19" imgW="850680" imgH="228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00600"/>
                        <a:ext cx="14192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824-09AD-43B9-8D05-1139009A229F}" type="slidenum">
              <a:rPr lang="en-US"/>
              <a:pPr/>
              <a:t>25</a:t>
            </a:fld>
            <a:endParaRPr lang="en-US"/>
          </a:p>
        </p:txBody>
      </p:sp>
      <p:pic>
        <p:nvPicPr>
          <p:cNvPr id="321555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170613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1557" name="Rectangle 2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685800"/>
          </a:xfrm>
          <a:noFill/>
          <a:ln/>
        </p:spPr>
        <p:txBody>
          <a:bodyPr/>
          <a:lstStyle/>
          <a:p>
            <a:r>
              <a:rPr lang="en-US" sz="3200"/>
              <a:t>Steady-State Calculations (Per-Phase Model)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349B-E04C-43D4-849E-8B65A828ADD6}" type="slidenum">
              <a:rPr lang="en-US"/>
              <a:pPr/>
              <a:t>26</a:t>
            </a:fld>
            <a:endParaRPr lang="en-US"/>
          </a:p>
        </p:txBody>
      </p:sp>
      <p:sp>
        <p:nvSpPr>
          <p:cNvPr id="322569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685800"/>
          </a:xfrm>
          <a:noFill/>
          <a:ln/>
        </p:spPr>
        <p:txBody>
          <a:bodyPr/>
          <a:lstStyle/>
          <a:p>
            <a:r>
              <a:rPr lang="en-US" sz="3200"/>
              <a:t>Steady-State Calculations (Per-Phase Model)</a:t>
            </a:r>
          </a:p>
        </p:txBody>
      </p:sp>
      <p:pic>
        <p:nvPicPr>
          <p:cNvPr id="386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2149475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BBB-E33D-46AD-9755-5E42B73F50DE}" type="slidenum">
              <a:rPr lang="en-US"/>
              <a:pPr/>
              <a:t>27</a:t>
            </a:fld>
            <a:endParaRPr lang="en-US"/>
          </a:p>
        </p:txBody>
      </p:sp>
      <p:sp>
        <p:nvSpPr>
          <p:cNvPr id="3246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685800"/>
          </a:xfrm>
          <a:noFill/>
          <a:ln/>
        </p:spPr>
        <p:txBody>
          <a:bodyPr/>
          <a:lstStyle/>
          <a:p>
            <a:r>
              <a:rPr lang="en-US" sz="3200"/>
              <a:t>Steady-State Calculations (Per-Phase Model)</a:t>
            </a:r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4892675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EC5E-4EDB-4B00-9BA1-F3E6E672D770}" type="slidenum">
              <a:rPr lang="en-US"/>
              <a:pPr/>
              <a:t>28</a:t>
            </a:fld>
            <a:endParaRPr lang="en-US"/>
          </a:p>
        </p:txBody>
      </p:sp>
      <p:sp>
        <p:nvSpPr>
          <p:cNvPr id="325639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685800"/>
          </a:xfrm>
          <a:noFill/>
          <a:ln/>
        </p:spPr>
        <p:txBody>
          <a:bodyPr/>
          <a:lstStyle/>
          <a:p>
            <a:r>
              <a:rPr lang="en-US" sz="3200"/>
              <a:t>Steady-State Calculations (Per-Phase Model)</a:t>
            </a:r>
          </a:p>
        </p:txBody>
      </p:sp>
      <p:pic>
        <p:nvPicPr>
          <p:cNvPr id="3840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2530475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8E8C-AE56-4AD6-9D9D-5697FD3F33D7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301060" name="Object 4"/>
          <p:cNvGraphicFramePr>
            <a:graphicFrameLocks noChangeAspect="1"/>
          </p:cNvGraphicFramePr>
          <p:nvPr/>
        </p:nvGraphicFramePr>
        <p:xfrm>
          <a:off x="1143000" y="4191000"/>
          <a:ext cx="24161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1" name="Equation" r:id="rId3" imgW="1447560" imgH="457200" progId="Equation.3">
                  <p:embed/>
                </p:oleObj>
              </mc:Choice>
              <mc:Fallback>
                <p:oleObj name="Equation" r:id="rId3" imgW="14475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24161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9" name="Object 3"/>
          <p:cNvGraphicFramePr>
            <a:graphicFrameLocks noChangeAspect="1"/>
          </p:cNvGraphicFramePr>
          <p:nvPr/>
        </p:nvGraphicFramePr>
        <p:xfrm>
          <a:off x="3962400" y="3810000"/>
          <a:ext cx="3455988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2" name="Equation" r:id="rId5" imgW="2070000" imgH="799920" progId="Equation.3">
                  <p:embed/>
                </p:oleObj>
              </mc:Choice>
              <mc:Fallback>
                <p:oleObj name="Equation" r:id="rId5" imgW="2070000" imgH="7999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3455988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8" name="Object 2"/>
          <p:cNvGraphicFramePr>
            <a:graphicFrameLocks noChangeAspect="1"/>
          </p:cNvGraphicFramePr>
          <p:nvPr/>
        </p:nvGraphicFramePr>
        <p:xfrm>
          <a:off x="1981200" y="5410200"/>
          <a:ext cx="576897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3" name="Equation" r:id="rId7" imgW="3454200" imgH="749160" progId="Equation.DSMT4">
                  <p:embed/>
                </p:oleObj>
              </mc:Choice>
              <mc:Fallback>
                <p:oleObj name="Equation" r:id="rId7" imgW="3454200" imgH="749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5768975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9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US" sz="3200"/>
              <a:t>Peak Torque</a:t>
            </a:r>
          </a:p>
        </p:txBody>
      </p:sp>
      <p:pic>
        <p:nvPicPr>
          <p:cNvPr id="301070" name="Picture 14"/>
          <p:cNvPicPr>
            <a:picLocks noChangeAspect="1" noChangeArrowheads="1"/>
          </p:cNvPicPr>
          <p:nvPr/>
        </p:nvPicPr>
        <p:blipFill>
          <a:blip r:embed="rId9" cstate="print"/>
          <a:srcRect l="55313" t="28906" r="3751" b="21875"/>
          <a:stretch>
            <a:fillRect/>
          </a:stretch>
        </p:blipFill>
        <p:spPr bwMode="auto">
          <a:xfrm>
            <a:off x="1752600" y="838200"/>
            <a:ext cx="5638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DE24-0D17-4E84-97CD-C6135E476532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1600200" y="1524000"/>
          <a:ext cx="27146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7" name="Equation" r:id="rId3" imgW="1625400" imgH="482400" progId="Equation.3">
                  <p:embed/>
                </p:oleObj>
              </mc:Choice>
              <mc:Fallback>
                <p:oleObj name="Equation" r:id="rId3" imgW="162540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27146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1535113" y="2971800"/>
          <a:ext cx="3751262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8" name="Equation" r:id="rId5" imgW="2247840" imgH="1143000" progId="Equation.3">
                  <p:embed/>
                </p:oleObj>
              </mc:Choice>
              <mc:Fallback>
                <p:oleObj name="Equation" r:id="rId5" imgW="2247840" imgH="1143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971800"/>
                        <a:ext cx="3751262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6310313" y="3048000"/>
          <a:ext cx="974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9" name="Equation" r:id="rId7" imgW="583920" imgH="457200" progId="Equation.3">
                  <p:embed/>
                </p:oleObj>
              </mc:Choice>
              <mc:Fallback>
                <p:oleObj name="Equation" r:id="rId7" imgW="58392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3048000"/>
                        <a:ext cx="97472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6249988" y="3962400"/>
          <a:ext cx="10604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0" name="Equation" r:id="rId9" imgW="634680" imgH="457200" progId="Equation.3">
                  <p:embed/>
                </p:oleObj>
              </mc:Choice>
              <mc:Fallback>
                <p:oleObj name="Equation" r:id="rId9" imgW="63468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3962400"/>
                        <a:ext cx="106045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46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Flux </a:t>
            </a:r>
            <a:r>
              <a:rPr lang="en-US" sz="3200" dirty="0" smtClean="0">
                <a:solidFill>
                  <a:schemeClr val="tx1"/>
                </a:solidFill>
              </a:rPr>
              <a:t>Linkage </a:t>
            </a:r>
            <a:r>
              <a:rPr lang="en-US" sz="3200" dirty="0">
                <a:solidFill>
                  <a:schemeClr val="tx1"/>
                </a:solidFill>
              </a:rPr>
              <a:t>E</a:t>
            </a:r>
            <a:r>
              <a:rPr lang="en-US" sz="3200" dirty="0" smtClean="0">
                <a:solidFill>
                  <a:schemeClr val="tx1"/>
                </a:solidFill>
              </a:rPr>
              <a:t>quations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00E-E07A-4B18-A3F5-83EFFFE3FE46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2120900" y="457200"/>
            <a:ext cx="483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/>
              <a:t>IM Steady-State Model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746125" y="1611313"/>
            <a:ext cx="75596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Straightforward and quick calculation of steady-state operation</a:t>
            </a:r>
          </a:p>
          <a:p>
            <a:endParaRPr lang="en-US"/>
          </a:p>
          <a:p>
            <a:r>
              <a:rPr lang="en-US"/>
              <a:t>Model provides insight into motor operation</a:t>
            </a:r>
          </a:p>
          <a:p>
            <a:endParaRPr lang="en-US"/>
          </a:p>
          <a:p>
            <a:r>
              <a:rPr lang="en-US"/>
              <a:t>Can be used to predict peak torque, stall torque, and starting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2078-652E-4C1F-8AED-9DAE19A3A354}" type="slidenum">
              <a:rPr lang="en-US"/>
              <a:pPr/>
              <a:t>31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Simplified IM Steady-State Model</a:t>
            </a:r>
          </a:p>
        </p:txBody>
      </p:sp>
      <p:pic>
        <p:nvPicPr>
          <p:cNvPr id="331779" name="Picture 3" descr="Notes Figures"/>
          <p:cNvPicPr>
            <a:picLocks noChangeAspect="1" noChangeArrowheads="1"/>
          </p:cNvPicPr>
          <p:nvPr/>
        </p:nvPicPr>
        <p:blipFill>
          <a:blip r:embed="rId4" cstate="print"/>
          <a:srcRect l="-2991" t="-5113" r="-2492" b="-4262"/>
          <a:stretch>
            <a:fillRect/>
          </a:stretch>
        </p:blipFill>
        <p:spPr bwMode="auto">
          <a:xfrm>
            <a:off x="1524000" y="1219200"/>
            <a:ext cx="3867150" cy="2346325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6019800" y="1524000"/>
          <a:ext cx="18462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3" name="Equation" r:id="rId5" imgW="1104840" imgH="431640" progId="Equation.DSMT4">
                  <p:embed/>
                </p:oleObj>
              </mc:Choice>
              <mc:Fallback>
                <p:oleObj name="Equation" r:id="rId5" imgW="11048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524000"/>
                        <a:ext cx="18462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6019800" y="2514600"/>
          <a:ext cx="16129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4" name="Equation" r:id="rId7" imgW="965160" imgH="533160" progId="Equation.DSMT4">
                  <p:embed/>
                </p:oleObj>
              </mc:Choice>
              <mc:Fallback>
                <p:oleObj name="Equation" r:id="rId7" imgW="96516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14600"/>
                        <a:ext cx="16129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1524000" y="3733800"/>
          <a:ext cx="38195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5" name="Equation" r:id="rId9" imgW="2286000" imgH="609480" progId="Equation.DSMT4">
                  <p:embed/>
                </p:oleObj>
              </mc:Choice>
              <mc:Fallback>
                <p:oleObj name="Equation" r:id="rId9" imgW="2286000" imgH="609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38195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1431925" y="4887913"/>
            <a:ext cx="56848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12713" indent="-112713"/>
            <a:r>
              <a:rPr lang="en-US"/>
              <a:t>Note: model suggest</a:t>
            </a:r>
          </a:p>
          <a:p>
            <a:pPr marL="112713" indent="-112713">
              <a:buFontTx/>
              <a:buChar char="•"/>
            </a:pPr>
            <a:r>
              <a:rPr lang="en-US"/>
              <a:t>Torque proportional to slip</a:t>
            </a:r>
          </a:p>
          <a:p>
            <a:pPr marL="112713" indent="-112713">
              <a:buFontTx/>
              <a:buChar char="•"/>
            </a:pPr>
            <a:r>
              <a:rPr lang="en-US"/>
              <a:t>Torque inversely proportional to rotor resistance</a:t>
            </a:r>
          </a:p>
          <a:p>
            <a:pPr marL="112713" indent="-112713">
              <a:buFontTx/>
              <a:buChar char="•"/>
            </a:pPr>
            <a:r>
              <a:rPr lang="en-US"/>
              <a:t>Torque proportional to stator voltage squared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DA23-C38F-41CB-81AE-0532A88F7551}" type="slidenum">
              <a:rPr lang="en-US"/>
              <a:pPr/>
              <a:t>32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Calculations Using the Simplified Model</a:t>
            </a:r>
          </a:p>
        </p:txBody>
      </p:sp>
      <p:pic>
        <p:nvPicPr>
          <p:cNvPr id="333827" name="Picture 3"/>
          <p:cNvPicPr>
            <a:picLocks noChangeAspect="1" noChangeArrowheads="1"/>
          </p:cNvPicPr>
          <p:nvPr/>
        </p:nvPicPr>
        <p:blipFill>
          <a:blip r:embed="rId3" cstate="print"/>
          <a:srcRect l="56876" t="53125" r="4375" b="17969"/>
          <a:stretch>
            <a:fillRect/>
          </a:stretch>
        </p:blipFill>
        <p:spPr bwMode="auto">
          <a:xfrm>
            <a:off x="838200" y="1371600"/>
            <a:ext cx="75438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822325" y="3846513"/>
            <a:ext cx="47894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73038" indent="-173038"/>
            <a:r>
              <a:rPr lang="en-US" sz="1800"/>
              <a:t>Note</a:t>
            </a:r>
          </a:p>
          <a:p>
            <a:pPr marL="173038" indent="-173038">
              <a:buFontTx/>
              <a:buChar char="•"/>
            </a:pPr>
            <a:r>
              <a:rPr lang="en-US" sz="1800"/>
              <a:t>Inertia is proportional to power rating</a:t>
            </a:r>
          </a:p>
          <a:p>
            <a:pPr marL="173038" indent="-173038">
              <a:buFontTx/>
              <a:buChar char="•"/>
            </a:pPr>
            <a:r>
              <a:rPr lang="en-US" sz="1800"/>
              <a:t>Rotor resistance is small for large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9A4-D1BB-4068-8FEF-510600807BC9}" type="slidenum">
              <a:rPr lang="en-US"/>
              <a:pPr/>
              <a:t>33</a:t>
            </a:fld>
            <a:endParaRPr lang="en-US"/>
          </a:p>
        </p:txBody>
      </p:sp>
      <p:pic>
        <p:nvPicPr>
          <p:cNvPr id="388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81000"/>
            <a:ext cx="3563131" cy="631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93E2-F748-4628-9828-358DC0199C5E}" type="slidenum">
              <a:rPr lang="en-US"/>
              <a:pPr/>
              <a:t>34</a:t>
            </a:fld>
            <a:endParaRPr lang="en-US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0892" y="457200"/>
            <a:ext cx="5055708" cy="517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CEB-9739-4F90-B3D0-6EF5C4F4C95A}" type="slidenum">
              <a:rPr lang="en-US"/>
              <a:pPr/>
              <a:t>35</a:t>
            </a:fld>
            <a:endParaRPr lang="en-US"/>
          </a:p>
        </p:txBody>
      </p:sp>
      <p:pic>
        <p:nvPicPr>
          <p:cNvPr id="3840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804" y="465806"/>
            <a:ext cx="3632996" cy="631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84A5-D60A-46D2-933D-9CC1A58E1E2F}" type="slidenum">
              <a:rPr lang="en-US"/>
              <a:pPr/>
              <a:t>36</a:t>
            </a:fld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3921" y="485010"/>
            <a:ext cx="5561279" cy="568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7C1-B33C-4132-A646-EB24E94985B4}" type="slidenum">
              <a:rPr lang="en-US"/>
              <a:pPr/>
              <a:t>37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Magnetizing Flux Linkage</a:t>
            </a:r>
          </a:p>
        </p:txBody>
      </p:sp>
      <p:pic>
        <p:nvPicPr>
          <p:cNvPr id="344067" name="Picture 3" descr="Notes Figures"/>
          <p:cNvPicPr>
            <a:picLocks noChangeAspect="1" noChangeArrowheads="1"/>
          </p:cNvPicPr>
          <p:nvPr/>
        </p:nvPicPr>
        <p:blipFill>
          <a:blip r:embed="rId4" cstate="print"/>
          <a:srcRect l="-2991" t="-5113" r="-2492" b="-4262"/>
          <a:stretch>
            <a:fillRect/>
          </a:stretch>
        </p:blipFill>
        <p:spPr bwMode="auto">
          <a:xfrm>
            <a:off x="1524000" y="1219200"/>
            <a:ext cx="3867150" cy="2346325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5867400" y="1752600"/>
          <a:ext cx="1336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1" name="Equation" r:id="rId5" imgW="799920" imgH="241200" progId="Equation.DSMT4">
                  <p:embed/>
                </p:oleObj>
              </mc:Choice>
              <mc:Fallback>
                <p:oleObj name="Equation" r:id="rId5" imgW="7999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52600"/>
                        <a:ext cx="13366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447800" y="3810000"/>
            <a:ext cx="521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12713" indent="-112713"/>
            <a:r>
              <a:rPr lang="en-US" sz="1800"/>
              <a:t>Model also suggests that magnetizing flux linkage</a:t>
            </a:r>
          </a:p>
          <a:p>
            <a:pPr marL="112713" indent="-112713"/>
            <a:r>
              <a:rPr lang="en-US" sz="1800"/>
              <a:t>can be controlled by applied stator voltage</a:t>
            </a:r>
          </a:p>
        </p:txBody>
      </p:sp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5892800" y="2382838"/>
          <a:ext cx="1041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2" name="Equation" r:id="rId7" imgW="622080" imgH="431640" progId="Equation.DSMT4">
                  <p:embed/>
                </p:oleObj>
              </mc:Choice>
              <mc:Fallback>
                <p:oleObj name="Equation" r:id="rId7" imgW="62208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382838"/>
                        <a:ext cx="10414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C23-1D46-48CC-813D-646690034941}" type="slidenum">
              <a:rPr lang="en-US"/>
              <a:pPr/>
              <a:t>38</a:t>
            </a:fld>
            <a:endParaRPr lang="en-US"/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850900" y="457200"/>
            <a:ext cx="737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/>
              <a:t>Induction Machine Simplified Model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746125" y="1611313"/>
            <a:ext cx="75596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Simple determination of steady-state operation</a:t>
            </a:r>
          </a:p>
          <a:p>
            <a:endParaRPr lang="en-US"/>
          </a:p>
          <a:p>
            <a:r>
              <a:rPr lang="en-US"/>
              <a:t>Accurate in normal operation close to no-load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DC03-2F6E-4DD4-9381-7ECC605B3162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308230" name="Object 6"/>
          <p:cNvGraphicFramePr>
            <a:graphicFrameLocks noChangeAspect="1"/>
          </p:cNvGraphicFramePr>
          <p:nvPr/>
        </p:nvGraphicFramePr>
        <p:xfrm>
          <a:off x="1150938" y="1752600"/>
          <a:ext cx="3795712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3" name="Equation" r:id="rId3" imgW="2273040" imgH="1143000" progId="Equation.3">
                  <p:embed/>
                </p:oleObj>
              </mc:Choice>
              <mc:Fallback>
                <p:oleObj name="Equation" r:id="rId3" imgW="2273040" imgH="1143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752600"/>
                        <a:ext cx="3795712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1" name="Object 7"/>
          <p:cNvGraphicFramePr>
            <a:graphicFrameLocks noChangeAspect="1"/>
          </p:cNvGraphicFramePr>
          <p:nvPr/>
        </p:nvGraphicFramePr>
        <p:xfrm>
          <a:off x="5953125" y="1752600"/>
          <a:ext cx="9969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4" name="Equation" r:id="rId5" imgW="596880" imgH="457200" progId="Equation.3">
                  <p:embed/>
                </p:oleObj>
              </mc:Choice>
              <mc:Fallback>
                <p:oleObj name="Equation" r:id="rId5" imgW="59688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1752600"/>
                        <a:ext cx="99695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2" name="Object 8"/>
          <p:cNvGraphicFramePr>
            <a:graphicFrameLocks noChangeAspect="1"/>
          </p:cNvGraphicFramePr>
          <p:nvPr/>
        </p:nvGraphicFramePr>
        <p:xfrm>
          <a:off x="5888038" y="2743200"/>
          <a:ext cx="10604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5" name="Equation" r:id="rId7" imgW="634680" imgH="457200" progId="Equation.3">
                  <p:embed/>
                </p:oleObj>
              </mc:Choice>
              <mc:Fallback>
                <p:oleObj name="Equation" r:id="rId7" imgW="63468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038" y="2743200"/>
                        <a:ext cx="106045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8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Rotor Inductances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388D-EDC8-4D40-9D1E-DB504A65E2F8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/>
        </p:nvGraphicFramePr>
        <p:xfrm>
          <a:off x="3048000" y="1447800"/>
          <a:ext cx="26289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0" name="Equation" r:id="rId3" imgW="1574640" imgH="711000" progId="Equation.3">
                  <p:embed/>
                </p:oleObj>
              </mc:Choice>
              <mc:Fallback>
                <p:oleObj name="Equation" r:id="rId3" imgW="157464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47800"/>
                        <a:ext cx="26289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1600200" y="2971800"/>
            <a:ext cx="3490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L</a:t>
            </a:r>
            <a:r>
              <a:rPr lang="en-US" sz="1800" i="1" baseline="-25000"/>
              <a:t>asar</a:t>
            </a:r>
            <a:r>
              <a:rPr lang="en-US" sz="1800"/>
              <a:t> - component of </a:t>
            </a:r>
            <a:r>
              <a:rPr lang="en-US" sz="1800" i="1">
                <a:latin typeface="Symbol" pitchFamily="18" charset="2"/>
              </a:rPr>
              <a:t>l</a:t>
            </a:r>
            <a:r>
              <a:rPr lang="en-US" sz="1800" i="1" baseline="-25000"/>
              <a:t>as</a:t>
            </a:r>
            <a:r>
              <a:rPr lang="en-US" sz="1800"/>
              <a:t> due to </a:t>
            </a:r>
            <a:r>
              <a:rPr lang="en-US" sz="1800" i="1"/>
              <a:t>i</a:t>
            </a:r>
            <a:r>
              <a:rPr lang="en-US" sz="1800" i="1" baseline="-25000"/>
              <a:t>ar</a:t>
            </a:r>
          </a:p>
        </p:txBody>
      </p:sp>
      <p:sp>
        <p:nvSpPr>
          <p:cNvPr id="282639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200"/>
              <a:t>Stator-to-Rotor Inductances</a:t>
            </a:r>
          </a:p>
        </p:txBody>
      </p:sp>
      <p:pic>
        <p:nvPicPr>
          <p:cNvPr id="8" name="Picture 7" descr="Induction Motors.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3505200"/>
            <a:ext cx="7081114" cy="281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52D1-E966-4B02-9689-716F9C90CAE9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762000" y="4203700"/>
          <a:ext cx="57023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7" name="Equation" r:id="rId3" imgW="3416040" imgH="1269720" progId="Equation.3">
                  <p:embed/>
                </p:oleObj>
              </mc:Choice>
              <mc:Fallback>
                <p:oleObj name="Equation" r:id="rId3" imgW="3416040" imgH="1269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03700"/>
                        <a:ext cx="57023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5" name="Object 5"/>
          <p:cNvGraphicFramePr>
            <a:graphicFrameLocks noChangeAspect="1"/>
          </p:cNvGraphicFramePr>
          <p:nvPr/>
        </p:nvGraphicFramePr>
        <p:xfrm>
          <a:off x="6859587" y="4356100"/>
          <a:ext cx="13144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8" name="Equation" r:id="rId5" imgW="787058" imgH="444307" progId="Equation.3">
                  <p:embed/>
                </p:oleObj>
              </mc:Choice>
              <mc:Fallback>
                <p:oleObj name="Equation" r:id="rId5" imgW="787058" imgH="44430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7" y="4356100"/>
                        <a:ext cx="131445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6859587" y="5575300"/>
          <a:ext cx="12493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9" name="Equation" r:id="rId7" imgW="749160" imgH="253800" progId="Equation.3">
                  <p:embed/>
                </p:oleObj>
              </mc:Choice>
              <mc:Fallback>
                <p:oleObj name="Equation" r:id="rId7" imgW="7491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7" y="5575300"/>
                        <a:ext cx="12493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7" name="Text Box 27"/>
          <p:cNvSpPr txBox="1">
            <a:spLocks noChangeArrowheads="1"/>
          </p:cNvSpPr>
          <p:nvPr/>
        </p:nvSpPr>
        <p:spPr bwMode="auto">
          <a:xfrm>
            <a:off x="1600200" y="166687"/>
            <a:ext cx="3490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L</a:t>
            </a:r>
            <a:r>
              <a:rPr lang="en-US" sz="1800" i="1" baseline="-25000"/>
              <a:t>asbr</a:t>
            </a:r>
            <a:r>
              <a:rPr lang="en-US" sz="1800"/>
              <a:t> - component of </a:t>
            </a:r>
            <a:r>
              <a:rPr lang="en-US" sz="1800" i="1">
                <a:latin typeface="Symbol" pitchFamily="18" charset="2"/>
              </a:rPr>
              <a:t>l</a:t>
            </a:r>
            <a:r>
              <a:rPr lang="en-US" sz="1800" i="1" baseline="-25000"/>
              <a:t>as</a:t>
            </a:r>
            <a:r>
              <a:rPr lang="en-US" sz="1800"/>
              <a:t> due to </a:t>
            </a:r>
            <a:r>
              <a:rPr lang="en-US" sz="1800" i="1"/>
              <a:t>i</a:t>
            </a:r>
            <a:r>
              <a:rPr lang="en-US" sz="1800" i="1" baseline="-25000"/>
              <a:t>br</a:t>
            </a:r>
          </a:p>
        </p:txBody>
      </p:sp>
      <p:pic>
        <p:nvPicPr>
          <p:cNvPr id="8" name="Picture 7" descr="Induction Motors.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218" y="762000"/>
            <a:ext cx="7860182" cy="3110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3CC7-820C-4DC8-AC9E-27544D359A4D}" type="slidenum">
              <a:rPr lang="en-US"/>
              <a:pPr/>
              <a:t>7</a:t>
            </a:fld>
            <a:endParaRPr lang="en-US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838200" y="1219200"/>
            <a:ext cx="754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Put all magnetizing inductances in terms of </a:t>
            </a:r>
            <a:r>
              <a:rPr lang="en-US" i="1"/>
              <a:t>L</a:t>
            </a:r>
            <a:r>
              <a:rPr lang="en-US" i="1" baseline="-25000"/>
              <a:t>ms</a:t>
            </a:r>
            <a:r>
              <a:rPr lang="en-US" baseline="-25000"/>
              <a:t> </a:t>
            </a:r>
            <a:r>
              <a:rPr lang="en-US"/>
              <a:t>(Steinmetz model)</a:t>
            </a:r>
            <a:endParaRPr lang="en-US" baseline="-25000"/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990600" y="1752600"/>
          <a:ext cx="47498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4" name="Equation" r:id="rId3" imgW="2844720" imgH="939600" progId="Equation.3">
                  <p:embed/>
                </p:oleObj>
              </mc:Choice>
              <mc:Fallback>
                <p:oleObj name="Equation" r:id="rId3" imgW="2844720" imgH="939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4749800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9" name="Object 9"/>
          <p:cNvGraphicFramePr>
            <a:graphicFrameLocks noChangeAspect="1"/>
          </p:cNvGraphicFramePr>
          <p:nvPr/>
        </p:nvGraphicFramePr>
        <p:xfrm>
          <a:off x="1828800" y="3438525"/>
          <a:ext cx="1631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5" name="Equation" r:id="rId5" imgW="977760" imgH="431640" progId="Equation.3">
                  <p:embed/>
                </p:oleObj>
              </mc:Choice>
              <mc:Fallback>
                <p:oleObj name="Equation" r:id="rId5" imgW="97776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38525"/>
                        <a:ext cx="16319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"/>
          <p:cNvGraphicFramePr>
            <a:graphicFrameLocks noChangeAspect="1"/>
          </p:cNvGraphicFramePr>
          <p:nvPr/>
        </p:nvGraphicFramePr>
        <p:xfrm>
          <a:off x="3733800" y="3429000"/>
          <a:ext cx="1482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6" name="Equation" r:id="rId7" imgW="888840" imgH="431640" progId="Equation.3">
                  <p:embed/>
                </p:oleObj>
              </mc:Choice>
              <mc:Fallback>
                <p:oleObj name="Equation" r:id="rId7" imgW="88884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14827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1" name="Object 11"/>
          <p:cNvGraphicFramePr>
            <a:graphicFrameLocks noChangeAspect="1"/>
          </p:cNvGraphicFramePr>
          <p:nvPr/>
        </p:nvGraphicFramePr>
        <p:xfrm>
          <a:off x="5454650" y="3438525"/>
          <a:ext cx="1398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7" name="Equation" r:id="rId9" imgW="838080" imgH="431640" progId="Equation.3">
                  <p:embed/>
                </p:oleObj>
              </mc:Choice>
              <mc:Fallback>
                <p:oleObj name="Equation" r:id="rId9" imgW="838080" imgH="431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3438525"/>
                        <a:ext cx="13985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2" name="Object 12"/>
          <p:cNvGraphicFramePr>
            <a:graphicFrameLocks noChangeAspect="1"/>
          </p:cNvGraphicFramePr>
          <p:nvPr/>
        </p:nvGraphicFramePr>
        <p:xfrm>
          <a:off x="7207250" y="3352800"/>
          <a:ext cx="16113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8" name="Equation" r:id="rId11" imgW="965160" imgH="507960" progId="Equation.3">
                  <p:embed/>
                </p:oleObj>
              </mc:Choice>
              <mc:Fallback>
                <p:oleObj name="Equation" r:id="rId11" imgW="965160" imgH="5079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3352800"/>
                        <a:ext cx="161131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3" name="Object 13"/>
          <p:cNvGraphicFramePr>
            <a:graphicFrameLocks noChangeAspect="1"/>
          </p:cNvGraphicFramePr>
          <p:nvPr/>
        </p:nvGraphicFramePr>
        <p:xfrm>
          <a:off x="990600" y="4419600"/>
          <a:ext cx="3244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9" name="Equation" r:id="rId13" imgW="1942920" imgH="482400" progId="Equation.3">
                  <p:embed/>
                </p:oleObj>
              </mc:Choice>
              <mc:Fallback>
                <p:oleObj name="Equation" r:id="rId13" imgW="1942920" imgH="482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32448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8" name="Text Box 18"/>
          <p:cNvSpPr txBox="1">
            <a:spLocks noChangeArrowheads="1"/>
          </p:cNvSpPr>
          <p:nvPr/>
        </p:nvSpPr>
        <p:spPr bwMode="auto">
          <a:xfrm>
            <a:off x="838200" y="35814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define</a:t>
            </a:r>
            <a:endParaRPr lang="en-US" baseline="-25000"/>
          </a:p>
        </p:txBody>
      </p:sp>
      <p:sp>
        <p:nvSpPr>
          <p:cNvPr id="307221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/>
              <a:t>Refer Rotor Quantities to Stator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653-4819-4E92-913A-F60AACD39BE1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1479550" y="1752600"/>
          <a:ext cx="585152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2" name="Equation" r:id="rId3" imgW="3504960" imgH="1269720" progId="Equation.3">
                  <p:embed/>
                </p:oleObj>
              </mc:Choice>
              <mc:Fallback>
                <p:oleObj name="Equation" r:id="rId3" imgW="3504960" imgH="1269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752600"/>
                        <a:ext cx="5851525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6C1-7CBD-498C-B31C-49EB8B9EE710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1619250" y="1295400"/>
          <a:ext cx="5957888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4" name="Equation" r:id="rId3" imgW="3568680" imgH="1498320" progId="Equation.3">
                  <p:embed/>
                </p:oleObj>
              </mc:Choice>
              <mc:Fallback>
                <p:oleObj name="Equation" r:id="rId3" imgW="3568680" imgH="14983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95400"/>
                        <a:ext cx="5957888" cy="250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5"/>
          <p:cNvGraphicFramePr>
            <a:graphicFrameLocks noChangeAspect="1"/>
          </p:cNvGraphicFramePr>
          <p:nvPr/>
        </p:nvGraphicFramePr>
        <p:xfrm>
          <a:off x="2743200" y="4267200"/>
          <a:ext cx="1631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5" name="Equation" r:id="rId5" imgW="977760" imgH="507960" progId="Equation.3">
                  <p:embed/>
                </p:oleObj>
              </mc:Choice>
              <mc:Fallback>
                <p:oleObj name="Equation" r:id="rId5" imgW="977760" imgH="507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16319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1603375" y="44958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define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</TotalTime>
  <Words>515</Words>
  <Application>Microsoft Office PowerPoint</Application>
  <PresentationFormat>On-screen Show (4:3)</PresentationFormat>
  <Paragraphs>153</Paragraphs>
  <Slides>38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Default Design</vt:lpstr>
      <vt:lpstr>Equation</vt:lpstr>
      <vt:lpstr>PowerPoint Presentation</vt:lpstr>
      <vt:lpstr>Symmetrical Induction Machines (Chapter 4)</vt:lpstr>
      <vt:lpstr>Flux Linkage Equations</vt:lpstr>
      <vt:lpstr>Rotor Inductances</vt:lpstr>
      <vt:lpstr>Stator-to-Rotor Inductances</vt:lpstr>
      <vt:lpstr>PowerPoint Presentation</vt:lpstr>
      <vt:lpstr>Refer Rotor Quantities to Stator</vt:lpstr>
      <vt:lpstr>PowerPoint Presentation</vt:lpstr>
      <vt:lpstr>PowerPoint Presentation</vt:lpstr>
      <vt:lpstr>Refer Voltage Equations</vt:lpstr>
      <vt:lpstr>PowerPoint Presentation</vt:lpstr>
      <vt:lpstr>SimPowerSystems IM Model</vt:lpstr>
      <vt:lpstr>SimPower Blocks IM Model</vt:lpstr>
      <vt:lpstr>PSCAD IM Model</vt:lpstr>
      <vt:lpstr>IM Per-Unit Example</vt:lpstr>
      <vt:lpstr>IM Per-Unit Example</vt:lpstr>
      <vt:lpstr>IM Per-Unit Example</vt:lpstr>
      <vt:lpstr>IM Per-Unit Example</vt:lpstr>
      <vt:lpstr>Induction Motor Start-up</vt:lpstr>
      <vt:lpstr>PowerPoint Presentation</vt:lpstr>
      <vt:lpstr>IM Steady-State Calculations</vt:lpstr>
      <vt:lpstr>Per-Phase Steady-State Circuit</vt:lpstr>
      <vt:lpstr>Steady-State (Average) Torque</vt:lpstr>
      <vt:lpstr>Torque in Terms of Voltage</vt:lpstr>
      <vt:lpstr>Steady-State Calculations (Per-Phase Model)</vt:lpstr>
      <vt:lpstr>Steady-State Calculations (Per-Phase Model)</vt:lpstr>
      <vt:lpstr>Steady-State Calculations (Per-Phase Model)</vt:lpstr>
      <vt:lpstr>Steady-State Calculations (Per-Phase Model)</vt:lpstr>
      <vt:lpstr>Peak Torque</vt:lpstr>
      <vt:lpstr>PowerPoint Presentation</vt:lpstr>
      <vt:lpstr>Simplified IM Steady-State Model</vt:lpstr>
      <vt:lpstr>Calculations Using the Simplified Model</vt:lpstr>
      <vt:lpstr>PowerPoint Presentation</vt:lpstr>
      <vt:lpstr>PowerPoint Presentation</vt:lpstr>
      <vt:lpstr>PowerPoint Presentation</vt:lpstr>
      <vt:lpstr>PowerPoint Presentation</vt:lpstr>
      <vt:lpstr>Magnetizing Flux Linkage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Nikitas Zagoras</cp:lastModifiedBy>
  <cp:revision>509</cp:revision>
  <cp:lastPrinted>1601-01-01T00:00:00Z</cp:lastPrinted>
  <dcterms:created xsi:type="dcterms:W3CDTF">1601-01-01T00:00:00Z</dcterms:created>
  <dcterms:modified xsi:type="dcterms:W3CDTF">2013-03-28T18:59:18Z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