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50" r:id="rId2"/>
    <p:sldId id="293" r:id="rId3"/>
    <p:sldId id="292" r:id="rId4"/>
    <p:sldId id="291" r:id="rId5"/>
    <p:sldId id="286" r:id="rId6"/>
    <p:sldId id="304" r:id="rId7"/>
    <p:sldId id="305" r:id="rId8"/>
    <p:sldId id="306" r:id="rId9"/>
    <p:sldId id="307" r:id="rId10"/>
    <p:sldId id="308" r:id="rId11"/>
    <p:sldId id="309" r:id="rId12"/>
    <p:sldId id="303" r:id="rId13"/>
    <p:sldId id="302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48" r:id="rId30"/>
  </p:sldIdLst>
  <p:sldSz cx="9144000" cy="6858000" type="screen4x3"/>
  <p:notesSz cx="7004050" cy="9290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00CC"/>
    <a:srgbClr val="FFFF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456" autoAdjust="0"/>
    <p:restoredTop sz="86559" autoAdjust="0"/>
  </p:normalViewPr>
  <p:slideViewPr>
    <p:cSldViewPr>
      <p:cViewPr varScale="1">
        <p:scale>
          <a:sx n="71" d="100"/>
          <a:sy n="71" d="100"/>
        </p:scale>
        <p:origin x="-17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69EAF946-E8BC-4076-8D30-38F8D52C30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3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BC55AC9E-941F-4DC1-A3FD-0BC177C754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2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83474-F409-4BEF-B2C7-51CA82BF24B1}" type="slidenum">
              <a:rPr lang="en-US"/>
              <a:pPr/>
              <a:t>2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3F6A7-A58A-4166-A2CD-C9027ED17E81}" type="slidenum">
              <a:rPr lang="en-US"/>
              <a:pPr/>
              <a:t>3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A11BC-9669-45DF-A8A5-BB6A3B370F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3BECB-9112-40FD-A561-0940ACE3F1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14895-B18E-4EB4-84CE-835820DB9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BF00450-A15A-48A2-A129-6A4AA0174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45854-E44A-4A2A-AA76-B06E8F268C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977F7-701B-466F-88D4-74D2C1213B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97C2B-2B51-44A1-9652-3AB8E642B2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18468-A182-45DA-8CD3-942D4E86DF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A9313-6E74-4812-BAE5-186B8862E8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2A451-7B11-40F2-8B90-898DD2F6A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536D3-7F72-4899-A366-042BBB7A35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5C964-1864-4CB3-94DF-D2F8D6BEF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DB694E5-329F-4733-803A-27EC53255A3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image" Target="../media/image13.jpe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F334-3A23-452F-8C1D-E28E0B127C17}" type="slidenum">
              <a:rPr lang="en-US"/>
              <a:pPr/>
              <a:t>1</a:t>
            </a:fld>
            <a:endParaRPr lang="en-US"/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457200" y="19050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dirty="0" smtClean="0"/>
              <a:t>ECE 419/619</a:t>
            </a:r>
            <a:br>
              <a:rPr lang="en-US" sz="3600" dirty="0" smtClean="0"/>
            </a:br>
            <a:r>
              <a:rPr lang="en-US" sz="3600" dirty="0" smtClean="0"/>
              <a:t>Electric Machines and Drives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Induction Motor Drives</a:t>
            </a:r>
          </a:p>
          <a:p>
            <a:pPr algn="ctr" eaLnBrk="1" hangingPunct="1"/>
            <a:r>
              <a:rPr lang="en-US" sz="3600" dirty="0" smtClean="0"/>
              <a:t>Scalar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3EF4-DEB8-4E05-A79E-0E25ABEF33C6}" type="slidenum">
              <a:rPr lang="en-US"/>
              <a:pPr/>
              <a:t>10</a:t>
            </a:fld>
            <a:endParaRPr lang="en-US"/>
          </a:p>
        </p:txBody>
      </p:sp>
      <p:pic>
        <p:nvPicPr>
          <p:cNvPr id="4" name="Picture 3" descr="V-Hertz Figures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92" y="371856"/>
            <a:ext cx="5385816" cy="6114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FD63-C54E-4D48-A028-FF09BA7FA1FF}" type="slidenum">
              <a:rPr lang="en-US"/>
              <a:pPr/>
              <a:t>11</a:t>
            </a:fld>
            <a:endParaRPr lang="en-US"/>
          </a:p>
        </p:txBody>
      </p:sp>
      <p:pic>
        <p:nvPicPr>
          <p:cNvPr id="4" name="Picture 3" descr="V-Hertz Figures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0616" y="365760"/>
            <a:ext cx="5510784" cy="6126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5BF8-360F-46DC-9B94-24CB1AB84000}" type="slidenum">
              <a:rPr lang="en-US"/>
              <a:pPr/>
              <a:t>12</a:t>
            </a:fld>
            <a:endParaRPr lang="en-US"/>
          </a:p>
        </p:txBody>
      </p:sp>
      <p:sp>
        <p:nvSpPr>
          <p:cNvPr id="391183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15963"/>
          </a:xfrm>
        </p:spPr>
        <p:txBody>
          <a:bodyPr/>
          <a:lstStyle/>
          <a:p>
            <a:r>
              <a:rPr lang="en-US" sz="3200"/>
              <a:t>Drive Limits</a:t>
            </a:r>
          </a:p>
        </p:txBody>
      </p:sp>
      <p:sp>
        <p:nvSpPr>
          <p:cNvPr id="391184" name="Text Box 16"/>
          <p:cNvSpPr txBox="1">
            <a:spLocks noChangeArrowheads="1"/>
          </p:cNvSpPr>
          <p:nvPr/>
        </p:nvSpPr>
        <p:spPr bwMode="auto">
          <a:xfrm>
            <a:off x="2438400" y="4495800"/>
            <a:ext cx="4084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frequency: from 0 to 160% of rated</a:t>
            </a:r>
          </a:p>
          <a:p>
            <a:r>
              <a:rPr lang="en-US"/>
              <a:t>voltage: from 0 to rated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3F32-01D0-4329-9C6D-AD789C7E8C25}" type="slidenum">
              <a:rPr lang="en-US"/>
              <a:pPr/>
              <a:t>13</a:t>
            </a:fld>
            <a:endParaRPr lang="en-US"/>
          </a:p>
        </p:txBody>
      </p:sp>
      <p:sp>
        <p:nvSpPr>
          <p:cNvPr id="390160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200"/>
              <a:t>Low-Frequency Boost</a:t>
            </a:r>
          </a:p>
        </p:txBody>
      </p: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1295400" y="3505200"/>
            <a:ext cx="68008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at low frequencies, </a:t>
            </a:r>
            <a:r>
              <a:rPr lang="en-US" i="1"/>
              <a:t>r</a:t>
            </a:r>
            <a:r>
              <a:rPr lang="en-US" i="1" baseline="-25000"/>
              <a:t>s</a:t>
            </a:r>
            <a:r>
              <a:rPr lang="en-US"/>
              <a:t> becomes significant, then </a:t>
            </a:r>
            <a:r>
              <a:rPr lang="en-US" i="1"/>
              <a:t>V</a:t>
            </a:r>
            <a:r>
              <a:rPr lang="en-US" i="1" baseline="-25000"/>
              <a:t>as</a:t>
            </a:r>
            <a:r>
              <a:rPr lang="en-US"/>
              <a:t> </a:t>
            </a:r>
            <a:r>
              <a:rPr lang="en-US">
                <a:cs typeface="Arial" charset="0"/>
              </a:rPr>
              <a:t>≠ </a:t>
            </a:r>
            <a:r>
              <a:rPr lang="en-US" i="1">
                <a:cs typeface="Arial" charset="0"/>
              </a:rPr>
              <a:t>j</a:t>
            </a:r>
            <a:r>
              <a:rPr lang="en-US" i="1">
                <a:latin typeface="Symbol" pitchFamily="18" charset="2"/>
                <a:cs typeface="Arial" charset="0"/>
              </a:rPr>
              <a:t>w</a:t>
            </a:r>
            <a:r>
              <a:rPr lang="en-US" i="1" baseline="-25000">
                <a:cs typeface="Arial" charset="0"/>
              </a:rPr>
              <a:t>e</a:t>
            </a:r>
            <a:r>
              <a:rPr lang="en-US" i="1">
                <a:latin typeface="Symbol" pitchFamily="18" charset="2"/>
                <a:cs typeface="Arial" charset="0"/>
              </a:rPr>
              <a:t>L</a:t>
            </a:r>
            <a:r>
              <a:rPr lang="en-US" i="1" baseline="-25000">
                <a:cs typeface="Arial" charset="0"/>
              </a:rPr>
              <a:t>M</a:t>
            </a:r>
          </a:p>
          <a:p>
            <a:endParaRPr lang="en-US">
              <a:cs typeface="Arial" charset="0"/>
            </a:endParaRPr>
          </a:p>
          <a:p>
            <a:r>
              <a:rPr lang="en-US">
                <a:cs typeface="Arial" charset="0"/>
              </a:rPr>
              <a:t>boost commanded</a:t>
            </a:r>
          </a:p>
          <a:p>
            <a:r>
              <a:rPr lang="en-US">
                <a:cs typeface="Arial" charset="0"/>
              </a:rPr>
              <a:t>voltage at low</a:t>
            </a:r>
          </a:p>
          <a:p>
            <a:r>
              <a:rPr lang="en-US">
                <a:cs typeface="Arial" charset="0"/>
              </a:rPr>
              <a:t>frequencies</a:t>
            </a:r>
          </a:p>
        </p:txBody>
      </p:sp>
      <p:sp>
        <p:nvSpPr>
          <p:cNvPr id="390170" name="Text Box 26"/>
          <p:cNvSpPr txBox="1">
            <a:spLocks noChangeArrowheads="1"/>
          </p:cNvSpPr>
          <p:nvPr/>
        </p:nvSpPr>
        <p:spPr bwMode="auto">
          <a:xfrm>
            <a:off x="6671790" y="3314700"/>
            <a:ext cx="13292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~            </a:t>
            </a:r>
            <a:r>
              <a:rPr lang="en-US" dirty="0"/>
              <a:t>~</a:t>
            </a:r>
          </a:p>
        </p:txBody>
      </p:sp>
      <p:pic>
        <p:nvPicPr>
          <p:cNvPr id="10" name="Picture 9" descr="Induction Motors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143000"/>
            <a:ext cx="4928616" cy="1719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7C08-FE50-47D8-902C-6DAB3D027C2F}" type="slidenum">
              <a:rPr lang="en-US"/>
              <a:pPr/>
              <a:t>14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200"/>
              <a:t>Volts per Hertz Control for IM Drives</a:t>
            </a:r>
          </a:p>
        </p:txBody>
      </p:sp>
      <p:sp>
        <p:nvSpPr>
          <p:cNvPr id="400393" name="Text Box 9"/>
          <p:cNvSpPr txBox="1">
            <a:spLocks noChangeArrowheads="1"/>
          </p:cNvSpPr>
          <p:nvPr/>
        </p:nvSpPr>
        <p:spPr bwMode="auto">
          <a:xfrm>
            <a:off x="838200" y="1447800"/>
            <a:ext cx="748347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Straightforward, low-cost, low performance control typically without rotor speed measurement feedback</a:t>
            </a:r>
          </a:p>
          <a:p>
            <a:endParaRPr lang="en-US"/>
          </a:p>
          <a:p>
            <a:r>
              <a:rPr lang="en-US"/>
              <a:t>Commanded voltage is set proportional to commanded frequency in order to keep magnetizing flux at rated value; avoid saturation</a:t>
            </a:r>
          </a:p>
          <a:p>
            <a:endParaRPr lang="en-US"/>
          </a:p>
          <a:p>
            <a:r>
              <a:rPr lang="en-US"/>
              <a:t>Voltage is boosted at low frequencies to overcome stator resistance voltage drop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B943-193E-444F-99C9-DE31D72F8D84}" type="slidenum">
              <a:rPr lang="en-US"/>
              <a:pPr/>
              <a:t>15</a:t>
            </a:fld>
            <a:endParaRPr lang="en-US"/>
          </a:p>
        </p:txBody>
      </p:sp>
      <p:sp>
        <p:nvSpPr>
          <p:cNvPr id="353302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944563"/>
          </a:xfrm>
        </p:spPr>
        <p:txBody>
          <a:bodyPr/>
          <a:lstStyle/>
          <a:p>
            <a:r>
              <a:rPr lang="en-US" sz="3200" dirty="0" smtClean="0"/>
              <a:t>Maximum Efficiency Control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633008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current regulation: Chapter 14</a:t>
            </a:r>
          </a:p>
          <a:p>
            <a:endParaRPr lang="en-US" dirty="0" smtClean="0"/>
          </a:p>
          <a:p>
            <a:r>
              <a:rPr lang="en-US" dirty="0" smtClean="0"/>
              <a:t>With voltage-source modulation: B.T. </a:t>
            </a:r>
            <a:r>
              <a:rPr lang="en-US" dirty="0" err="1" smtClean="0"/>
              <a:t>Branecky</a:t>
            </a:r>
            <a:r>
              <a:rPr lang="en-US" dirty="0" smtClean="0"/>
              <a:t> and K.A. Corzine, "Power Factor Control for Increased Induction Motor Efficiency," </a:t>
            </a:r>
            <a:r>
              <a:rPr lang="en-US" i="1" dirty="0" smtClean="0"/>
              <a:t> Frontiers of Power Conference</a:t>
            </a:r>
            <a:r>
              <a:rPr lang="en-US" dirty="0" smtClean="0"/>
              <a:t>, pages VII-1 - VII-9, Stillwater OK, October 1998.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EC3D-F1FE-4F8D-A161-AB326DA0381B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6019800" y="1295400"/>
          <a:ext cx="23542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4" name="Equation" r:id="rId3" imgW="1409400" imgH="431640" progId="Equation.DSMT4">
                  <p:embed/>
                </p:oleObj>
              </mc:Choice>
              <mc:Fallback>
                <p:oleObj name="Equation" r:id="rId3" imgW="14094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95400"/>
                        <a:ext cx="23542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6019800" y="2133600"/>
          <a:ext cx="26701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5" name="Equation" r:id="rId5" imgW="1600200" imgH="317160" progId="Equation.DSMT4">
                  <p:embed/>
                </p:oleObj>
              </mc:Choice>
              <mc:Fallback>
                <p:oleObj name="Equation" r:id="rId5" imgW="1600200" imgH="317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133600"/>
                        <a:ext cx="26701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838200" y="3810000"/>
          <a:ext cx="38369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6" name="Equation" r:id="rId7" imgW="2298600" imgH="787320" progId="Equation.DSMT4">
                  <p:embed/>
                </p:oleObj>
              </mc:Choice>
              <mc:Fallback>
                <p:oleObj name="Equation" r:id="rId7" imgW="2298600" imgH="787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3836988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5257800" y="3733800"/>
          <a:ext cx="29479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7" name="Equation" r:id="rId9" imgW="1765080" imgH="914400" progId="Equation.DSMT4">
                  <p:embed/>
                </p:oleObj>
              </mc:Choice>
              <mc:Fallback>
                <p:oleObj name="Equation" r:id="rId9" imgW="176508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2947988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z="3200"/>
              <a:t>Efficiency From Steady-State Model</a:t>
            </a:r>
          </a:p>
        </p:txBody>
      </p:sp>
      <p:pic>
        <p:nvPicPr>
          <p:cNvPr id="9" name="Picture 8" descr="Induction Motors.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3400" y="1371600"/>
            <a:ext cx="4928616" cy="1719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E6B8-198E-4E50-A425-BD2F287B698A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1676400" y="3352800"/>
          <a:ext cx="47688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1" name="Equation" r:id="rId3" imgW="2857320" imgH="469800" progId="Equation.DSMT4">
                  <p:embed/>
                </p:oleObj>
              </mc:Choice>
              <mc:Fallback>
                <p:oleObj name="Equation" r:id="rId3" imgW="28573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47688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752600" y="1676400"/>
          <a:ext cx="55975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2" name="Equation" r:id="rId5" imgW="3352680" imgH="863280" progId="Equation.DSMT4">
                  <p:embed/>
                </p:oleObj>
              </mc:Choice>
              <mc:Fallback>
                <p:oleObj name="Equation" r:id="rId5" imgW="3352680" imgH="863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5597525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609600"/>
          <a:ext cx="40703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3" name="Equation" r:id="rId7" imgW="2438280" imgH="482400" progId="Equation.DSMT4">
                  <p:embed/>
                </p:oleObj>
              </mc:Choice>
              <mc:Fallback>
                <p:oleObj name="Equation" r:id="rId7" imgW="243828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9600"/>
                        <a:ext cx="407035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5" name="Object 11"/>
          <p:cNvGraphicFramePr>
            <a:graphicFrameLocks noChangeAspect="1"/>
          </p:cNvGraphicFramePr>
          <p:nvPr/>
        </p:nvGraphicFramePr>
        <p:xfrm>
          <a:off x="5029200" y="4495800"/>
          <a:ext cx="11017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4" name="Equation" r:id="rId9" imgW="660240" imgH="241200" progId="Equation.DSMT4">
                  <p:embed/>
                </p:oleObj>
              </mc:Choice>
              <mc:Fallback>
                <p:oleObj name="Equation" r:id="rId9" imgW="6602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95800"/>
                        <a:ext cx="11017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6" name="Object 12"/>
          <p:cNvGraphicFramePr>
            <a:graphicFrameLocks noChangeAspect="1"/>
          </p:cNvGraphicFramePr>
          <p:nvPr/>
        </p:nvGraphicFramePr>
        <p:xfrm>
          <a:off x="6477000" y="5029200"/>
          <a:ext cx="10604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5" name="Equation" r:id="rId11" imgW="634680" imgH="253800" progId="Equation.DSMT4">
                  <p:embed/>
                </p:oleObj>
              </mc:Choice>
              <mc:Fallback>
                <p:oleObj name="Equation" r:id="rId11" imgW="63468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029200"/>
                        <a:ext cx="10604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7" name="Object 13"/>
          <p:cNvGraphicFramePr>
            <a:graphicFrameLocks noChangeAspect="1"/>
          </p:cNvGraphicFramePr>
          <p:nvPr/>
        </p:nvGraphicFramePr>
        <p:xfrm>
          <a:off x="7848600" y="5029200"/>
          <a:ext cx="996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6" name="Equation" r:id="rId13" imgW="596880" imgH="241200" progId="Equation.DSMT4">
                  <p:embed/>
                </p:oleObj>
              </mc:Choice>
              <mc:Fallback>
                <p:oleObj name="Equation" r:id="rId13" imgW="59688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029200"/>
                        <a:ext cx="9969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8" name="Object 14"/>
          <p:cNvGraphicFramePr>
            <a:graphicFrameLocks noChangeAspect="1"/>
          </p:cNvGraphicFramePr>
          <p:nvPr/>
        </p:nvGraphicFramePr>
        <p:xfrm>
          <a:off x="5029200" y="5029200"/>
          <a:ext cx="11445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7" name="Equation" r:id="rId15" imgW="685800" imgH="241200" progId="Equation.DSMT4">
                  <p:embed/>
                </p:oleObj>
              </mc:Choice>
              <mc:Fallback>
                <p:oleObj name="Equation" r:id="rId15" imgW="68580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029200"/>
                        <a:ext cx="11445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68C2-A9A5-4241-8A9F-F58F27E735CB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357386" name="Object 10"/>
          <p:cNvGraphicFramePr>
            <a:graphicFrameLocks noChangeAspect="1"/>
          </p:cNvGraphicFramePr>
          <p:nvPr/>
        </p:nvGraphicFramePr>
        <p:xfrm>
          <a:off x="1219200" y="304800"/>
          <a:ext cx="60642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6" name="Equation" r:id="rId3" imgW="3632200" imgH="571500" progId="Equation.DSMT4">
                  <p:embed/>
                </p:oleObj>
              </mc:Choice>
              <mc:Fallback>
                <p:oleObj name="Equation" r:id="rId3" imgW="3632200" imgH="571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"/>
                        <a:ext cx="60642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5" name="Object 9"/>
          <p:cNvGraphicFramePr>
            <a:graphicFrameLocks noChangeAspect="1"/>
          </p:cNvGraphicFramePr>
          <p:nvPr/>
        </p:nvGraphicFramePr>
        <p:xfrm>
          <a:off x="1219200" y="1524000"/>
          <a:ext cx="5280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7" name="Equation" r:id="rId5" imgW="3162300" imgH="279400" progId="Equation.DSMT4">
                  <p:embed/>
                </p:oleObj>
              </mc:Choice>
              <mc:Fallback>
                <p:oleObj name="Equation" r:id="rId5" imgW="3162300" imgH="279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52800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4" name="Object 8"/>
          <p:cNvGraphicFramePr>
            <a:graphicFrameLocks noChangeAspect="1"/>
          </p:cNvGraphicFramePr>
          <p:nvPr/>
        </p:nvGraphicFramePr>
        <p:xfrm>
          <a:off x="1905000" y="2362200"/>
          <a:ext cx="21415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8" name="Equation" r:id="rId7" imgW="1282700" imgH="241300" progId="Equation.DSMT4">
                  <p:embed/>
                </p:oleObj>
              </mc:Choice>
              <mc:Fallback>
                <p:oleObj name="Equation" r:id="rId7" imgW="1282700" imgH="24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214153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2795588" y="2743200"/>
          <a:ext cx="15478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9" name="Equation" r:id="rId9" imgW="927100" imgH="241300" progId="Equation.DSMT4">
                  <p:embed/>
                </p:oleObj>
              </mc:Choice>
              <mc:Fallback>
                <p:oleObj name="Equation" r:id="rId9" imgW="9271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743200"/>
                        <a:ext cx="154781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/>
          <p:cNvGraphicFramePr>
            <a:graphicFrameLocks noChangeAspect="1"/>
          </p:cNvGraphicFramePr>
          <p:nvPr/>
        </p:nvGraphicFramePr>
        <p:xfrm>
          <a:off x="2017713" y="3200400"/>
          <a:ext cx="13350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0" name="Equation" r:id="rId11" imgW="799753" imgH="241195" progId="Equation.DSMT4">
                  <p:embed/>
                </p:oleObj>
              </mc:Choice>
              <mc:Fallback>
                <p:oleObj name="Equation" r:id="rId11" imgW="799753" imgH="24119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3200400"/>
                        <a:ext cx="133508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2667000" y="3657600"/>
          <a:ext cx="1250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1" name="Equation" r:id="rId13" imgW="748975" imgH="241195" progId="Equation.DSMT4">
                  <p:embed/>
                </p:oleObj>
              </mc:Choice>
              <mc:Fallback>
                <p:oleObj name="Equation" r:id="rId13" imgW="748975" imgH="24119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7600"/>
                        <a:ext cx="12509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2057400" y="4114800"/>
          <a:ext cx="26082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2" name="Equation" r:id="rId15" imgW="1562100" imgH="254000" progId="Equation.DSMT4">
                  <p:embed/>
                </p:oleObj>
              </mc:Choice>
              <mc:Fallback>
                <p:oleObj name="Equation" r:id="rId15" imgW="1562100" imgH="254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260826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4" name="Line 18"/>
          <p:cNvSpPr>
            <a:spLocks noChangeShapeType="1"/>
          </p:cNvSpPr>
          <p:nvPr/>
        </p:nvSpPr>
        <p:spPr bwMode="auto">
          <a:xfrm>
            <a:off x="1752600" y="4038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57396" name="Object 20"/>
          <p:cNvGraphicFramePr>
            <a:graphicFrameLocks noChangeAspect="1"/>
          </p:cNvGraphicFramePr>
          <p:nvPr/>
        </p:nvGraphicFramePr>
        <p:xfrm>
          <a:off x="1295400" y="5029200"/>
          <a:ext cx="57245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3" name="Equation" r:id="rId17" imgW="3429000" imgH="520560" progId="Equation.DSMT4">
                  <p:embed/>
                </p:oleObj>
              </mc:Choice>
              <mc:Fallback>
                <p:oleObj name="Equation" r:id="rId17" imgW="3429000" imgH="520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29200"/>
                        <a:ext cx="5724525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C19-5038-4E6A-A8E6-5D9A13B63F16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362499" name="Object 3"/>
          <p:cNvGraphicFramePr>
            <a:graphicFrameLocks noChangeAspect="1"/>
          </p:cNvGraphicFramePr>
          <p:nvPr/>
        </p:nvGraphicFramePr>
        <p:xfrm>
          <a:off x="1408113" y="762000"/>
          <a:ext cx="4495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24" name="Equation" r:id="rId3" imgW="2692080" imgH="545760" progId="Equation.DSMT4">
                  <p:embed/>
                </p:oleObj>
              </mc:Choice>
              <mc:Fallback>
                <p:oleObj name="Equation" r:id="rId3" imgW="2692080" imgH="545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762000"/>
                        <a:ext cx="4495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498" name="Object 2"/>
          <p:cNvGraphicFramePr>
            <a:graphicFrameLocks noChangeAspect="1"/>
          </p:cNvGraphicFramePr>
          <p:nvPr/>
        </p:nvGraphicFramePr>
        <p:xfrm>
          <a:off x="1420813" y="2362200"/>
          <a:ext cx="44307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25" name="Equation" r:id="rId5" imgW="2654280" imgH="495000" progId="Equation.DSMT4">
                  <p:embed/>
                </p:oleObj>
              </mc:Choice>
              <mc:Fallback>
                <p:oleObj name="Equation" r:id="rId5" imgW="265428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362200"/>
                        <a:ext cx="4430712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1508125" y="3440113"/>
            <a:ext cx="277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maximum efficiency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31B-C6F3-4547-A5B6-11F225859201}" type="slidenum">
              <a:rPr lang="en-US"/>
              <a:pPr/>
              <a:t>2</a:t>
            </a:fld>
            <a:endParaRPr lang="en-US"/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1447800" y="1752600"/>
            <a:ext cx="61023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73038" indent="-173038"/>
            <a:r>
              <a:rPr lang="en-US"/>
              <a:t>Also called</a:t>
            </a:r>
          </a:p>
          <a:p>
            <a:pPr marL="173038" indent="-173038">
              <a:buFontTx/>
              <a:buChar char="•"/>
            </a:pPr>
            <a:r>
              <a:rPr lang="en-US"/>
              <a:t>V by f or V/Hz</a:t>
            </a:r>
          </a:p>
          <a:p>
            <a:pPr marL="173038" indent="-173038">
              <a:buFontTx/>
              <a:buChar char="•"/>
            </a:pPr>
            <a:r>
              <a:rPr lang="en-US"/>
              <a:t>scalar control</a:t>
            </a:r>
          </a:p>
          <a:p>
            <a:pPr marL="173038" indent="-173038"/>
            <a:endParaRPr lang="en-US"/>
          </a:p>
          <a:p>
            <a:pPr marL="173038" indent="-173038"/>
            <a:r>
              <a:rPr lang="en-US"/>
              <a:t>Low cost / Low performance</a:t>
            </a:r>
          </a:p>
          <a:p>
            <a:pPr marL="173038" indent="-173038">
              <a:buFontTx/>
              <a:buChar char="•"/>
            </a:pPr>
            <a:r>
              <a:rPr lang="en-US"/>
              <a:t>Simple microprocessor implementation</a:t>
            </a:r>
          </a:p>
          <a:p>
            <a:pPr marL="173038" indent="-173038">
              <a:buFontTx/>
              <a:buChar char="•"/>
            </a:pPr>
            <a:r>
              <a:rPr lang="en-US"/>
              <a:t>Usually doesn’t involve a speed sensor (open loop)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Volts per Hertz Control </a:t>
            </a:r>
            <a:r>
              <a:rPr lang="en-US" sz="3200" dirty="0" smtClean="0">
                <a:solidFill>
                  <a:schemeClr val="tx1"/>
                </a:solidFill>
              </a:rPr>
              <a:t>(Chapter </a:t>
            </a:r>
            <a:r>
              <a:rPr lang="en-US" sz="3200" dirty="0">
                <a:solidFill>
                  <a:schemeClr val="tx1"/>
                </a:solidFill>
              </a:rPr>
              <a:t>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B381-0838-4FCC-9C84-F3F111F5E64B}" type="slidenum">
              <a:rPr lang="en-US"/>
              <a:pPr/>
              <a:t>20</a:t>
            </a:fld>
            <a:endParaRPr lang="en-US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Maximum Efficiency </a:t>
            </a:r>
            <a:r>
              <a:rPr lang="en-US" sz="3200" dirty="0" smtClean="0"/>
              <a:t>Control Example</a:t>
            </a:r>
            <a:endParaRPr lang="en-US" sz="3200" dirty="0"/>
          </a:p>
        </p:txBody>
      </p:sp>
      <p:pic>
        <p:nvPicPr>
          <p:cNvPr id="391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5838199" cy="487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4301-58F8-4C87-8A5A-C82F20C62BB4}" type="slidenum">
              <a:rPr lang="en-US"/>
              <a:pPr/>
              <a:t>21</a:t>
            </a:fld>
            <a:endParaRPr lang="en-US"/>
          </a:p>
        </p:txBody>
      </p:sp>
      <p:pic>
        <p:nvPicPr>
          <p:cNvPr id="3614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5" y="1447800"/>
            <a:ext cx="4524375" cy="3829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614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4524375" cy="3829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3614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Maximum Efficiency Control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88925" y="5573713"/>
            <a:ext cx="6856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Note: Power factor has an inverse relationship with voltage.</a:t>
            </a:r>
          </a:p>
          <a:p>
            <a:r>
              <a:rPr lang="en-US" dirty="0"/>
              <a:t>A closed-loop control can be set up based on power factor.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E54E-3BD3-43EF-9ACE-ACB8A212D0B7}" type="slidenum">
              <a:rPr lang="en-US"/>
              <a:pPr/>
              <a:t>22</a:t>
            </a:fld>
            <a:endParaRPr lang="en-US"/>
          </a:p>
        </p:txBody>
      </p:sp>
      <p:sp>
        <p:nvSpPr>
          <p:cNvPr id="360464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/>
              <a:t>Control Diagram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362200" y="4696361"/>
            <a:ext cx="402225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Sensors</a:t>
            </a:r>
          </a:p>
          <a:p>
            <a:r>
              <a:rPr lang="en-US" i="1" dirty="0" smtClean="0"/>
              <a:t>I</a:t>
            </a:r>
            <a:r>
              <a:rPr lang="en-US" i="1" baseline="-25000" dirty="0" smtClean="0"/>
              <a:t>s</a:t>
            </a:r>
            <a:r>
              <a:rPr lang="en-US" dirty="0" smtClean="0"/>
              <a:t> - </a:t>
            </a:r>
            <a:r>
              <a:rPr lang="en-US" dirty="0" err="1" smtClean="0"/>
              <a:t>rms</a:t>
            </a:r>
            <a:r>
              <a:rPr lang="en-US" dirty="0" smtClean="0"/>
              <a:t> (not instantaneous)</a:t>
            </a:r>
          </a:p>
          <a:p>
            <a:r>
              <a:rPr lang="en-US" i="1" dirty="0" err="1" smtClean="0"/>
              <a:t>V</a:t>
            </a:r>
            <a:r>
              <a:rPr lang="en-US" i="1" baseline="-25000" dirty="0" err="1" smtClean="0"/>
              <a:t>dc</a:t>
            </a:r>
            <a:r>
              <a:rPr lang="en-US" dirty="0" smtClean="0"/>
              <a:t> - average (not instantaneous)</a:t>
            </a:r>
          </a:p>
          <a:p>
            <a:r>
              <a:rPr lang="en-US" i="1" dirty="0" err="1" smtClean="0"/>
              <a:t>I</a:t>
            </a:r>
            <a:r>
              <a:rPr lang="en-US" i="1" baseline="-25000" dirty="0" err="1" smtClean="0"/>
              <a:t>dc</a:t>
            </a:r>
            <a:r>
              <a:rPr lang="en-US" dirty="0" smtClean="0"/>
              <a:t> - average (not instantaneous)</a:t>
            </a:r>
          </a:p>
        </p:txBody>
      </p:sp>
      <p:pic>
        <p:nvPicPr>
          <p:cNvPr id="7" name="Picture 6" descr="Maximum Efficiency Control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124" y="1295400"/>
            <a:ext cx="4951476" cy="3396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CE70-BDBE-42F4-913D-E2DB7E5CDE8E}" type="slidenum">
              <a:rPr lang="en-US"/>
              <a:pPr/>
              <a:t>23</a:t>
            </a:fld>
            <a:endParaRPr lang="en-US"/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1497012" y="4441825"/>
            <a:ext cx="3103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Commanded power factor</a:t>
            </a:r>
          </a:p>
        </p:txBody>
      </p:sp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2106612" y="4899025"/>
          <a:ext cx="18240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0" name="Equation" r:id="rId3" imgW="1091880" imgH="533160" progId="Equation.DSMT4">
                  <p:embed/>
                </p:oleObj>
              </mc:Choice>
              <mc:Fallback>
                <p:oleObj name="Equation" r:id="rId3" imgW="109188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2" y="4899025"/>
                        <a:ext cx="18240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2106612" y="2994025"/>
          <a:ext cx="5132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1" name="Equation" r:id="rId5" imgW="3073320" imgH="279360" progId="Equation.DSMT4">
                  <p:embed/>
                </p:oleObj>
              </mc:Choice>
              <mc:Fallback>
                <p:oleObj name="Equation" r:id="rId5" imgW="307332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2" y="2994025"/>
                        <a:ext cx="51323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1" name="Object 7"/>
          <p:cNvGraphicFramePr>
            <a:graphicFrameLocks noChangeAspect="1"/>
          </p:cNvGraphicFramePr>
          <p:nvPr/>
        </p:nvGraphicFramePr>
        <p:xfrm>
          <a:off x="2106612" y="3603625"/>
          <a:ext cx="12303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2" name="Equation" r:id="rId7" imgW="736600" imgH="431800" progId="Equation.DSMT4">
                  <p:embed/>
                </p:oleObj>
              </mc:Choice>
              <mc:Fallback>
                <p:oleObj name="Equation" r:id="rId7" imgW="7366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2" y="3603625"/>
                        <a:ext cx="12303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2" name="Object 8"/>
          <p:cNvGraphicFramePr>
            <a:graphicFrameLocks noChangeAspect="1"/>
          </p:cNvGraphicFramePr>
          <p:nvPr/>
        </p:nvGraphicFramePr>
        <p:xfrm>
          <a:off x="2106612" y="1698625"/>
          <a:ext cx="27797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3" name="Equation" r:id="rId9" imgW="1663560" imgH="431640" progId="Equation.DSMT4">
                  <p:embed/>
                </p:oleObj>
              </mc:Choice>
              <mc:Fallback>
                <p:oleObj name="Equation" r:id="rId9" imgW="166356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2" y="1698625"/>
                        <a:ext cx="27797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3200"/>
              <a:t>Control Diagram</a:t>
            </a:r>
          </a:p>
        </p:txBody>
      </p:sp>
      <p:sp>
        <p:nvSpPr>
          <p:cNvPr id="364554" name="Text Box 10"/>
          <p:cNvSpPr txBox="1">
            <a:spLocks noChangeArrowheads="1"/>
          </p:cNvSpPr>
          <p:nvPr/>
        </p:nvSpPr>
        <p:spPr bwMode="auto">
          <a:xfrm>
            <a:off x="1497012" y="1165225"/>
            <a:ext cx="289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Commanded frequency </a:t>
            </a:r>
          </a:p>
        </p:txBody>
      </p:sp>
      <p:sp>
        <p:nvSpPr>
          <p:cNvPr id="364555" name="Text Box 11"/>
          <p:cNvSpPr txBox="1">
            <a:spLocks noChangeArrowheads="1"/>
          </p:cNvSpPr>
          <p:nvPr/>
        </p:nvSpPr>
        <p:spPr bwMode="auto">
          <a:xfrm>
            <a:off x="1497012" y="2460625"/>
            <a:ext cx="287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Power factor calculation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DE89-87D2-466F-82D6-5B713A2790F3}" type="slidenum">
              <a:rPr lang="en-US"/>
              <a:pPr/>
              <a:t>24</a:t>
            </a:fld>
            <a:endParaRPr lang="en-US"/>
          </a:p>
        </p:txBody>
      </p:sp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2530475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550E-E877-4526-8BCC-9E9C5D3183AE}" type="slidenum">
              <a:rPr lang="en-US"/>
              <a:pPr/>
              <a:t>25</a:t>
            </a:fld>
            <a:endParaRPr lang="en-US"/>
          </a:p>
        </p:txBody>
      </p:sp>
      <p:pic>
        <p:nvPicPr>
          <p:cNvPr id="393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699637"/>
            <a:ext cx="4847382" cy="570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E5F0-871C-44C6-8EEB-F5CCB1AC7A5C}" type="slidenum">
              <a:rPr lang="en-US"/>
              <a:pPr/>
              <a:t>26</a:t>
            </a:fld>
            <a:endParaRPr lang="en-US"/>
          </a:p>
        </p:txBody>
      </p:sp>
      <p:pic>
        <p:nvPicPr>
          <p:cNvPr id="370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5" y="1447800"/>
            <a:ext cx="4524375" cy="3829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70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4524375" cy="3829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7BF1-71C0-4AE6-B96E-72971450E796}" type="slidenum">
              <a:rPr lang="en-US"/>
              <a:pPr/>
              <a:t>27</a:t>
            </a:fld>
            <a:endParaRPr lang="en-US"/>
          </a:p>
        </p:txBody>
      </p:sp>
      <p:pic>
        <p:nvPicPr>
          <p:cNvPr id="406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81038"/>
            <a:ext cx="44386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943C-08FA-43E8-8EF8-AF8D7666FD9E}" type="slidenum">
              <a:rPr lang="en-US"/>
              <a:pPr/>
              <a:t>28</a:t>
            </a:fld>
            <a:endParaRPr lang="en-US"/>
          </a:p>
        </p:txBody>
      </p:sp>
      <p:pic>
        <p:nvPicPr>
          <p:cNvPr id="3717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3" y="1447800"/>
            <a:ext cx="4524375" cy="3829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71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25" y="1371600"/>
            <a:ext cx="4524375" cy="3981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7C08-FE50-47D8-902C-6DAB3D027C2F}" type="slidenum">
              <a:rPr lang="en-US"/>
              <a:pPr/>
              <a:t>29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200" dirty="0" smtClean="0"/>
              <a:t>Maximum Efficiency </a:t>
            </a:r>
            <a:r>
              <a:rPr lang="en-US" sz="3200" dirty="0"/>
              <a:t>Control for IM Drives</a:t>
            </a:r>
          </a:p>
        </p:txBody>
      </p:sp>
      <p:sp>
        <p:nvSpPr>
          <p:cNvPr id="400393" name="Text Box 9"/>
          <p:cNvSpPr txBox="1">
            <a:spLocks noChangeArrowheads="1"/>
          </p:cNvSpPr>
          <p:nvPr/>
        </p:nvSpPr>
        <p:spPr bwMode="auto">
          <a:xfrm>
            <a:off x="838200" y="1447800"/>
            <a:ext cx="74834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Type of IM control where the slip is set based on maximum efficiency</a:t>
            </a:r>
          </a:p>
          <a:p>
            <a:endParaRPr lang="en-US" dirty="0" smtClean="0"/>
          </a:p>
          <a:p>
            <a:r>
              <a:rPr lang="en-US" dirty="0" smtClean="0"/>
              <a:t>Chapter 14: Maximum efficiency control using current-regulated drive</a:t>
            </a:r>
          </a:p>
          <a:p>
            <a:endParaRPr lang="en-US" dirty="0" smtClean="0"/>
          </a:p>
          <a:p>
            <a:r>
              <a:rPr lang="en-US" dirty="0" smtClean="0"/>
              <a:t>Voltage-source drive can be used by regulating the power factor to its ideal value (based on slip for maximum efficiency)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6AA-AE7C-4C3C-A8AE-0531C23DECC0}" type="slidenum">
              <a:rPr lang="en-US"/>
              <a:pPr/>
              <a:t>3</a:t>
            </a:fld>
            <a:endParaRPr lang="en-US"/>
          </a:p>
        </p:txBody>
      </p:sp>
      <p:sp>
        <p:nvSpPr>
          <p:cNvPr id="370700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r>
              <a:rPr lang="en-US" sz="3200"/>
              <a:t>Speed Control Through Stator Frequency</a:t>
            </a:r>
            <a:endParaRPr lang="en-US" sz="3200" i="1" baseline="-25000"/>
          </a:p>
        </p:txBody>
      </p:sp>
      <p:pic>
        <p:nvPicPr>
          <p:cNvPr id="7" name="Picture 6" descr="V-Hertz Figures.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6668" y="3657600"/>
            <a:ext cx="4485132" cy="290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C3AE-9AD9-42C0-8149-0DBA643E0992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365580" name="Object 12"/>
          <p:cNvGraphicFramePr>
            <a:graphicFrameLocks noChangeAspect="1"/>
          </p:cNvGraphicFramePr>
          <p:nvPr/>
        </p:nvGraphicFramePr>
        <p:xfrm>
          <a:off x="5486400" y="2657475"/>
          <a:ext cx="27971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1" name="Equation" r:id="rId3" imgW="1676160" imgH="507960" progId="Equation.DSMT4">
                  <p:embed/>
                </p:oleObj>
              </mc:Choice>
              <mc:Fallback>
                <p:oleObj name="Equation" r:id="rId3" imgW="1676160" imgH="507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657475"/>
                        <a:ext cx="27971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9" name="Object 11"/>
          <p:cNvGraphicFramePr>
            <a:graphicFrameLocks noChangeAspect="1"/>
          </p:cNvGraphicFramePr>
          <p:nvPr/>
        </p:nvGraphicFramePr>
        <p:xfrm>
          <a:off x="6203950" y="1722438"/>
          <a:ext cx="4873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2" name="Equation" r:id="rId5" imgW="291960" imgH="279360" progId="Equation.DSMT4">
                  <p:embed/>
                </p:oleObj>
              </mc:Choice>
              <mc:Fallback>
                <p:oleObj name="Equation" r:id="rId5" imgW="291960" imgH="279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722438"/>
                        <a:ext cx="48736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5" name="Object 7"/>
          <p:cNvGraphicFramePr>
            <a:graphicFrameLocks noChangeAspect="1"/>
          </p:cNvGraphicFramePr>
          <p:nvPr/>
        </p:nvGraphicFramePr>
        <p:xfrm>
          <a:off x="2752725" y="4419600"/>
          <a:ext cx="10398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3" name="Equation" r:id="rId7" imgW="622080" imgH="507960" progId="Equation.DSMT4">
                  <p:embed/>
                </p:oleObj>
              </mc:Choice>
              <mc:Fallback>
                <p:oleObj name="Equation" r:id="rId7" imgW="622080" imgH="507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4419600"/>
                        <a:ext cx="1039813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98" name="Text Box 30"/>
          <p:cNvSpPr txBox="1">
            <a:spLocks noChangeArrowheads="1"/>
          </p:cNvSpPr>
          <p:nvPr/>
        </p:nvSpPr>
        <p:spPr bwMode="auto">
          <a:xfrm>
            <a:off x="1447800" y="4648200"/>
            <a:ext cx="1212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constant </a:t>
            </a:r>
            <a:endParaRPr lang="en-US" baseline="-25000"/>
          </a:p>
        </p:txBody>
      </p:sp>
      <p:sp>
        <p:nvSpPr>
          <p:cNvPr id="365599" name="Text Box 31"/>
          <p:cNvSpPr txBox="1">
            <a:spLocks noChangeArrowheads="1"/>
          </p:cNvSpPr>
          <p:nvPr/>
        </p:nvSpPr>
        <p:spPr bwMode="auto">
          <a:xfrm>
            <a:off x="5518150" y="1819275"/>
            <a:ext cx="2257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keep        constant</a:t>
            </a:r>
          </a:p>
          <a:p>
            <a:r>
              <a:rPr lang="en-US"/>
              <a:t>to avoid saturation</a:t>
            </a:r>
            <a:endParaRPr lang="en-US" baseline="-25000"/>
          </a:p>
        </p:txBody>
      </p:sp>
      <p:sp>
        <p:nvSpPr>
          <p:cNvPr id="365603" name="Rectangle 3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/>
              <a:t>Control of Voltage </a:t>
            </a:r>
            <a:r>
              <a:rPr lang="en-US" sz="3200" i="1"/>
              <a:t>V</a:t>
            </a:r>
            <a:r>
              <a:rPr lang="en-US" sz="3200" i="1" baseline="-25000"/>
              <a:t>s</a:t>
            </a:r>
            <a:r>
              <a:rPr lang="en-US" sz="3200" i="1"/>
              <a:t>*</a:t>
            </a:r>
          </a:p>
        </p:txBody>
      </p:sp>
      <p:sp>
        <p:nvSpPr>
          <p:cNvPr id="365604" name="Text Box 36"/>
          <p:cNvSpPr txBox="1">
            <a:spLocks noChangeArrowheads="1"/>
          </p:cNvSpPr>
          <p:nvPr/>
        </p:nvSpPr>
        <p:spPr bwMode="auto">
          <a:xfrm>
            <a:off x="4419600" y="4495800"/>
            <a:ext cx="3482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where </a:t>
            </a:r>
            <a:r>
              <a:rPr lang="en-US" i="1">
                <a:latin typeface="Symbol" pitchFamily="18" charset="2"/>
              </a:rPr>
              <a:t>w</a:t>
            </a:r>
            <a:r>
              <a:rPr lang="en-US" i="1" baseline="-25000"/>
              <a:t>b</a:t>
            </a:r>
            <a:r>
              <a:rPr lang="en-US"/>
              <a:t> is the base</a:t>
            </a:r>
          </a:p>
          <a:p>
            <a:r>
              <a:rPr lang="en-US"/>
              <a:t>(or rated) electrical frequency</a:t>
            </a:r>
          </a:p>
          <a:p>
            <a:r>
              <a:rPr lang="en-US"/>
              <a:t>and </a:t>
            </a:r>
            <a:r>
              <a:rPr lang="en-US" i="1"/>
              <a:t>V</a:t>
            </a:r>
            <a:r>
              <a:rPr lang="en-US" i="1" baseline="-25000"/>
              <a:t>b</a:t>
            </a:r>
            <a:r>
              <a:rPr lang="en-US"/>
              <a:t> is rated </a:t>
            </a:r>
            <a:r>
              <a:rPr lang="en-US" i="1"/>
              <a:t>V</a:t>
            </a:r>
            <a:r>
              <a:rPr lang="en-US" i="1" baseline="-2500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E6-715E-4D6D-B468-39213C89A358}" type="slidenum">
              <a:rPr lang="en-US"/>
              <a:pPr/>
              <a:t>5</a:t>
            </a:fld>
            <a:endParaRPr lang="en-US"/>
          </a:p>
        </p:txBody>
      </p:sp>
      <p:sp>
        <p:nvSpPr>
          <p:cNvPr id="364565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/>
              <a:t>V/Hz Control</a:t>
            </a:r>
          </a:p>
        </p:txBody>
      </p:sp>
      <p:pic>
        <p:nvPicPr>
          <p:cNvPr id="6" name="Picture 5" descr="V-Hertz Figures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601724"/>
            <a:ext cx="5779008" cy="2208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E5131-187D-4FE8-975C-DA630A677896}" type="slidenum">
              <a:rPr lang="en-US"/>
              <a:pPr/>
              <a:t>6</a:t>
            </a:fld>
            <a:endParaRPr lang="en-US"/>
          </a:p>
        </p:txBody>
      </p:sp>
      <p:pic>
        <p:nvPicPr>
          <p:cNvPr id="39220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685800"/>
            <a:ext cx="6170613" cy="574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7E6B-583D-4A84-9377-61F8C07DAA3D}" type="slidenum">
              <a:rPr lang="en-US"/>
              <a:pPr/>
              <a:t>7</a:t>
            </a:fld>
            <a:endParaRPr lang="en-US"/>
          </a:p>
        </p:txBody>
      </p:sp>
      <p:pic>
        <p:nvPicPr>
          <p:cNvPr id="395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776288"/>
            <a:ext cx="2454275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D78E-6FD1-4FEB-B13D-BD84E4C288D3}" type="slidenum">
              <a:rPr lang="en-US"/>
              <a:pPr/>
              <a:t>8</a:t>
            </a:fld>
            <a:endParaRPr lang="en-US"/>
          </a:p>
        </p:txBody>
      </p:sp>
      <p:pic>
        <p:nvPicPr>
          <p:cNvPr id="394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1138238"/>
            <a:ext cx="4664075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7D8-8855-4681-BA43-9D94E8FC1481}" type="slidenum">
              <a:rPr lang="en-US"/>
              <a:pPr/>
              <a:t>9</a:t>
            </a:fld>
            <a:endParaRPr lang="en-US"/>
          </a:p>
        </p:txBody>
      </p:sp>
      <p:pic>
        <p:nvPicPr>
          <p:cNvPr id="393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019175"/>
            <a:ext cx="23050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361</Words>
  <Application>Microsoft Office PowerPoint</Application>
  <PresentationFormat>On-screen Show (4:3)</PresentationFormat>
  <Paragraphs>91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Default Design</vt:lpstr>
      <vt:lpstr>Equation</vt:lpstr>
      <vt:lpstr>PowerPoint Presentation</vt:lpstr>
      <vt:lpstr>Volts per Hertz Control (Chapter 14)</vt:lpstr>
      <vt:lpstr>Speed Control Through Stator Frequency</vt:lpstr>
      <vt:lpstr>Control of Voltage Vs*</vt:lpstr>
      <vt:lpstr>V/Hz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Drive Limits</vt:lpstr>
      <vt:lpstr>Low-Frequency Boost</vt:lpstr>
      <vt:lpstr>Volts per Hertz Control for IM Drives</vt:lpstr>
      <vt:lpstr>Maximum Efficiency Control</vt:lpstr>
      <vt:lpstr>Efficiency From Steady-State Model</vt:lpstr>
      <vt:lpstr>PowerPoint Presentation</vt:lpstr>
      <vt:lpstr>PowerPoint Presentation</vt:lpstr>
      <vt:lpstr>PowerPoint Presentation</vt:lpstr>
      <vt:lpstr>Maximum Efficiency Control Example</vt:lpstr>
      <vt:lpstr>Maximum Efficiency Control</vt:lpstr>
      <vt:lpstr>Control Diagram</vt:lpstr>
      <vt:lpstr>Control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Efficiency Control for IM Drives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Nikitas Zagoras</cp:lastModifiedBy>
  <cp:revision>617</cp:revision>
  <cp:lastPrinted>1601-01-01T00:00:00Z</cp:lastPrinted>
  <dcterms:created xsi:type="dcterms:W3CDTF">1601-01-01T00:00:00Z</dcterms:created>
  <dcterms:modified xsi:type="dcterms:W3CDTF">2013-04-16T20:33:20Z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