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0" r:id="rId12"/>
    <p:sldId id="271" r:id="rId13"/>
    <p:sldId id="272" r:id="rId14"/>
    <p:sldId id="34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7" r:id="rId38"/>
    <p:sldId id="308" r:id="rId39"/>
    <p:sldId id="344" r:id="rId40"/>
    <p:sldId id="309" r:id="rId41"/>
    <p:sldId id="310" r:id="rId4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00CC"/>
    <a:srgbClr val="FFFFFF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2109" autoAdjust="0"/>
    <p:restoredTop sz="86341" autoAdjust="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F6E24190-C0CE-41B3-A72C-F03725CE81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E8A78D0-74A4-4319-9DFF-9317D044DB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B34F2-1AF7-4C2F-8826-63A05C6DF3B4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18674-BB81-4A88-BE9F-91A83288C309}" type="slidenum">
              <a:rPr lang="en-US"/>
              <a:pPr/>
              <a:t>10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9A0EF-E8EB-43FD-8E71-7DC8D5D893E4}" type="slidenum">
              <a:rPr lang="en-US"/>
              <a:pPr/>
              <a:t>11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9DE21-BA4B-46EC-93C4-C09163AFC388}" type="slidenum">
              <a:rPr lang="en-US"/>
              <a:pPr/>
              <a:t>12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E324C-38E9-41F9-9EA3-7A7DB5FCE59E}" type="slidenum">
              <a:rPr lang="en-US"/>
              <a:pPr/>
              <a:t>13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9B768-EA62-457B-B7F1-93335C872B93}" type="slidenum">
              <a:rPr lang="en-US"/>
              <a:pPr/>
              <a:t>14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7E3D4-74C7-4F33-8649-F16D6B091C2F}" type="slidenum">
              <a:rPr lang="en-US"/>
              <a:pPr/>
              <a:t>15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6EDC-5095-4EA0-BF2E-38CD513B1730}" type="slidenum">
              <a:rPr lang="en-US"/>
              <a:pPr/>
              <a:t>16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DA826-8425-43AF-9C2E-63BFB110F2BE}" type="slidenum">
              <a:rPr lang="en-US"/>
              <a:pPr/>
              <a:t>17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1F1CD-6CEF-40C0-9289-96E2A105C446}" type="slidenum">
              <a:rPr lang="en-US"/>
              <a:pPr/>
              <a:t>18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40326-5C93-4909-B588-B9B5044447BA}" type="slidenum">
              <a:rPr lang="en-US"/>
              <a:pPr/>
              <a:t>19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C0E93-9BC2-4271-8AFB-C9F06FF571AE}" type="slidenum">
              <a:rPr lang="en-US"/>
              <a:pPr/>
              <a:t>2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9B67-7365-42CE-820D-D12774F79C00}" type="slidenum">
              <a:rPr lang="en-US"/>
              <a:pPr/>
              <a:t>20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5E072-521A-4983-9870-3A945435BF56}" type="slidenum">
              <a:rPr lang="en-US"/>
              <a:pPr/>
              <a:t>21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398A8-57F6-4F20-9409-C2D124E31CEA}" type="slidenum">
              <a:rPr lang="en-US"/>
              <a:pPr/>
              <a:t>22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F0C81-9273-48FE-9C38-957BB9B149BD}" type="slidenum">
              <a:rPr lang="en-US"/>
              <a:pPr/>
              <a:t>23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D57D9-0627-490F-A351-C60A10BD4474}" type="slidenum">
              <a:rPr lang="en-US"/>
              <a:pPr/>
              <a:t>24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0F09-8480-4122-BF69-025E88488F79}" type="slidenum">
              <a:rPr lang="en-US"/>
              <a:pPr/>
              <a:t>25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3B79D-BEBA-4B62-9D2E-EDB2E53019EA}" type="slidenum">
              <a:rPr lang="en-US"/>
              <a:pPr/>
              <a:t>26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17A38-BA3E-4FB9-AC77-8580662E367C}" type="slidenum">
              <a:rPr lang="en-US"/>
              <a:pPr/>
              <a:t>27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7287A-A822-4234-A61B-562B9DFB9D61}" type="slidenum">
              <a:rPr lang="en-US"/>
              <a:pPr/>
              <a:t>28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28B5F-0020-47F6-BD1C-254EACBE93C3}" type="slidenum">
              <a:rPr lang="en-US"/>
              <a:pPr/>
              <a:t>29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B7A3F-F41F-4CE3-AEFA-45286298647D}" type="slidenum">
              <a:rPr lang="en-US"/>
              <a:pPr/>
              <a:t>3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EBB37-0F96-4540-A7CE-C69594A5450B}" type="slidenum">
              <a:rPr lang="en-US"/>
              <a:pPr/>
              <a:t>30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B4FFB-F27A-42E9-B5E8-92EA2E19408A}" type="slidenum">
              <a:rPr lang="en-US"/>
              <a:pPr/>
              <a:t>31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8EDDB-AC9D-4FD1-B2B0-DE828DCF2287}" type="slidenum">
              <a:rPr lang="en-US"/>
              <a:pPr/>
              <a:t>32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16CA0-ECE8-498F-BAAD-5C5F03EC7001}" type="slidenum">
              <a:rPr lang="en-US"/>
              <a:pPr/>
              <a:t>33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25F63-AFA7-4E56-9ED4-C922A9C20C76}" type="slidenum">
              <a:rPr lang="en-US"/>
              <a:pPr/>
              <a:t>34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E6286-7311-4F92-B693-CEEC3038075D}" type="slidenum">
              <a:rPr lang="en-US"/>
              <a:pPr/>
              <a:t>35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BB942-6121-4723-A3AD-C1950B166E99}" type="slidenum">
              <a:rPr lang="en-US"/>
              <a:pPr/>
              <a:t>36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6B9E3-EEB2-41C7-8315-253A05DC9E02}" type="slidenum">
              <a:rPr lang="en-US"/>
              <a:pPr/>
              <a:t>39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F4811-AD8C-48FC-A411-ED307F273745}" type="slidenum">
              <a:rPr lang="en-US"/>
              <a:pPr/>
              <a:t>41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BA773-1741-4639-BCD4-BED4491814BB}" type="slidenum">
              <a:rPr lang="en-US"/>
              <a:pPr/>
              <a:t>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D2E41-AD2D-4C9C-BB48-6A0D33DE9A0D}" type="slidenum">
              <a:rPr lang="en-US"/>
              <a:pPr/>
              <a:t>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2A383-1C13-4879-87D9-8BD3C9F27E19}" type="slidenum">
              <a:rPr lang="en-US"/>
              <a:pPr/>
              <a:t>6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6D476-3887-4E46-9896-49F566C75CD6}" type="slidenum">
              <a:rPr lang="en-US"/>
              <a:pPr/>
              <a:t>7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9B406-F6CB-40CD-9711-57BC8E9A6333}" type="slidenum">
              <a:rPr lang="en-US"/>
              <a:pPr/>
              <a:t>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67FE0-0EB9-459F-AEF2-73CEC9116C7E}" type="slidenum">
              <a:rPr lang="en-US"/>
              <a:pPr/>
              <a:t>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29A19-4D33-49D7-8238-201811DA8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80F50-3E22-4BC1-8888-987B87713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F353-77E9-4410-871A-6046C44B17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FB87A-6A2F-49AD-8D83-02155CB858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A7EFC-70B2-46C8-B218-A0E16EB17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20E58-20F8-430A-B2DD-AAEE174982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D1333-2F10-451D-B57F-69C1169EC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4109B-1136-4F8A-ACF0-4329D637F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A0380-EB09-4794-903E-D381277DE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0524A-539B-43E1-98DA-703FDB981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20A-C165-42AD-ABB6-DF06BE5B4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5AF25-319A-42F8-9704-C722D2037B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628DF060-076F-4E13-9B41-88E2DFFCAE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jpeg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jpeg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2.jpeg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5.jpeg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88.bin"/><Relationship Id="rId12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7.bin"/><Relationship Id="rId11" Type="http://schemas.openxmlformats.org/officeDocument/2006/relationships/slide" Target="slide28.xml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5.jpeg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jpeg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766-1ABE-49E7-9ED1-5E838AC080A0}" type="slidenum">
              <a:rPr lang="en-US"/>
              <a:pPr/>
              <a:t>1</a:t>
            </a:fld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485080" y="2111276"/>
            <a:ext cx="61350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  <a:endParaRPr lang="en-US" sz="3600" dirty="0">
              <a:solidFill>
                <a:schemeClr val="tx1"/>
              </a:solidFill>
            </a:endParaRPr>
          </a:p>
          <a:p>
            <a:pPr algn="ctr" eaLnBrk="1" hangingPunct="1"/>
            <a:endParaRPr lang="en-US" sz="3600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sz="3600" dirty="0" smtClean="0">
                <a:solidFill>
                  <a:schemeClr val="tx1"/>
                </a:solidFill>
              </a:rPr>
              <a:t>Reference </a:t>
            </a:r>
            <a:r>
              <a:rPr lang="en-US" sz="3600" dirty="0">
                <a:solidFill>
                  <a:schemeClr val="tx1"/>
                </a:solidFill>
              </a:rPr>
              <a:t>Frame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F937-8158-43AD-A306-6439715A6C6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Axis Sketch with </a:t>
            </a:r>
            <a:r>
              <a:rPr lang="en-US" sz="3200" dirty="0" smtClean="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sz="3200" dirty="0" smtClean="0">
                <a:solidFill>
                  <a:schemeClr val="tx1"/>
                </a:solidFill>
              </a:rPr>
              <a:t>=0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45763" name="Object 3"/>
          <p:cNvGraphicFramePr>
            <a:graphicFrameLocks noChangeAspect="1"/>
          </p:cNvGraphicFramePr>
          <p:nvPr/>
        </p:nvGraphicFramePr>
        <p:xfrm>
          <a:off x="6029325" y="1219200"/>
          <a:ext cx="1863725" cy="444500"/>
        </p:xfrm>
        <a:graphic>
          <a:graphicData uri="http://schemas.openxmlformats.org/presentationml/2006/ole">
            <p:oleObj spid="_x0000_s245763" name="Equation" r:id="rId4" imgW="1117440" imgH="266400" progId="Equation.3">
              <p:embed/>
            </p:oleObj>
          </a:graphicData>
        </a:graphic>
      </p:graphicFrame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6019800" y="1785938"/>
          <a:ext cx="1990725" cy="423862"/>
        </p:xfrm>
        <a:graphic>
          <a:graphicData uri="http://schemas.openxmlformats.org/presentationml/2006/ole">
            <p:oleObj spid="_x0000_s245764" name="Equation" r:id="rId5" imgW="1193760" imgH="253800" progId="Equation.3">
              <p:embed/>
            </p:oleObj>
          </a:graphicData>
        </a:graphic>
      </p:graphicFrame>
      <p:pic>
        <p:nvPicPr>
          <p:cNvPr id="245765" name="Picture 5" descr="Reference Frame Theory Figur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849313"/>
            <a:ext cx="5246688" cy="5780087"/>
          </a:xfrm>
          <a:prstGeom prst="rect">
            <a:avLst/>
          </a:prstGeom>
          <a:noFill/>
        </p:spPr>
      </p:pic>
      <p:pic>
        <p:nvPicPr>
          <p:cNvPr id="24576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4419600"/>
            <a:ext cx="41402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9E-C36E-4B97-8147-368915175B24}" type="slidenum">
              <a:rPr lang="en-US"/>
              <a:pPr/>
              <a:t>11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Axis Sketch with </a:t>
            </a:r>
            <a:r>
              <a:rPr lang="en-US" sz="320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chemeClr val="tx1"/>
                </a:solidFill>
              </a:rPr>
              <a:t>=</a:t>
            </a:r>
            <a:r>
              <a:rPr lang="en-US" sz="320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sz="3200" i="1" baseline="-25000">
                <a:solidFill>
                  <a:schemeClr val="tx1"/>
                </a:solidFill>
              </a:rPr>
              <a:t>e</a:t>
            </a:r>
          </a:p>
        </p:txBody>
      </p:sp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6007100" y="1219200"/>
          <a:ext cx="2755900" cy="444500"/>
        </p:xfrm>
        <a:graphic>
          <a:graphicData uri="http://schemas.openxmlformats.org/presentationml/2006/ole">
            <p:oleObj spid="_x0000_s247811" name="Equation" r:id="rId4" imgW="1650960" imgH="266400" progId="Equation.DSMT4">
              <p:embed/>
            </p:oleObj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5986463" y="1862138"/>
          <a:ext cx="2351087" cy="423862"/>
        </p:xfrm>
        <a:graphic>
          <a:graphicData uri="http://schemas.openxmlformats.org/presentationml/2006/ole">
            <p:oleObj spid="_x0000_s247812" name="Equation" r:id="rId5" imgW="1409400" imgH="253800" progId="Equation.3">
              <p:embed/>
            </p:oleObj>
          </a:graphicData>
        </a:graphic>
      </p:graphicFrame>
      <p:pic>
        <p:nvPicPr>
          <p:cNvPr id="247813" name="Picture 5" descr="Reference Frame Theory Figur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462" y="838200"/>
            <a:ext cx="5265738" cy="5691187"/>
          </a:xfrm>
          <a:prstGeom prst="rect">
            <a:avLst/>
          </a:prstGeom>
          <a:noFill/>
        </p:spPr>
      </p:pic>
      <p:pic>
        <p:nvPicPr>
          <p:cNvPr id="2478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89400" y="4419600"/>
            <a:ext cx="41402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23AE-777A-49D1-85E5-A2BAB5C42C85}" type="slidenum">
              <a:rPr lang="en-US"/>
              <a:pPr/>
              <a:t>12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Axis Sketch with </a:t>
            </a:r>
            <a:r>
              <a:rPr lang="en-US" sz="320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chemeClr val="tx1"/>
                </a:solidFill>
              </a:rPr>
              <a:t>=</a:t>
            </a:r>
            <a:r>
              <a:rPr lang="en-US" sz="320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sz="3200" i="1" baseline="-25000">
                <a:solidFill>
                  <a:schemeClr val="tx1"/>
                </a:solidFill>
              </a:rPr>
              <a:t>e</a:t>
            </a:r>
            <a:r>
              <a:rPr lang="en-US" sz="3200">
                <a:solidFill>
                  <a:schemeClr val="tx1"/>
                </a:solidFill>
              </a:rPr>
              <a:t> and </a:t>
            </a:r>
            <a:r>
              <a:rPr lang="en-US" sz="3200" i="1">
                <a:solidFill>
                  <a:schemeClr val="tx1"/>
                </a:solidFill>
                <a:latin typeface="Symbol" pitchFamily="18" charset="2"/>
              </a:rPr>
              <a:t>f</a:t>
            </a:r>
            <a:r>
              <a:rPr lang="en-US" sz="3200" i="1" baseline="-25000">
                <a:solidFill>
                  <a:schemeClr val="tx1"/>
                </a:solidFill>
              </a:rPr>
              <a:t>v</a:t>
            </a:r>
            <a:r>
              <a:rPr lang="en-US" sz="3200">
                <a:solidFill>
                  <a:schemeClr val="tx1"/>
                </a:solidFill>
              </a:rPr>
              <a:t>=30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5759450" y="1219200"/>
          <a:ext cx="2819400" cy="444500"/>
        </p:xfrm>
        <a:graphic>
          <a:graphicData uri="http://schemas.openxmlformats.org/presentationml/2006/ole">
            <p:oleObj spid="_x0000_s249859" name="Equation" r:id="rId4" imgW="1688760" imgH="266400" progId="Equation.DSMT4">
              <p:embed/>
            </p:oleObj>
          </a:graphicData>
        </a:graphic>
      </p:graphicFrame>
      <p:pic>
        <p:nvPicPr>
          <p:cNvPr id="249860" name="Picture 4" descr="Reference Frame Theory Figur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990600"/>
            <a:ext cx="5067300" cy="5486400"/>
          </a:xfrm>
          <a:prstGeom prst="rect">
            <a:avLst/>
          </a:prstGeom>
          <a:noFill/>
        </p:spPr>
      </p:pic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5740400" y="1828800"/>
          <a:ext cx="2946400" cy="444500"/>
        </p:xfrm>
        <a:graphic>
          <a:graphicData uri="http://schemas.openxmlformats.org/presentationml/2006/ole">
            <p:oleObj spid="_x0000_s249861" name="Equation" r:id="rId6" imgW="1765080" imgH="266400" progId="Equation.DSMT4">
              <p:embed/>
            </p:oleObj>
          </a:graphicData>
        </a:graphic>
      </p:graphicFrame>
      <p:pic>
        <p:nvPicPr>
          <p:cNvPr id="24986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06862" y="4419600"/>
            <a:ext cx="4122738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4FB0-03E8-4022-8134-D2E59E2529B4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251906" name="Group 2"/>
          <p:cNvGraphicFramePr>
            <a:graphicFrameLocks noGrp="1"/>
          </p:cNvGraphicFramePr>
          <p:nvPr>
            <p:ph/>
          </p:nvPr>
        </p:nvGraphicFramePr>
        <p:xfrm>
          <a:off x="1219200" y="1143000"/>
          <a:ext cx="6705600" cy="32004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</a:tblGrid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Arbitrary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Stationary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Synchronous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Rotor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1945" name="Object 41"/>
          <p:cNvGraphicFramePr>
            <a:graphicFrameLocks noChangeAspect="1"/>
          </p:cNvGraphicFramePr>
          <p:nvPr/>
        </p:nvGraphicFramePr>
        <p:xfrm>
          <a:off x="3289300" y="1447800"/>
          <a:ext cx="685800" cy="239713"/>
        </p:xfrm>
        <a:graphic>
          <a:graphicData uri="http://schemas.openxmlformats.org/presentationml/2006/ole">
            <p:oleObj spid="_x0000_s251945" name="Equation" r:id="rId4" imgW="406224" imgH="139639" progId="Equation.3">
              <p:embed/>
            </p:oleObj>
          </a:graphicData>
        </a:graphic>
      </p:graphicFrame>
      <p:graphicFrame>
        <p:nvGraphicFramePr>
          <p:cNvPr id="251946" name="Object 42"/>
          <p:cNvGraphicFramePr>
            <a:graphicFrameLocks noChangeAspect="1"/>
          </p:cNvGraphicFramePr>
          <p:nvPr/>
        </p:nvGraphicFramePr>
        <p:xfrm>
          <a:off x="3362325" y="2209800"/>
          <a:ext cx="612775" cy="292100"/>
        </p:xfrm>
        <a:graphic>
          <a:graphicData uri="http://schemas.openxmlformats.org/presentationml/2006/ole">
            <p:oleObj spid="_x0000_s251946" name="Equation" r:id="rId5" imgW="380670" imgH="177646" progId="Equation.3">
              <p:embed/>
            </p:oleObj>
          </a:graphicData>
        </a:graphic>
      </p:graphicFrame>
      <p:graphicFrame>
        <p:nvGraphicFramePr>
          <p:cNvPr id="251947" name="Object 43"/>
          <p:cNvGraphicFramePr>
            <a:graphicFrameLocks noChangeAspect="1"/>
          </p:cNvGraphicFramePr>
          <p:nvPr/>
        </p:nvGraphicFramePr>
        <p:xfrm>
          <a:off x="3289300" y="2970213"/>
          <a:ext cx="749300" cy="382587"/>
        </p:xfrm>
        <a:graphic>
          <a:graphicData uri="http://schemas.openxmlformats.org/presentationml/2006/ole">
            <p:oleObj spid="_x0000_s251947" name="Equation" r:id="rId6" imgW="444307" imgH="228501" progId="Equation.3">
              <p:embed/>
            </p:oleObj>
          </a:graphicData>
        </a:graphic>
      </p:graphicFrame>
      <p:graphicFrame>
        <p:nvGraphicFramePr>
          <p:cNvPr id="251948" name="Object 44"/>
          <p:cNvGraphicFramePr>
            <a:graphicFrameLocks noChangeAspect="1"/>
          </p:cNvGraphicFramePr>
          <p:nvPr/>
        </p:nvGraphicFramePr>
        <p:xfrm>
          <a:off x="3289300" y="3757613"/>
          <a:ext cx="731838" cy="357187"/>
        </p:xfrm>
        <a:graphic>
          <a:graphicData uri="http://schemas.openxmlformats.org/presentationml/2006/ole">
            <p:oleObj spid="_x0000_s251948" name="Equation" r:id="rId7" imgW="444114" imgH="215713" progId="Equation.3">
              <p:embed/>
            </p:oleObj>
          </a:graphicData>
        </a:graphic>
      </p:graphicFrame>
      <p:graphicFrame>
        <p:nvGraphicFramePr>
          <p:cNvPr id="251949" name="Object 45"/>
          <p:cNvGraphicFramePr>
            <a:graphicFrameLocks noChangeAspect="1"/>
          </p:cNvGraphicFramePr>
          <p:nvPr/>
        </p:nvGraphicFramePr>
        <p:xfrm>
          <a:off x="4724400" y="1371600"/>
          <a:ext cx="1160463" cy="403225"/>
        </p:xfrm>
        <a:graphic>
          <a:graphicData uri="http://schemas.openxmlformats.org/presentationml/2006/ole">
            <p:oleObj spid="_x0000_s251949" name="Equation" r:id="rId8" imgW="685800" imgH="241200" progId="Equation.3">
              <p:embed/>
            </p:oleObj>
          </a:graphicData>
        </a:graphic>
      </p:graphicFrame>
      <p:graphicFrame>
        <p:nvGraphicFramePr>
          <p:cNvPr id="251950" name="Object 46"/>
          <p:cNvGraphicFramePr>
            <a:graphicFrameLocks noChangeAspect="1"/>
          </p:cNvGraphicFramePr>
          <p:nvPr/>
        </p:nvGraphicFramePr>
        <p:xfrm>
          <a:off x="4724400" y="2133600"/>
          <a:ext cx="1143000" cy="428625"/>
        </p:xfrm>
        <a:graphic>
          <a:graphicData uri="http://schemas.openxmlformats.org/presentationml/2006/ole">
            <p:oleObj spid="_x0000_s251950" name="Equation" r:id="rId9" imgW="685800" imgH="253800" progId="Equation.3">
              <p:embed/>
            </p:oleObj>
          </a:graphicData>
        </a:graphic>
      </p:graphicFrame>
      <p:graphicFrame>
        <p:nvGraphicFramePr>
          <p:cNvPr id="251951" name="Object 47"/>
          <p:cNvGraphicFramePr>
            <a:graphicFrameLocks noChangeAspect="1"/>
          </p:cNvGraphicFramePr>
          <p:nvPr/>
        </p:nvGraphicFramePr>
        <p:xfrm>
          <a:off x="4724400" y="2971800"/>
          <a:ext cx="1143000" cy="428625"/>
        </p:xfrm>
        <a:graphic>
          <a:graphicData uri="http://schemas.openxmlformats.org/presentationml/2006/ole">
            <p:oleObj spid="_x0000_s251951" name="Equation" r:id="rId10" imgW="685800" imgH="253800" progId="Equation.3">
              <p:embed/>
            </p:oleObj>
          </a:graphicData>
        </a:graphic>
      </p:graphicFrame>
      <p:graphicFrame>
        <p:nvGraphicFramePr>
          <p:cNvPr id="251952" name="Object 48"/>
          <p:cNvGraphicFramePr>
            <a:graphicFrameLocks noChangeAspect="1"/>
          </p:cNvGraphicFramePr>
          <p:nvPr/>
        </p:nvGraphicFramePr>
        <p:xfrm>
          <a:off x="4724400" y="3733800"/>
          <a:ext cx="1143000" cy="428625"/>
        </p:xfrm>
        <a:graphic>
          <a:graphicData uri="http://schemas.openxmlformats.org/presentationml/2006/ole">
            <p:oleObj spid="_x0000_s251952" name="Equation" r:id="rId11" imgW="685800" imgH="253800" progId="Equation.3">
              <p:embed/>
            </p:oleObj>
          </a:graphicData>
        </a:graphic>
      </p:graphicFrame>
      <p:graphicFrame>
        <p:nvGraphicFramePr>
          <p:cNvPr id="251953" name="Object 49"/>
          <p:cNvGraphicFramePr>
            <a:graphicFrameLocks noChangeAspect="1"/>
          </p:cNvGraphicFramePr>
          <p:nvPr/>
        </p:nvGraphicFramePr>
        <p:xfrm>
          <a:off x="6748463" y="1371600"/>
          <a:ext cx="338137" cy="385763"/>
        </p:xfrm>
        <a:graphic>
          <a:graphicData uri="http://schemas.openxmlformats.org/presentationml/2006/ole">
            <p:oleObj spid="_x0000_s251953" name="Equation" r:id="rId12" imgW="203112" imgH="228501" progId="Equation.3">
              <p:embed/>
            </p:oleObj>
          </a:graphicData>
        </a:graphic>
      </p:graphicFrame>
      <p:graphicFrame>
        <p:nvGraphicFramePr>
          <p:cNvPr id="251954" name="Object 50"/>
          <p:cNvGraphicFramePr>
            <a:graphicFrameLocks noChangeAspect="1"/>
          </p:cNvGraphicFramePr>
          <p:nvPr/>
        </p:nvGraphicFramePr>
        <p:xfrm>
          <a:off x="6705600" y="3733800"/>
          <a:ext cx="365125" cy="403225"/>
        </p:xfrm>
        <a:graphic>
          <a:graphicData uri="http://schemas.openxmlformats.org/presentationml/2006/ole">
            <p:oleObj spid="_x0000_s251954" name="Equation" r:id="rId13" imgW="215640" imgH="241200" progId="Equation.3">
              <p:embed/>
            </p:oleObj>
          </a:graphicData>
        </a:graphic>
      </p:graphicFrame>
      <p:graphicFrame>
        <p:nvGraphicFramePr>
          <p:cNvPr id="251955" name="Object 51"/>
          <p:cNvGraphicFramePr>
            <a:graphicFrameLocks noChangeAspect="1"/>
          </p:cNvGraphicFramePr>
          <p:nvPr/>
        </p:nvGraphicFramePr>
        <p:xfrm>
          <a:off x="6705600" y="2133600"/>
          <a:ext cx="374650" cy="406400"/>
        </p:xfrm>
        <a:graphic>
          <a:graphicData uri="http://schemas.openxmlformats.org/presentationml/2006/ole">
            <p:oleObj spid="_x0000_s251955" name="Equation" r:id="rId14" imgW="215713" imgH="241091" progId="Equation.3">
              <p:embed/>
            </p:oleObj>
          </a:graphicData>
        </a:graphic>
      </p:graphicFrame>
      <p:graphicFrame>
        <p:nvGraphicFramePr>
          <p:cNvPr id="251956" name="Object 52"/>
          <p:cNvGraphicFramePr>
            <a:graphicFrameLocks noChangeAspect="1"/>
          </p:cNvGraphicFramePr>
          <p:nvPr/>
        </p:nvGraphicFramePr>
        <p:xfrm>
          <a:off x="6705600" y="2971800"/>
          <a:ext cx="374650" cy="406400"/>
        </p:xfrm>
        <a:graphic>
          <a:graphicData uri="http://schemas.openxmlformats.org/presentationml/2006/ole">
            <p:oleObj spid="_x0000_s251956" name="Equation" r:id="rId15" imgW="215713" imgH="241091" progId="Equation.3">
              <p:embed/>
            </p:oleObj>
          </a:graphicData>
        </a:graphic>
      </p:graphicFrame>
      <p:graphicFrame>
        <p:nvGraphicFramePr>
          <p:cNvPr id="251957" name="Object 53"/>
          <p:cNvGraphicFramePr>
            <a:graphicFrameLocks noChangeAspect="1"/>
          </p:cNvGraphicFramePr>
          <p:nvPr/>
        </p:nvGraphicFramePr>
        <p:xfrm>
          <a:off x="6681788" y="4676775"/>
          <a:ext cx="2309812" cy="657225"/>
        </p:xfrm>
        <a:graphic>
          <a:graphicData uri="http://schemas.openxmlformats.org/presentationml/2006/ole">
            <p:oleObj spid="_x0000_s251957" name="Equation" r:id="rId16" imgW="1384200" imgH="393480" progId="Equation.3">
              <p:embed/>
            </p:oleObj>
          </a:graphicData>
        </a:graphic>
      </p:graphicFrame>
      <p:graphicFrame>
        <p:nvGraphicFramePr>
          <p:cNvPr id="251958" name="Object 54"/>
          <p:cNvGraphicFramePr>
            <a:graphicFrameLocks noChangeAspect="1"/>
          </p:cNvGraphicFramePr>
          <p:nvPr/>
        </p:nvGraphicFramePr>
        <p:xfrm>
          <a:off x="625475" y="5235575"/>
          <a:ext cx="1462088" cy="403225"/>
        </p:xfrm>
        <a:graphic>
          <a:graphicData uri="http://schemas.openxmlformats.org/presentationml/2006/ole">
            <p:oleObj spid="_x0000_s251958" name="Equation" r:id="rId17" imgW="876240" imgH="241200" progId="Equation.3">
              <p:embed/>
            </p:oleObj>
          </a:graphicData>
        </a:graphic>
      </p:graphicFrame>
      <p:graphicFrame>
        <p:nvGraphicFramePr>
          <p:cNvPr id="251959" name="Object 55"/>
          <p:cNvGraphicFramePr>
            <a:graphicFrameLocks noChangeAspect="1"/>
          </p:cNvGraphicFramePr>
          <p:nvPr/>
        </p:nvGraphicFramePr>
        <p:xfrm>
          <a:off x="625475" y="5672138"/>
          <a:ext cx="1484313" cy="423862"/>
        </p:xfrm>
        <a:graphic>
          <a:graphicData uri="http://schemas.openxmlformats.org/presentationml/2006/ole">
            <p:oleObj spid="_x0000_s251959" name="Equation" r:id="rId18" imgW="888840" imgH="253800" progId="Equation.3">
              <p:embed/>
            </p:oleObj>
          </a:graphicData>
        </a:graphic>
      </p:graphicFrame>
      <p:sp>
        <p:nvSpPr>
          <p:cNvPr id="251960" name="Text Box 56"/>
          <p:cNvSpPr txBox="1">
            <a:spLocks noChangeArrowheads="1"/>
          </p:cNvSpPr>
          <p:nvPr/>
        </p:nvSpPr>
        <p:spPr bwMode="auto">
          <a:xfrm>
            <a:off x="341313" y="4800600"/>
            <a:ext cx="211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compact notation</a:t>
            </a:r>
          </a:p>
        </p:txBody>
      </p:sp>
      <p:sp>
        <p:nvSpPr>
          <p:cNvPr id="251961" name="Text Box 57"/>
          <p:cNvSpPr txBox="1">
            <a:spLocks noChangeArrowheads="1"/>
          </p:cNvSpPr>
          <p:nvPr/>
        </p:nvSpPr>
        <p:spPr bwMode="auto">
          <a:xfrm>
            <a:off x="2895600" y="48006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Notes:</a:t>
            </a:r>
          </a:p>
        </p:txBody>
      </p:sp>
      <p:sp>
        <p:nvSpPr>
          <p:cNvPr id="251962" name="Text Box 58"/>
          <p:cNvSpPr txBox="1">
            <a:spLocks noChangeArrowheads="1"/>
          </p:cNvSpPr>
          <p:nvPr/>
        </p:nvSpPr>
        <p:spPr bwMode="auto">
          <a:xfrm>
            <a:off x="3886200" y="4800600"/>
            <a:ext cx="2706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all reference frames</a:t>
            </a:r>
          </a:p>
        </p:txBody>
      </p:sp>
      <p:sp>
        <p:nvSpPr>
          <p:cNvPr id="251963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Commonly Used Reference Frames</a:t>
            </a:r>
          </a:p>
        </p:txBody>
      </p:sp>
      <p:sp>
        <p:nvSpPr>
          <p:cNvPr id="251964" name="Text Box 60"/>
          <p:cNvSpPr txBox="1">
            <a:spLocks noChangeArrowheads="1"/>
          </p:cNvSpPr>
          <p:nvPr/>
        </p:nvSpPr>
        <p:spPr bwMode="auto">
          <a:xfrm>
            <a:off x="3886200" y="5410200"/>
            <a:ext cx="4953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reference frame speed defines one reference frame.  There are an infinite number since </a:t>
            </a:r>
            <a:r>
              <a:rPr lang="en-US" i="1">
                <a:latin typeface="Symbol" pitchFamily="18" charset="2"/>
              </a:rPr>
              <a:t>q </a:t>
            </a:r>
            <a:r>
              <a:rPr lang="en-US"/>
              <a:t>(0) can be set to any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94FB-D90F-4616-8E6B-E4B09B6938F4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67679" name="Object 63"/>
          <p:cNvGraphicFramePr>
            <a:graphicFrameLocks noChangeAspect="1"/>
          </p:cNvGraphicFramePr>
          <p:nvPr/>
        </p:nvGraphicFramePr>
        <p:xfrm>
          <a:off x="2057400" y="1371600"/>
          <a:ext cx="1527175" cy="423863"/>
        </p:xfrm>
        <a:graphic>
          <a:graphicData uri="http://schemas.openxmlformats.org/presentationml/2006/ole">
            <p:oleObj spid="_x0000_s367679" name="Equation" r:id="rId4" imgW="914400" imgH="253800" progId="Equation.DSMT4">
              <p:embed/>
            </p:oleObj>
          </a:graphicData>
        </a:graphic>
      </p:graphicFrame>
      <p:graphicFrame>
        <p:nvGraphicFramePr>
          <p:cNvPr id="367680" name="Object 64"/>
          <p:cNvGraphicFramePr>
            <a:graphicFrameLocks noChangeAspect="1"/>
          </p:cNvGraphicFramePr>
          <p:nvPr/>
        </p:nvGraphicFramePr>
        <p:xfrm>
          <a:off x="5454650" y="1284288"/>
          <a:ext cx="1928813" cy="509587"/>
        </p:xfrm>
        <a:graphic>
          <a:graphicData uri="http://schemas.openxmlformats.org/presentationml/2006/ole">
            <p:oleObj spid="_x0000_s367680" name="Equation" r:id="rId5" imgW="1155600" imgH="304560" progId="Equation.DSMT4">
              <p:embed/>
            </p:oleObj>
          </a:graphicData>
        </a:graphic>
      </p:graphicFrame>
      <p:graphicFrame>
        <p:nvGraphicFramePr>
          <p:cNvPr id="367681" name="Object 65"/>
          <p:cNvGraphicFramePr>
            <a:graphicFrameLocks noChangeAspect="1"/>
          </p:cNvGraphicFramePr>
          <p:nvPr/>
        </p:nvGraphicFramePr>
        <p:xfrm>
          <a:off x="2778125" y="2046288"/>
          <a:ext cx="3349625" cy="509587"/>
        </p:xfrm>
        <a:graphic>
          <a:graphicData uri="http://schemas.openxmlformats.org/presentationml/2006/ole">
            <p:oleObj spid="_x0000_s367681" name="Equation" r:id="rId6" imgW="2006280" imgH="304560" progId="Equation.DSMT4">
              <p:embed/>
            </p:oleObj>
          </a:graphicData>
        </a:graphic>
      </p:graphicFrame>
      <p:graphicFrame>
        <p:nvGraphicFramePr>
          <p:cNvPr id="367682" name="Object 66"/>
          <p:cNvGraphicFramePr>
            <a:graphicFrameLocks noChangeAspect="1"/>
          </p:cNvGraphicFramePr>
          <p:nvPr/>
        </p:nvGraphicFramePr>
        <p:xfrm>
          <a:off x="4114800" y="2819400"/>
          <a:ext cx="1738313" cy="466725"/>
        </p:xfrm>
        <a:graphic>
          <a:graphicData uri="http://schemas.openxmlformats.org/presentationml/2006/ole">
            <p:oleObj spid="_x0000_s367682" name="Equation" r:id="rId7" imgW="1040948" imgH="279279" progId="Equation.3">
              <p:embed/>
            </p:oleObj>
          </a:graphicData>
        </a:graphic>
      </p:graphicFrame>
      <p:sp>
        <p:nvSpPr>
          <p:cNvPr id="367683" name="Line 67"/>
          <p:cNvSpPr>
            <a:spLocks noChangeShapeType="1"/>
          </p:cNvSpPr>
          <p:nvPr/>
        </p:nvSpPr>
        <p:spPr bwMode="auto">
          <a:xfrm>
            <a:off x="3962400" y="1600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84" name="Text Box 68"/>
          <p:cNvSpPr txBox="1">
            <a:spLocks noChangeArrowheads="1"/>
          </p:cNvSpPr>
          <p:nvPr/>
        </p:nvSpPr>
        <p:spPr bwMode="auto">
          <a:xfrm>
            <a:off x="2819400" y="28194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define</a:t>
            </a:r>
          </a:p>
        </p:txBody>
      </p:sp>
      <p:sp>
        <p:nvSpPr>
          <p:cNvPr id="367685" name="Rectangle 69"/>
          <p:cNvSpPr>
            <a:spLocks noChangeArrowheads="1"/>
          </p:cNvSpPr>
          <p:nvPr/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>
                <a:solidFill>
                  <a:schemeClr val="tx1"/>
                </a:solidFill>
              </a:rPr>
              <a:t>Frame-to-Frame Transformation</a:t>
            </a:r>
          </a:p>
        </p:txBody>
      </p:sp>
      <p:graphicFrame>
        <p:nvGraphicFramePr>
          <p:cNvPr id="367686" name="Object 70"/>
          <p:cNvGraphicFramePr>
            <a:graphicFrameLocks noChangeAspect="1"/>
          </p:cNvGraphicFramePr>
          <p:nvPr/>
        </p:nvGraphicFramePr>
        <p:xfrm>
          <a:off x="2362200" y="3733800"/>
          <a:ext cx="4048125" cy="1484313"/>
        </p:xfrm>
        <a:graphic>
          <a:graphicData uri="http://schemas.openxmlformats.org/presentationml/2006/ole">
            <p:oleObj spid="_x0000_s367686" name="Equation" r:id="rId8" imgW="24256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61CB-0DB2-4840-A3B7-D5B1D21809BB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1524000" y="1219200"/>
          <a:ext cx="5808663" cy="1187450"/>
        </p:xfrm>
        <a:graphic>
          <a:graphicData uri="http://schemas.openxmlformats.org/presentationml/2006/ole">
            <p:oleObj spid="_x0000_s253954" name="Equation" r:id="rId4" imgW="3479760" imgH="711000" progId="Equation.3">
              <p:embed/>
            </p:oleObj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812925" y="2657475"/>
          <a:ext cx="5106988" cy="508000"/>
        </p:xfrm>
        <a:graphic>
          <a:graphicData uri="http://schemas.openxmlformats.org/presentationml/2006/ole">
            <p:oleObj spid="_x0000_s253955" name="Equation" r:id="rId5" imgW="3060360" imgH="304560" progId="Equation.DSMT4">
              <p:embed/>
            </p:oleObj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2986088" y="3344863"/>
          <a:ext cx="2651125" cy="2078037"/>
        </p:xfrm>
        <a:graphic>
          <a:graphicData uri="http://schemas.openxmlformats.org/presentationml/2006/ole">
            <p:oleObj spid="_x0000_s253956" name="Equation" r:id="rId6" imgW="1587240" imgH="1244520" progId="Equation.DSMT4">
              <p:embed/>
            </p:oleObj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2798763" y="5562600"/>
          <a:ext cx="2967037" cy="657225"/>
        </p:xfrm>
        <a:graphic>
          <a:graphicData uri="http://schemas.openxmlformats.org/presentationml/2006/ole">
            <p:oleObj spid="_x0000_s253957" name="Equation" r:id="rId7" imgW="1777680" imgH="393480" progId="Equation.3">
              <p:embed/>
            </p:oleObj>
          </a:graphicData>
        </a:graphic>
      </p:graphicFrame>
      <p:sp>
        <p:nvSpPr>
          <p:cNvPr id="2539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Real Power in the </a:t>
            </a:r>
            <a:r>
              <a:rPr lang="en-US" sz="3200" i="1">
                <a:solidFill>
                  <a:schemeClr val="tx1"/>
                </a:solidFill>
              </a:rPr>
              <a:t>q</a:t>
            </a:r>
            <a:r>
              <a:rPr lang="en-US" sz="3200">
                <a:solidFill>
                  <a:schemeClr val="tx1"/>
                </a:solidFill>
              </a:rPr>
              <a:t>-</a:t>
            </a:r>
            <a:r>
              <a:rPr lang="en-US" sz="3200" i="1">
                <a:solidFill>
                  <a:schemeClr val="tx1"/>
                </a:solidFill>
              </a:rPr>
              <a:t>d</a:t>
            </a:r>
            <a:r>
              <a:rPr lang="en-US" sz="3200">
                <a:solidFill>
                  <a:schemeClr val="tx1"/>
                </a:solidFill>
              </a:rPr>
              <a:t> Reference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AE68-29F0-4BDA-96BC-6FCF7FCFECA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Reference Frame Transformation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1371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Developed by R.H. Park in 1929 for analysis of synchronous machines.</a:t>
            </a:r>
          </a:p>
          <a:p>
            <a:pPr marL="168275" indent="-168275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Allows treatment of balanced three-phase ac systems as two-phase dc systems.</a:t>
            </a:r>
          </a:p>
          <a:p>
            <a:pPr marL="168275" indent="-1682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This leads to application of classical control theory</a:t>
            </a:r>
          </a:p>
          <a:p>
            <a:pPr marL="168275" indent="-1682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Also simplifies control equations of some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49E8-74A4-4D88-8559-88192FED56CA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6035675" y="1665288"/>
          <a:ext cx="1674813" cy="384175"/>
        </p:xfrm>
        <a:graphic>
          <a:graphicData uri="http://schemas.openxmlformats.org/presentationml/2006/ole">
            <p:oleObj spid="_x0000_s258050" name="Equation" r:id="rId4" imgW="1002960" imgH="228600" progId="Equation.DSMT4">
              <p:embed/>
            </p:oleObj>
          </a:graphicData>
        </a:graphic>
      </p:graphicFrame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6035675" y="4721225"/>
          <a:ext cx="1017588" cy="384175"/>
        </p:xfrm>
        <a:graphic>
          <a:graphicData uri="http://schemas.openxmlformats.org/presentationml/2006/ole">
            <p:oleObj spid="_x0000_s258051" name="Equation" r:id="rId5" imgW="609600" imgH="228600" progId="Equation.3">
              <p:embed/>
            </p:oleObj>
          </a:graphicData>
        </a:graphic>
      </p:graphicFrame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6046788" y="2195513"/>
          <a:ext cx="1654175" cy="384175"/>
        </p:xfrm>
        <a:graphic>
          <a:graphicData uri="http://schemas.openxmlformats.org/presentationml/2006/ole">
            <p:oleObj spid="_x0000_s258052" name="Equation" r:id="rId6" imgW="990360" imgH="228600" progId="Equation.3">
              <p:embed/>
            </p:oleObj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6035675" y="5254625"/>
          <a:ext cx="996950" cy="384175"/>
        </p:xfrm>
        <a:graphic>
          <a:graphicData uri="http://schemas.openxmlformats.org/presentationml/2006/ole">
            <p:oleObj spid="_x0000_s258053" name="Equation" r:id="rId7" imgW="596900" imgH="228600" progId="Equation.3">
              <p:embed/>
            </p:oleObj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6064250" y="2728913"/>
          <a:ext cx="1631950" cy="384175"/>
        </p:xfrm>
        <a:graphic>
          <a:graphicData uri="http://schemas.openxmlformats.org/presentationml/2006/ole">
            <p:oleObj spid="_x0000_s258054" name="Equation" r:id="rId8" imgW="977760" imgH="228600" progId="Equation.3">
              <p:embed/>
            </p:oleObj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6035675" y="5788025"/>
          <a:ext cx="996950" cy="384175"/>
        </p:xfrm>
        <a:graphic>
          <a:graphicData uri="http://schemas.openxmlformats.org/presentationml/2006/ole">
            <p:oleObj spid="_x0000_s258055" name="Equation" r:id="rId9" imgW="596900" imgH="228600" progId="Equation.3">
              <p:embed/>
            </p:oleObj>
          </a:graphicData>
        </a:graphic>
      </p:graphicFrame>
      <p:sp>
        <p:nvSpPr>
          <p:cNvPr id="258056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7159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Transforming Circuit Elements: </a:t>
            </a:r>
            <a:r>
              <a:rPr lang="en-US" sz="3200" dirty="0" smtClean="0">
                <a:solidFill>
                  <a:schemeClr val="tx1"/>
                </a:solidFill>
              </a:rPr>
              <a:t>R-L </a:t>
            </a:r>
            <a:r>
              <a:rPr lang="en-US" sz="320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5943600" y="1219200"/>
            <a:ext cx="234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voltage equations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5959475" y="4191000"/>
            <a:ext cx="284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flux linkage equations</a:t>
            </a:r>
          </a:p>
        </p:txBody>
      </p:sp>
      <p:pic>
        <p:nvPicPr>
          <p:cNvPr id="258059" name="Picture 11" descr="Reference Frame Theory Figure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89075" y="1371600"/>
            <a:ext cx="3692525" cy="3340100"/>
          </a:xfrm>
          <a:prstGeom prst="rect">
            <a:avLst/>
          </a:prstGeom>
          <a:noFill/>
        </p:spPr>
      </p:pic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003925" y="3440113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note:</a:t>
            </a:r>
          </a:p>
        </p:txBody>
      </p:sp>
      <p:graphicFrame>
        <p:nvGraphicFramePr>
          <p:cNvPr id="258061" name="Object 13"/>
          <p:cNvGraphicFramePr>
            <a:graphicFrameLocks noChangeAspect="1"/>
          </p:cNvGraphicFramePr>
          <p:nvPr/>
        </p:nvGraphicFramePr>
        <p:xfrm>
          <a:off x="6781800" y="3276600"/>
          <a:ext cx="762000" cy="660400"/>
        </p:xfrm>
        <a:graphic>
          <a:graphicData uri="http://schemas.openxmlformats.org/presentationml/2006/ole">
            <p:oleObj spid="_x0000_s258061" name="Equation" r:id="rId11" imgW="457200" imgH="393480" progId="Equation.DSMT4">
              <p:embed/>
            </p:oleObj>
          </a:graphicData>
        </a:graphic>
      </p:graphicFrame>
      <p:sp>
        <p:nvSpPr>
          <p:cNvPr id="258062" name="AutoShape 14">
            <a:hlinkClick r:id="" action="ppaction://hlinkshowjump?jump=lastslideviewed" highlightClick="1"/>
          </p:cNvPr>
          <p:cNvSpPr>
            <a:spLocks noChangeAspect="1" noChangeArrowheads="1"/>
          </p:cNvSpPr>
          <p:nvPr/>
        </p:nvSpPr>
        <p:spPr bwMode="auto">
          <a:xfrm>
            <a:off x="8878888" y="5029200"/>
            <a:ext cx="265112" cy="265113"/>
          </a:xfrm>
          <a:prstGeom prst="actionButtonRetur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45D2-676D-4068-BB4A-C54D9AF337D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260098" name="Object 2"/>
          <p:cNvGraphicFramePr>
            <a:graphicFrameLocks noChangeAspect="1"/>
          </p:cNvGraphicFramePr>
          <p:nvPr/>
        </p:nvGraphicFramePr>
        <p:xfrm>
          <a:off x="1447800" y="1905000"/>
          <a:ext cx="1292225" cy="381000"/>
        </p:xfrm>
        <a:graphic>
          <a:graphicData uri="http://schemas.openxmlformats.org/presentationml/2006/ole">
            <p:oleObj spid="_x0000_s260098" name="Equation" r:id="rId4" imgW="774364" imgH="228501" progId="Equation.3">
              <p:embed/>
            </p:oleObj>
          </a:graphicData>
        </a:graphic>
      </p:graphicFrame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1411288" y="3044825"/>
          <a:ext cx="2873375" cy="384175"/>
        </p:xfrm>
        <a:graphic>
          <a:graphicData uri="http://schemas.openxmlformats.org/presentationml/2006/ole">
            <p:oleObj spid="_x0000_s260099" name="Equation" r:id="rId5" imgW="1714320" imgH="228600" progId="Equation.3">
              <p:embed/>
            </p:oleObj>
          </a:graphicData>
        </a:graphic>
      </p:graphicFrame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1670050" y="3863975"/>
          <a:ext cx="1377950" cy="403225"/>
        </p:xfrm>
        <a:graphic>
          <a:graphicData uri="http://schemas.openxmlformats.org/presentationml/2006/ole">
            <p:oleObj spid="_x0000_s260100" name="Equation" r:id="rId6" imgW="825480" imgH="241200" progId="Equation.3">
              <p:embed/>
            </p:oleObj>
          </a:graphicData>
        </a:graphic>
      </p:graphicFrame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 Compress equations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Transform Flux Linkage Equations</a:t>
            </a: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1600200" y="5029200"/>
          <a:ext cx="1017588" cy="403225"/>
        </p:xfrm>
        <a:graphic>
          <a:graphicData uri="http://schemas.openxmlformats.org/presentationml/2006/ole">
            <p:oleObj spid="_x0000_s260103" name="Equation" r:id="rId7" imgW="609336" imgH="241195" progId="Equation.3">
              <p:embed/>
            </p:oleObj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1600200" y="5486400"/>
          <a:ext cx="1017588" cy="381000"/>
        </p:xfrm>
        <a:graphic>
          <a:graphicData uri="http://schemas.openxmlformats.org/presentationml/2006/ole">
            <p:oleObj spid="_x0000_s260104" name="Equation" r:id="rId8" imgW="609600" imgH="228600" progId="Equation.3">
              <p:embed/>
            </p:oleObj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/>
        </p:nvGraphicFramePr>
        <p:xfrm>
          <a:off x="1600200" y="5943600"/>
          <a:ext cx="1017588" cy="381000"/>
        </p:xfrm>
        <a:graphic>
          <a:graphicData uri="http://schemas.openxmlformats.org/presentationml/2006/ole">
            <p:oleObj spid="_x0000_s260105" name="Equation" r:id="rId9" imgW="609480" imgH="228600" progId="Equation.3">
              <p:embed/>
            </p:oleObj>
          </a:graphicData>
        </a:graphic>
      </p:graphicFrame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762000" y="25146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 Transform equations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762000" y="44958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3. Expand equations</a:t>
            </a:r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2295525" y="3436938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ADC-2ED7-4429-AEAF-0F6F760524A9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262146" name="Object 2"/>
          <p:cNvGraphicFramePr>
            <a:graphicFrameLocks noChangeAspect="1"/>
          </p:cNvGraphicFramePr>
          <p:nvPr/>
        </p:nvGraphicFramePr>
        <p:xfrm>
          <a:off x="1468438" y="1905000"/>
          <a:ext cx="2098675" cy="381000"/>
        </p:xfrm>
        <a:graphic>
          <a:graphicData uri="http://schemas.openxmlformats.org/presentationml/2006/ole">
            <p:oleObj spid="_x0000_s262146" name="Equation" r:id="rId4" imgW="1257120" imgH="228600" progId="Equation.3">
              <p:embed/>
            </p:oleObj>
          </a:graphicData>
        </a:graphic>
      </p:graphicFrame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1447800" y="3048000"/>
          <a:ext cx="2882900" cy="381000"/>
        </p:xfrm>
        <a:graphic>
          <a:graphicData uri="http://schemas.openxmlformats.org/presentationml/2006/ole">
            <p:oleObj spid="_x0000_s262147" name="Equation" r:id="rId5" imgW="1726920" imgH="228600" progId="Equation.DSMT4">
              <p:embed/>
            </p:oleObj>
          </a:graphicData>
        </a:graphic>
      </p:graphicFrame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1676400" y="3886200"/>
          <a:ext cx="3094038" cy="423863"/>
        </p:xfrm>
        <a:graphic>
          <a:graphicData uri="http://schemas.openxmlformats.org/presentationml/2006/ole">
            <p:oleObj spid="_x0000_s262148" name="Equation" r:id="rId6" imgW="1854000" imgH="253800" progId="Equation.3">
              <p:embed/>
            </p:oleObj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2209800" y="4419600"/>
          <a:ext cx="4090988" cy="423863"/>
        </p:xfrm>
        <a:graphic>
          <a:graphicData uri="http://schemas.openxmlformats.org/presentationml/2006/ole">
            <p:oleObj spid="_x0000_s262149" name="Equation" r:id="rId7" imgW="2450880" imgH="253800" progId="Equation.3">
              <p:embed/>
            </p:oleObj>
          </a:graphicData>
        </a:graphic>
      </p:graphicFrame>
      <p:sp>
        <p:nvSpPr>
          <p:cNvPr id="2621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Transform Voltage Equations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762000" y="1295400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 Compress equations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762000" y="25146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 Transform equations</a:t>
            </a: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1524000" y="5105400"/>
          <a:ext cx="1144588" cy="403225"/>
        </p:xfrm>
        <a:graphic>
          <a:graphicData uri="http://schemas.openxmlformats.org/presentationml/2006/ole">
            <p:oleObj spid="_x0000_s262153" name="Equation" r:id="rId8" imgW="685800" imgH="241300" progId="Equation.3">
              <p:embed/>
            </p:oleObj>
          </a:graphicData>
        </a:graphic>
      </p:graphicFrame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2286000" y="3429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439E-144A-4070-8F3B-7E50E20A34FF}" type="slidenum">
              <a:rPr lang="en-US"/>
              <a:pPr/>
              <a:t>2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Reference Frame Theory (Chapter 3)</a:t>
            </a:r>
          </a:p>
        </p:txBody>
      </p:sp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3" cstate="print"/>
          <a:srcRect l="1250" t="20000" r="78125" b="37000"/>
          <a:stretch>
            <a:fillRect/>
          </a:stretch>
        </p:blipFill>
        <p:spPr bwMode="auto">
          <a:xfrm>
            <a:off x="381000" y="1447800"/>
            <a:ext cx="3098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371600"/>
            <a:ext cx="4953000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669925" y="5726113"/>
            <a:ext cx="771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Introduced by R.H. Park in 1929 to model synchronous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0F59-FA4B-4CC3-B0D5-237C74877753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1143000" y="381000"/>
          <a:ext cx="4833938" cy="2120900"/>
        </p:xfrm>
        <a:graphic>
          <a:graphicData uri="http://schemas.openxmlformats.org/presentationml/2006/ole">
            <p:oleObj spid="_x0000_s264194" name="Equation" r:id="rId4" imgW="2895480" imgH="1269720" progId="Equation.3">
              <p:embed/>
            </p:oleObj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1143000" y="2743200"/>
          <a:ext cx="2714625" cy="1187450"/>
        </p:xfrm>
        <a:graphic>
          <a:graphicData uri="http://schemas.openxmlformats.org/presentationml/2006/ole">
            <p:oleObj spid="_x0000_s264195" name="Equation" r:id="rId5" imgW="1625600" imgH="711200" progId="Equation.3">
              <p:embed/>
            </p:oleObj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1143000" y="4191000"/>
          <a:ext cx="2987675" cy="403225"/>
        </p:xfrm>
        <a:graphic>
          <a:graphicData uri="http://schemas.openxmlformats.org/presentationml/2006/ole">
            <p:oleObj spid="_x0000_s264196" name="Equation" r:id="rId6" imgW="1790640" imgH="241200" progId="Equation.3">
              <p:embed/>
            </p:oleObj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4787900" y="3810000"/>
          <a:ext cx="1376363" cy="1187450"/>
        </p:xfrm>
        <a:graphic>
          <a:graphicData uri="http://schemas.openxmlformats.org/presentationml/2006/ole">
            <p:oleObj spid="_x0000_s264197" name="Equation" r:id="rId7" imgW="825480" imgH="711000" progId="Equation.DSMT4">
              <p:embed/>
            </p:oleObj>
          </a:graphicData>
        </a:graphic>
      </p:graphicFrame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3. Expand equations</a:t>
            </a:r>
          </a:p>
        </p:txBody>
      </p:sp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1174750" y="5334000"/>
          <a:ext cx="2373313" cy="403225"/>
        </p:xfrm>
        <a:graphic>
          <a:graphicData uri="http://schemas.openxmlformats.org/presentationml/2006/ole">
            <p:oleObj spid="_x0000_s264199" name="Equation" r:id="rId8" imgW="1422360" imgH="241200" progId="Equation.3">
              <p:embed/>
            </p:oleObj>
          </a:graphicData>
        </a:graphic>
      </p:graphicFrame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1174750" y="5791200"/>
          <a:ext cx="2354263" cy="403225"/>
        </p:xfrm>
        <a:graphic>
          <a:graphicData uri="http://schemas.openxmlformats.org/presentationml/2006/ole">
            <p:oleObj spid="_x0000_s264200" name="Equation" r:id="rId9" imgW="1409400" imgH="241200" progId="Equation.3">
              <p:embed/>
            </p:oleObj>
          </a:graphicData>
        </a:graphic>
      </p:graphicFrame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1143000" y="6248400"/>
          <a:ext cx="1697038" cy="381000"/>
        </p:xfrm>
        <a:graphic>
          <a:graphicData uri="http://schemas.openxmlformats.org/presentationml/2006/ole">
            <p:oleObj spid="_x0000_s264201" name="Equation" r:id="rId10" imgW="1015920" imgH="228600" progId="Equation.3">
              <p:embed/>
            </p:oleObj>
          </a:graphicData>
        </a:graphic>
      </p:graphicFrame>
      <p:sp>
        <p:nvSpPr>
          <p:cNvPr id="264202" name="AutoShape 10">
            <a:hlinkClick r:id="rId11" action="ppaction://hlinksldjump" highlightClick="1"/>
          </p:cNvPr>
          <p:cNvSpPr>
            <a:spLocks noChangeAspect="1" noChangeArrowheads="1"/>
          </p:cNvSpPr>
          <p:nvPr/>
        </p:nvSpPr>
        <p:spPr bwMode="auto">
          <a:xfrm>
            <a:off x="8878888" y="0"/>
            <a:ext cx="265112" cy="265113"/>
          </a:xfrm>
          <a:prstGeom prst="actionButtonHelp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3" name="AutoShape 11">
            <a:hlinkClick r:id="rId12" action="ppaction://hlinksldjump" highlightClick="1"/>
          </p:cNvPr>
          <p:cNvSpPr>
            <a:spLocks noChangeAspect="1" noChangeArrowheads="1"/>
          </p:cNvSpPr>
          <p:nvPr/>
        </p:nvSpPr>
        <p:spPr bwMode="auto">
          <a:xfrm>
            <a:off x="8878888" y="5029200"/>
            <a:ext cx="265112" cy="265113"/>
          </a:xfrm>
          <a:prstGeom prst="actionButtonHelp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F2B5-CEC3-42EB-9494-B82D017A0833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57200" y="4702175"/>
          <a:ext cx="1017588" cy="403225"/>
        </p:xfrm>
        <a:graphic>
          <a:graphicData uri="http://schemas.openxmlformats.org/presentationml/2006/ole">
            <p:oleObj spid="_x0000_s266242" name="Equation" r:id="rId4" imgW="609336" imgH="241195" progId="Equation.3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3505200" y="4702175"/>
          <a:ext cx="1017588" cy="381000"/>
        </p:xfrm>
        <a:graphic>
          <a:graphicData uri="http://schemas.openxmlformats.org/presentationml/2006/ole">
            <p:oleObj spid="_x0000_s266243" name="Equation" r:id="rId5" imgW="609600" imgH="228600" progId="Equation.3">
              <p:embed/>
            </p:oleObj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6619875" y="4692650"/>
          <a:ext cx="1038225" cy="401638"/>
        </p:xfrm>
        <a:graphic>
          <a:graphicData uri="http://schemas.openxmlformats.org/presentationml/2006/ole">
            <p:oleObj spid="_x0000_s266244" name="Equation" r:id="rId6" imgW="622080" imgH="241200" progId="Equation.DSMT4">
              <p:embed/>
            </p:oleObj>
          </a:graphicData>
        </a:graphic>
      </p:graphicFrame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0" y="231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457200" y="4168775"/>
          <a:ext cx="2373313" cy="403225"/>
        </p:xfrm>
        <a:graphic>
          <a:graphicData uri="http://schemas.openxmlformats.org/presentationml/2006/ole">
            <p:oleObj spid="_x0000_s266248" name="Equation" r:id="rId7" imgW="1422360" imgH="241200" progId="Equation.3">
              <p:embed/>
            </p:oleObj>
          </a:graphicData>
        </a:graphic>
      </p:graphicFrame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3505200" y="4168775"/>
          <a:ext cx="2354263" cy="403225"/>
        </p:xfrm>
        <a:graphic>
          <a:graphicData uri="http://schemas.openxmlformats.org/presentationml/2006/ole">
            <p:oleObj spid="_x0000_s266249" name="Equation" r:id="rId8" imgW="1409400" imgH="241200" progId="Equation.3">
              <p:embed/>
            </p:oleObj>
          </a:graphicData>
        </a:graphic>
      </p:graphicFrame>
      <p:graphicFrame>
        <p:nvGraphicFramePr>
          <p:cNvPr id="266250" name="Object 10"/>
          <p:cNvGraphicFramePr>
            <a:graphicFrameLocks noChangeAspect="1"/>
          </p:cNvGraphicFramePr>
          <p:nvPr/>
        </p:nvGraphicFramePr>
        <p:xfrm>
          <a:off x="6629400" y="4168775"/>
          <a:ext cx="1697038" cy="381000"/>
        </p:xfrm>
        <a:graphic>
          <a:graphicData uri="http://schemas.openxmlformats.org/presentationml/2006/ole">
            <p:oleObj spid="_x0000_s266250" name="Equation" r:id="rId9" imgW="1015920" imgH="228600" progId="Equation.3">
              <p:embed/>
            </p:oleObj>
          </a:graphicData>
        </a:graphic>
      </p:graphicFrame>
      <p:sp>
        <p:nvSpPr>
          <p:cNvPr id="266251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5635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Equivalent Circuit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365125" y="1512888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q</a:t>
            </a:r>
            <a:r>
              <a:rPr lang="en-US">
                <a:solidFill>
                  <a:schemeClr val="tx1"/>
                </a:solidFill>
              </a:rPr>
              <a:t>-axis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3505200" y="1501775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-axis</a:t>
            </a: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6553200" y="1501775"/>
            <a:ext cx="184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zero sequence</a:t>
            </a:r>
          </a:p>
        </p:txBody>
      </p:sp>
      <p:pic>
        <p:nvPicPr>
          <p:cNvPr id="17" name="Picture 16" descr="Reference Frame Theory Figures.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8082" y="2057400"/>
            <a:ext cx="8186318" cy="1771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4051-4F45-461C-86CE-D73D2583301A}" type="slidenum">
              <a:rPr lang="en-US"/>
              <a:pPr/>
              <a:t>22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/>
              <a:t>R-L Example from </a:t>
            </a:r>
            <a:r>
              <a:rPr lang="en-US" sz="3200" dirty="0" smtClean="0"/>
              <a:t>Book</a:t>
            </a:r>
            <a:br>
              <a:rPr lang="en-US" sz="3200" dirty="0" smtClean="0"/>
            </a:br>
            <a:r>
              <a:rPr lang="en-US" sz="3200" dirty="0" smtClean="0"/>
              <a:t>Stationary Reference Frame</a:t>
            </a:r>
            <a:endParaRPr lang="en-US" sz="3200" dirty="0"/>
          </a:p>
        </p:txBody>
      </p:sp>
      <p:pic>
        <p:nvPicPr>
          <p:cNvPr id="389123" name="Picture 3"/>
          <p:cNvPicPr>
            <a:picLocks noChangeAspect="1" noChangeArrowheads="1"/>
          </p:cNvPicPr>
          <p:nvPr/>
        </p:nvPicPr>
        <p:blipFill>
          <a:blip r:embed="rId3" cstate="print"/>
          <a:srcRect l="6510" t="2846" r="3125" b="3049"/>
          <a:stretch>
            <a:fillRect/>
          </a:stretch>
        </p:blipFill>
        <p:spPr bwMode="auto">
          <a:xfrm>
            <a:off x="2590800" y="1108749"/>
            <a:ext cx="3966228" cy="529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00400" y="6400800"/>
            <a:ext cx="2747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matches Figure 3.10-1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944-C1AA-46E2-8C69-EDD7CDA5105A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/>
              <a:t>R-L Example from </a:t>
            </a:r>
            <a:r>
              <a:rPr lang="en-US" sz="3200" dirty="0" smtClean="0"/>
              <a:t>Book</a:t>
            </a:r>
            <a:br>
              <a:rPr lang="en-US" sz="3200" dirty="0" smtClean="0"/>
            </a:br>
            <a:r>
              <a:rPr lang="en-US" sz="3200" dirty="0" smtClean="0"/>
              <a:t>Synchronous Reference Frame</a:t>
            </a:r>
            <a:endParaRPr lang="en-US" sz="3200" dirty="0"/>
          </a:p>
        </p:txBody>
      </p:sp>
      <p:pic>
        <p:nvPicPr>
          <p:cNvPr id="387073" name="Picture 1"/>
          <p:cNvPicPr>
            <a:picLocks noChangeAspect="1" noChangeArrowheads="1"/>
          </p:cNvPicPr>
          <p:nvPr/>
        </p:nvPicPr>
        <p:blipFill>
          <a:blip r:embed="rId3" cstate="print"/>
          <a:srcRect l="5997" t="2710" r="3409" b="3178"/>
          <a:stretch>
            <a:fillRect/>
          </a:stretch>
        </p:blipFill>
        <p:spPr bwMode="auto">
          <a:xfrm>
            <a:off x="2590800" y="1108364"/>
            <a:ext cx="3976255" cy="529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200400" y="6400800"/>
            <a:ext cx="2747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matches Figure 3.10-2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D3CF-E12E-458F-8C16-D6FC2959933B}" type="slidenum">
              <a:rPr lang="en-US"/>
              <a:pPr/>
              <a:t>24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/>
              <a:t>R-L Example from </a:t>
            </a:r>
            <a:r>
              <a:rPr lang="en-US" sz="3200" dirty="0" smtClean="0"/>
              <a:t>Book</a:t>
            </a:r>
            <a:br>
              <a:rPr lang="en-US" sz="3200" dirty="0" smtClean="0"/>
            </a:br>
            <a:r>
              <a:rPr lang="en-US" sz="3200" dirty="0" smtClean="0"/>
              <a:t>Varying Reference Frame</a:t>
            </a:r>
            <a:endParaRPr lang="en-US" sz="3200" dirty="0"/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3" cstate="print"/>
          <a:srcRect l="5682" t="2756" r="3093" b="2639"/>
          <a:stretch>
            <a:fillRect/>
          </a:stretch>
        </p:blipFill>
        <p:spPr bwMode="auto">
          <a:xfrm>
            <a:off x="2590800" y="1066800"/>
            <a:ext cx="4003963" cy="532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200400" y="6400800"/>
            <a:ext cx="2747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matches Figure 3.10-3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791-DB8B-4A6B-A0B3-41B3205C6692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274434" name="Object 2"/>
          <p:cNvGraphicFramePr>
            <a:graphicFrameLocks noChangeAspect="1"/>
          </p:cNvGraphicFramePr>
          <p:nvPr/>
        </p:nvGraphicFramePr>
        <p:xfrm>
          <a:off x="2133600" y="5105400"/>
          <a:ext cx="2098675" cy="381000"/>
        </p:xfrm>
        <a:graphic>
          <a:graphicData uri="http://schemas.openxmlformats.org/presentationml/2006/ole">
            <p:oleObj spid="_x0000_s274434" name="Equation" r:id="rId4" imgW="1257120" imgH="228600" progId="Equation.3">
              <p:embed/>
            </p:oleObj>
          </a:graphicData>
        </a:graphic>
      </p:graphicFrame>
      <p:graphicFrame>
        <p:nvGraphicFramePr>
          <p:cNvPr id="274435" name="Object 3"/>
          <p:cNvGraphicFramePr>
            <a:graphicFrameLocks noChangeAspect="1"/>
          </p:cNvGraphicFramePr>
          <p:nvPr/>
        </p:nvGraphicFramePr>
        <p:xfrm>
          <a:off x="2117725" y="5692775"/>
          <a:ext cx="2989263" cy="403225"/>
        </p:xfrm>
        <a:graphic>
          <a:graphicData uri="http://schemas.openxmlformats.org/presentationml/2006/ole">
            <p:oleObj spid="_x0000_s274435" name="Equation" r:id="rId5" imgW="1790640" imgH="241200" progId="Equation.3">
              <p:embed/>
            </p:oleObj>
          </a:graphicData>
        </a:graphic>
      </p:graphicFrame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5791200" y="5257800"/>
          <a:ext cx="1420813" cy="1187450"/>
        </p:xfrm>
        <a:graphic>
          <a:graphicData uri="http://schemas.openxmlformats.org/presentationml/2006/ole">
            <p:oleObj spid="_x0000_s274436" name="Equation" r:id="rId6" imgW="850680" imgH="711000" progId="Equation.3">
              <p:embed/>
            </p:oleObj>
          </a:graphicData>
        </a:graphic>
      </p:graphicFrame>
      <p:sp>
        <p:nvSpPr>
          <p:cNvPr id="274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Coupled Inductors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898525" y="4583113"/>
            <a:ext cx="217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voltage equations</a:t>
            </a:r>
          </a:p>
        </p:txBody>
      </p:sp>
      <p:pic>
        <p:nvPicPr>
          <p:cNvPr id="274440" name="Picture 8" descr="Reference Frame Theory Figur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1143000"/>
            <a:ext cx="3684588" cy="334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B79B-2DD9-4A74-B778-A7256550F042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276482" name="Object 2"/>
          <p:cNvGraphicFramePr>
            <a:graphicFrameLocks noChangeAspect="1"/>
          </p:cNvGraphicFramePr>
          <p:nvPr/>
        </p:nvGraphicFramePr>
        <p:xfrm>
          <a:off x="1946275" y="1905000"/>
          <a:ext cx="4538663" cy="1908175"/>
        </p:xfrm>
        <a:graphic>
          <a:graphicData uri="http://schemas.openxmlformats.org/presentationml/2006/ole">
            <p:oleObj spid="_x0000_s276482" name="Equation" r:id="rId4" imgW="2717640" imgH="1143000" progId="Equation.3">
              <p:embed/>
            </p:oleObj>
          </a:graphicData>
        </a:graphic>
      </p:graphicFrame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1219200" y="1219200"/>
            <a:ext cx="2627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flux linkage equations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Coupled Inductors</a:t>
            </a:r>
          </a:p>
        </p:txBody>
      </p:sp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1797050" y="4038600"/>
          <a:ext cx="1419225" cy="381000"/>
        </p:xfrm>
        <a:graphic>
          <a:graphicData uri="http://schemas.openxmlformats.org/presentationml/2006/ole">
            <p:oleObj spid="_x0000_s276485" name="Equation" r:id="rId5" imgW="850680" imgH="228600" progId="Equation.3">
              <p:embed/>
            </p:oleObj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784350" y="4648200"/>
          <a:ext cx="1971675" cy="381000"/>
        </p:xfrm>
        <a:graphic>
          <a:graphicData uri="http://schemas.openxmlformats.org/presentationml/2006/ole">
            <p:oleObj spid="_x0000_s276486" name="Equation" r:id="rId6" imgW="1180800" imgH="228600" progId="Equation.3">
              <p:embed/>
            </p:oleObj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1981200" y="5715000"/>
          <a:ext cx="2205038" cy="423862"/>
        </p:xfrm>
        <a:graphic>
          <a:graphicData uri="http://schemas.openxmlformats.org/presentationml/2006/ole">
            <p:oleObj spid="_x0000_s276487" name="Equation" r:id="rId7" imgW="1320480" imgH="253800" progId="Equation.3">
              <p:embed/>
            </p:oleObj>
          </a:graphicData>
        </a:graphic>
      </p:graphicFrame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667000" y="51054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F6B1-36DB-4B57-91FA-EC28A39FEABC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1697038" y="914400"/>
          <a:ext cx="4303712" cy="1908175"/>
        </p:xfrm>
        <a:graphic>
          <a:graphicData uri="http://schemas.openxmlformats.org/presentationml/2006/ole">
            <p:oleObj spid="_x0000_s278530" name="Equation" r:id="rId4" imgW="2577960" imgH="1143000" progId="Equation.3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1762125" y="3581400"/>
          <a:ext cx="2141538" cy="720725"/>
        </p:xfrm>
        <a:graphic>
          <a:graphicData uri="http://schemas.openxmlformats.org/presentationml/2006/ole">
            <p:oleObj spid="_x0000_s278531" name="Equation" r:id="rId5" imgW="1282680" imgH="431640" progId="Equation.3">
              <p:embed/>
            </p:oleObj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1733550" y="4419600"/>
          <a:ext cx="2141538" cy="720725"/>
        </p:xfrm>
        <a:graphic>
          <a:graphicData uri="http://schemas.openxmlformats.org/presentationml/2006/ole">
            <p:oleObj spid="_x0000_s278532" name="Equation" r:id="rId6" imgW="1282680" imgH="431640" progId="Equation.3">
              <p:embed/>
            </p:oleObj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752600" y="5324475"/>
          <a:ext cx="1123950" cy="401638"/>
        </p:xfrm>
        <a:graphic>
          <a:graphicData uri="http://schemas.openxmlformats.org/presentationml/2006/ole">
            <p:oleObj spid="_x0000_s278533" name="Equation" r:id="rId7" imgW="672840" imgH="241200" progId="Equation.DSMT4">
              <p:embed/>
            </p:oleObj>
          </a:graphicData>
        </a:graphic>
      </p:graphicFrame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898525" y="3059113"/>
            <a:ext cx="187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expanded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4EE-5E02-4A84-AD2F-E480FB23E0D6}" type="slidenum">
              <a:rPr lang="en-US"/>
              <a:pPr/>
              <a:t>28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Transformation of Circuit Elements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11371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Balanced three-phase ac circuits transformed to two-phase dc circuits (neglecting the zero sequence and assuming analysis in the synchronous reference frame)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Flux linkage equations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inductive </a:t>
            </a:r>
            <a:r>
              <a:rPr lang="en-US" dirty="0" smtClean="0">
                <a:solidFill>
                  <a:schemeClr val="tx1"/>
                </a:solidFill>
              </a:rPr>
              <a:t>circuits were </a:t>
            </a:r>
            <a:r>
              <a:rPr lang="en-US" dirty="0">
                <a:solidFill>
                  <a:schemeClr val="tx1"/>
                </a:solidFill>
              </a:rPr>
              <a:t>used for generality to other circuits; including electric machines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Coupling terms between the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- and </a:t>
            </a:r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-axes result from the transformation.  These will later be viewed as back-</a:t>
            </a:r>
            <a:r>
              <a:rPr lang="en-US" dirty="0" err="1">
                <a:solidFill>
                  <a:schemeClr val="tx1"/>
                </a:solidFill>
              </a:rPr>
              <a:t>emf</a:t>
            </a:r>
            <a:r>
              <a:rPr lang="en-US" dirty="0">
                <a:solidFill>
                  <a:schemeClr val="tx1"/>
                </a:solidFill>
              </a:rPr>
              <a:t> terms when observing electric machinery in the synchronous reference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E234-D16E-4AFD-8C50-25D97FE1068F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1593850" y="1401763"/>
          <a:ext cx="2501900" cy="593725"/>
        </p:xfrm>
        <a:graphic>
          <a:graphicData uri="http://schemas.openxmlformats.org/presentationml/2006/ole">
            <p:oleObj spid="_x0000_s288770" name="Equation" r:id="rId4" imgW="1498320" imgH="355320" progId="Equation.DSMT4">
              <p:embed/>
            </p:oleObj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5638800" y="1524000"/>
          <a:ext cx="1060450" cy="381000"/>
        </p:xfrm>
        <a:graphic>
          <a:graphicData uri="http://schemas.openxmlformats.org/presentationml/2006/ole">
            <p:oleObj spid="_x0000_s288771" name="Equation" r:id="rId5" imgW="634725" imgH="228501" progId="Equation.3">
              <p:embed/>
            </p:oleObj>
          </a:graphicData>
        </a:graphic>
      </p:graphicFrame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1822450" y="2133600"/>
          <a:ext cx="1038225" cy="381000"/>
        </p:xfrm>
        <a:graphic>
          <a:graphicData uri="http://schemas.openxmlformats.org/presentationml/2006/ole">
            <p:oleObj spid="_x0000_s288772" name="Equation" r:id="rId6" imgW="622030" imgH="228501" progId="Equation.3">
              <p:embed/>
            </p:oleObj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1589088" y="2697163"/>
          <a:ext cx="2290762" cy="593725"/>
        </p:xfrm>
        <a:graphic>
          <a:graphicData uri="http://schemas.openxmlformats.org/presentationml/2006/ole">
            <p:oleObj spid="_x0000_s288773" name="Equation" r:id="rId7" imgW="1371600" imgH="355320" progId="Equation.DSMT4">
              <p:embed/>
            </p:oleObj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1898650" y="3429000"/>
          <a:ext cx="1187450" cy="360363"/>
        </p:xfrm>
        <a:graphic>
          <a:graphicData uri="http://schemas.openxmlformats.org/presentationml/2006/ole">
            <p:oleObj spid="_x0000_s288774" name="Equation" r:id="rId8" imgW="710891" imgH="215806" progId="Equation.3">
              <p:embed/>
            </p:oleObj>
          </a:graphicData>
        </a:graphic>
      </p:graphicFrame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679950" y="150812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define</a:t>
            </a:r>
          </a:p>
        </p:txBody>
      </p:sp>
      <p:sp>
        <p:nvSpPr>
          <p:cNvPr id="28877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Balanced Steady-State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42A-BF3E-4CC8-84E0-954E575C62E2}" type="slidenum">
              <a:rPr lang="en-US"/>
              <a:pPr/>
              <a:t>3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Three-Phase Transformation</a:t>
            </a:r>
            <a:br>
              <a:rPr lang="en-US" sz="3200"/>
            </a:br>
            <a:r>
              <a:rPr lang="en-US" sz="3200"/>
              <a:t>to the Arbitrary Reference Frame</a:t>
            </a:r>
          </a:p>
        </p:txBody>
      </p:sp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1828800" y="1828800"/>
          <a:ext cx="1527175" cy="401638"/>
        </p:xfrm>
        <a:graphic>
          <a:graphicData uri="http://schemas.openxmlformats.org/presentationml/2006/ole">
            <p:oleObj spid="_x0000_s225283" name="Equation" r:id="rId4" imgW="901440" imgH="241200" progId="Equation.3">
              <p:embed/>
            </p:oleObj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4114800" y="2590800"/>
          <a:ext cx="1325563" cy="1198563"/>
        </p:xfrm>
        <a:graphic>
          <a:graphicData uri="http://schemas.openxmlformats.org/presentationml/2006/ole">
            <p:oleObj spid="_x0000_s225284" name="Equation" r:id="rId5" imgW="787400" imgH="711200" progId="Equation.3">
              <p:embed/>
            </p:oleObj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1808163" y="2590800"/>
          <a:ext cx="1368425" cy="1198563"/>
        </p:xfrm>
        <a:graphic>
          <a:graphicData uri="http://schemas.openxmlformats.org/presentationml/2006/ole">
            <p:oleObj spid="_x0000_s225285" name="Equation" r:id="rId6" imgW="812520" imgH="711000" progId="Equation.DSMT4">
              <p:embed/>
            </p:oleObj>
          </a:graphicData>
        </a:graphic>
      </p:graphicFrame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447800" y="4114800"/>
            <a:ext cx="399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f </a:t>
            </a:r>
            <a:r>
              <a:rPr lang="en-US">
                <a:solidFill>
                  <a:schemeClr val="tx1"/>
                </a:solidFill>
              </a:rPr>
              <a:t>= voltage, current, or flux linkage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5861050" y="4648200"/>
            <a:ext cx="1530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-phase</a:t>
            </a:r>
          </a:p>
          <a:p>
            <a:r>
              <a:rPr lang="en-US" i="1" dirty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-phase</a:t>
            </a:r>
          </a:p>
          <a:p>
            <a:r>
              <a:rPr lang="en-US" i="1" dirty="0">
                <a:solidFill>
                  <a:schemeClr val="tx1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-phase</a:t>
            </a: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447800" y="4648200"/>
            <a:ext cx="33089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-axis (</a:t>
            </a:r>
            <a:r>
              <a:rPr lang="en-US" dirty="0" err="1" smtClean="0">
                <a:solidFill>
                  <a:schemeClr val="tx1"/>
                </a:solidFill>
              </a:rPr>
              <a:t>quadrature</a:t>
            </a:r>
            <a:r>
              <a:rPr lang="en-US" dirty="0" smtClean="0">
                <a:solidFill>
                  <a:schemeClr val="tx1"/>
                </a:solidFill>
              </a:rPr>
              <a:t> axis)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-axis (direct axis)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 = zero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339-36BE-417F-B55E-6C784FB4A6D0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2393950" y="4049713"/>
          <a:ext cx="1144588" cy="401637"/>
        </p:xfrm>
        <a:graphic>
          <a:graphicData uri="http://schemas.openxmlformats.org/presentationml/2006/ole">
            <p:oleObj spid="_x0000_s290818" name="Equation" r:id="rId4" imgW="685800" imgH="241200" progId="Equation.DSMT4">
              <p:embed/>
            </p:oleObj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4516438" y="3889375"/>
          <a:ext cx="1208087" cy="530225"/>
        </p:xfrm>
        <a:graphic>
          <a:graphicData uri="http://schemas.openxmlformats.org/presentationml/2006/ole">
            <p:oleObj spid="_x0000_s290819" name="Equation" r:id="rId5" imgW="723600" imgH="317160" progId="Equation.DSMT4">
              <p:embed/>
            </p:oleObj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2424113" y="4533900"/>
          <a:ext cx="1611312" cy="571500"/>
        </p:xfrm>
        <a:graphic>
          <a:graphicData uri="http://schemas.openxmlformats.org/presentationml/2006/ole">
            <p:oleObj spid="_x0000_s290820" name="Equation" r:id="rId6" imgW="965160" imgH="342720" progId="Equation.DSMT4">
              <p:embed/>
            </p:oleObj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2414588" y="5218113"/>
          <a:ext cx="1527175" cy="573087"/>
        </p:xfrm>
        <a:graphic>
          <a:graphicData uri="http://schemas.openxmlformats.org/presentationml/2006/ole">
            <p:oleObj spid="_x0000_s290821" name="Equation" r:id="rId7" imgW="914400" imgH="342720" progId="Equation.DSMT4">
              <p:embed/>
            </p:oleObj>
          </a:graphicData>
        </a:graphic>
      </p:graphicFrame>
      <p:sp>
        <p:nvSpPr>
          <p:cNvPr id="290822" name="Line 6"/>
          <p:cNvSpPr>
            <a:spLocks noChangeShapeType="1"/>
          </p:cNvSpPr>
          <p:nvPr/>
        </p:nvSpPr>
        <p:spPr bwMode="auto">
          <a:xfrm>
            <a:off x="3733800" y="4233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Balanced Steady-State Voltages</a:t>
            </a:r>
          </a:p>
        </p:txBody>
      </p:sp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2311400" y="1371600"/>
          <a:ext cx="2478088" cy="444500"/>
        </p:xfrm>
        <a:graphic>
          <a:graphicData uri="http://schemas.openxmlformats.org/presentationml/2006/ole">
            <p:oleObj spid="_x0000_s290824" name="Equation" r:id="rId8" imgW="1485720" imgH="266400" progId="Equation.DSMT4">
              <p:embed/>
            </p:oleObj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/>
        </p:nvGraphicFramePr>
        <p:xfrm>
          <a:off x="2314575" y="1914525"/>
          <a:ext cx="3074988" cy="720725"/>
        </p:xfrm>
        <a:graphic>
          <a:graphicData uri="http://schemas.openxmlformats.org/presentationml/2006/ole">
            <p:oleObj spid="_x0000_s290825" name="Equation" r:id="rId9" imgW="1841400" imgH="431640" progId="Equation.DSMT4">
              <p:embed/>
            </p:oleObj>
          </a:graphicData>
        </a:graphic>
      </p:graphicFrame>
      <p:graphicFrame>
        <p:nvGraphicFramePr>
          <p:cNvPr id="290826" name="Object 10"/>
          <p:cNvGraphicFramePr>
            <a:graphicFrameLocks noChangeAspect="1"/>
          </p:cNvGraphicFramePr>
          <p:nvPr/>
        </p:nvGraphicFramePr>
        <p:xfrm>
          <a:off x="2314575" y="2708275"/>
          <a:ext cx="3074988" cy="720725"/>
        </p:xfrm>
        <a:graphic>
          <a:graphicData uri="http://schemas.openxmlformats.org/presentationml/2006/ole">
            <p:oleObj spid="_x0000_s290826" name="Equation" r:id="rId10" imgW="18414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1226-3A3B-49FF-8745-45B18772B97D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292866" name="Object 2"/>
          <p:cNvGraphicFramePr>
            <a:graphicFrameLocks noChangeAspect="1"/>
          </p:cNvGraphicFramePr>
          <p:nvPr/>
        </p:nvGraphicFramePr>
        <p:xfrm>
          <a:off x="1808163" y="2200275"/>
          <a:ext cx="1949450" cy="444500"/>
        </p:xfrm>
        <a:graphic>
          <a:graphicData uri="http://schemas.openxmlformats.org/presentationml/2006/ole">
            <p:oleObj spid="_x0000_s292866" name="Equation" r:id="rId4" imgW="1168200" imgH="266400" progId="Equation.DSMT4">
              <p:embed/>
            </p:oleObj>
          </a:graphicData>
        </a:graphic>
      </p:graphicFrame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1789113" y="2832100"/>
          <a:ext cx="2097087" cy="446088"/>
        </p:xfrm>
        <a:graphic>
          <a:graphicData uri="http://schemas.openxmlformats.org/presentationml/2006/ole">
            <p:oleObj spid="_x0000_s292867" name="Equation" r:id="rId5" imgW="1257120" imgH="266400" progId="Equation.DSMT4">
              <p:embed/>
            </p:oleObj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2528888" y="3694113"/>
          <a:ext cx="2522537" cy="592137"/>
        </p:xfrm>
        <a:graphic>
          <a:graphicData uri="http://schemas.openxmlformats.org/presentationml/2006/ole">
            <p:oleObj spid="_x0000_s292868" name="Equation" r:id="rId6" imgW="1511280" imgH="355320" progId="Equation.DSMT4">
              <p:embed/>
            </p:oleObj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2611438" y="4410075"/>
          <a:ext cx="1803400" cy="847725"/>
        </p:xfrm>
        <a:graphic>
          <a:graphicData uri="http://schemas.openxmlformats.org/presentationml/2006/ole">
            <p:oleObj spid="_x0000_s292869" name="Equation" r:id="rId7" imgW="1079280" imgH="507960" progId="Equation.DSMT4">
              <p:embed/>
            </p:oleObj>
          </a:graphicData>
        </a:graphic>
      </p:graphicFrame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1206500" y="1590675"/>
            <a:ext cx="403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Synchronous: </a:t>
            </a:r>
            <a:r>
              <a:rPr lang="en-US" i="1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i="1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 i="1" baseline="-25000">
                <a:solidFill>
                  <a:schemeClr val="tx1"/>
                </a:solidFill>
                <a:cs typeface="Times New Roman" pitchFamily="18" charset="0"/>
              </a:rPr>
              <a:t>e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and </a:t>
            </a:r>
            <a:r>
              <a:rPr lang="en-US" i="1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q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(0) = 0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1219200" y="379095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note: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9287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/>
              <a:t>Synchronous Reference Frame </a:t>
            </a:r>
            <a:r>
              <a:rPr lang="en-US" sz="3200" i="1"/>
              <a:t>q</a:t>
            </a:r>
            <a:r>
              <a:rPr lang="en-US" sz="3200"/>
              <a:t>-</a:t>
            </a:r>
            <a:r>
              <a:rPr lang="en-US" sz="3200" i="1"/>
              <a:t>d</a:t>
            </a:r>
            <a:r>
              <a:rPr lang="en-US" sz="3200"/>
              <a:t> Voltages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38C2-FD5B-476E-9AD2-DCB8EC5072B5}" type="slidenum">
              <a:rPr lang="en-US"/>
              <a:pPr/>
              <a:t>32</a:t>
            </a:fld>
            <a:endParaRPr lang="en-US"/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R-L Circuit Example</a:t>
            </a:r>
          </a:p>
        </p:txBody>
      </p:sp>
      <p:pic>
        <p:nvPicPr>
          <p:cNvPr id="2949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051550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272C-6098-49B8-BA74-937BA8A439D7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600200" y="5291138"/>
          <a:ext cx="1971675" cy="423862"/>
        </p:xfrm>
        <a:graphic>
          <a:graphicData uri="http://schemas.openxmlformats.org/presentationml/2006/ole">
            <p:oleObj spid="_x0000_s296962" name="Equation" r:id="rId4" imgW="1180588" imgH="253890" progId="Equation.3">
              <p:embed/>
            </p:oleObj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1600200" y="5824538"/>
          <a:ext cx="1971675" cy="423862"/>
        </p:xfrm>
        <a:graphic>
          <a:graphicData uri="http://schemas.openxmlformats.org/presentationml/2006/ole">
            <p:oleObj spid="_x0000_s296963" name="Equation" r:id="rId5" imgW="1180588" imgH="253890" progId="Equation.3">
              <p:embed/>
            </p:oleObj>
          </a:graphicData>
        </a:graphic>
      </p:graphicFrame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  <a:noFill/>
          <a:ln/>
        </p:spPr>
        <p:txBody>
          <a:bodyPr/>
          <a:lstStyle/>
          <a:p>
            <a:r>
              <a:rPr lang="en-US" sz="3200"/>
              <a:t>Steady-State Calculation (</a:t>
            </a:r>
            <a:r>
              <a:rPr lang="en-US" sz="3200" i="1">
                <a:latin typeface="Symbol" pitchFamily="18" charset="2"/>
              </a:rPr>
              <a:t>w </a:t>
            </a:r>
            <a:r>
              <a:rPr lang="en-US" sz="3200"/>
              <a:t>=</a:t>
            </a:r>
            <a:r>
              <a:rPr lang="en-US" sz="3200" i="1">
                <a:latin typeface="Symbol" pitchFamily="18" charset="2"/>
              </a:rPr>
              <a:t>w</a:t>
            </a:r>
            <a:r>
              <a:rPr lang="en-US" sz="3200" i="1" baseline="-25000"/>
              <a:t>e</a:t>
            </a:r>
            <a:r>
              <a:rPr lang="en-US" sz="3200"/>
              <a:t>)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584325" y="484505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steady-state equations</a:t>
            </a:r>
          </a:p>
        </p:txBody>
      </p:sp>
      <p:pic>
        <p:nvPicPr>
          <p:cNvPr id="296969" name="Picture 9" descr="Reference Frame Theory Figures"/>
          <p:cNvPicPr>
            <a:picLocks noChangeAspect="1" noChangeArrowheads="1"/>
          </p:cNvPicPr>
          <p:nvPr/>
        </p:nvPicPr>
        <p:blipFill>
          <a:blip r:embed="rId6" cstate="print"/>
          <a:srcRect r="28441"/>
          <a:stretch>
            <a:fillRect/>
          </a:stretch>
        </p:blipFill>
        <p:spPr bwMode="auto">
          <a:xfrm>
            <a:off x="1524000" y="1143000"/>
            <a:ext cx="5867400" cy="1773238"/>
          </a:xfrm>
          <a:prstGeom prst="rect">
            <a:avLst/>
          </a:prstGeom>
          <a:noFill/>
        </p:spPr>
      </p:pic>
      <p:pic>
        <p:nvPicPr>
          <p:cNvPr id="29697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3233738"/>
            <a:ext cx="5813425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44CB-8DBC-43F4-9312-FDA32A07C351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990600" y="2579688"/>
          <a:ext cx="4006850" cy="806450"/>
        </p:xfrm>
        <a:graphic>
          <a:graphicData uri="http://schemas.openxmlformats.org/presentationml/2006/ole">
            <p:oleObj spid="_x0000_s299010" name="Equation" r:id="rId4" imgW="2400300" imgH="482600" progId="Equation.3">
              <p:embed/>
            </p:oleObj>
          </a:graphicData>
        </a:graphic>
      </p:graphicFrame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898525" y="2041525"/>
            <a:ext cx="2128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solve for currents</a:t>
            </a:r>
          </a:p>
        </p:txBody>
      </p:sp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990600" y="1023938"/>
          <a:ext cx="2819400" cy="804862"/>
        </p:xfrm>
        <a:graphic>
          <a:graphicData uri="http://schemas.openxmlformats.org/presentationml/2006/ole">
            <p:oleObj spid="_x0000_s299017" name="Equation" r:id="rId5" imgW="1688367" imgH="482391" progId="Equation.3">
              <p:embed/>
            </p:oleObj>
          </a:graphicData>
        </a:graphic>
      </p:graphicFrame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914400" y="533400"/>
            <a:ext cx="434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steady-state equations in matrix form</a:t>
            </a:r>
          </a:p>
        </p:txBody>
      </p:sp>
      <p:pic>
        <p:nvPicPr>
          <p:cNvPr id="29901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886200"/>
            <a:ext cx="5713413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5575-64E2-4CA4-A01B-B11E230CADE2}" type="slidenum">
              <a:rPr lang="en-US"/>
              <a:pPr/>
              <a:t>35</a:t>
            </a:fld>
            <a:endParaRPr 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  <a:noFill/>
          <a:ln/>
        </p:spPr>
        <p:txBody>
          <a:bodyPr/>
          <a:lstStyle/>
          <a:p>
            <a:r>
              <a:rPr lang="en-US" sz="3200"/>
              <a:t>Voltage and Current Vectors</a:t>
            </a:r>
          </a:p>
        </p:txBody>
      </p:sp>
      <p:pic>
        <p:nvPicPr>
          <p:cNvPr id="5" name="Picture 4" descr="Reference Frame Theory Figures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911352"/>
            <a:ext cx="5212080" cy="5641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419D-4319-45FD-A253-1A78FDE708E2}" type="slidenum">
              <a:rPr lang="en-US"/>
              <a:pPr/>
              <a:t>36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Steady-State </a:t>
            </a:r>
            <a:r>
              <a:rPr lang="en-US" sz="3600" i="1">
                <a:solidFill>
                  <a:schemeClr val="tx1"/>
                </a:solidFill>
              </a:rPr>
              <a:t>q</a:t>
            </a:r>
            <a:r>
              <a:rPr lang="en-US" sz="3600">
                <a:solidFill>
                  <a:schemeClr val="tx1"/>
                </a:solidFill>
              </a:rPr>
              <a:t>-</a:t>
            </a:r>
            <a:r>
              <a:rPr lang="en-US" sz="3600" i="1">
                <a:solidFill>
                  <a:schemeClr val="tx1"/>
                </a:solidFill>
              </a:rPr>
              <a:t>d</a:t>
            </a:r>
            <a:r>
              <a:rPr lang="en-US" sz="3600">
                <a:solidFill>
                  <a:schemeClr val="tx1"/>
                </a:solidFill>
              </a:rPr>
              <a:t> Calculations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1137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the synchronous reference frame, the </a:t>
            </a:r>
            <a:r>
              <a:rPr lang="en-US" i="1">
                <a:solidFill>
                  <a:schemeClr val="tx1"/>
                </a:solidFill>
              </a:rPr>
              <a:t>q</a:t>
            </a:r>
            <a:r>
              <a:rPr lang="en-US">
                <a:solidFill>
                  <a:schemeClr val="tx1"/>
                </a:solidFill>
              </a:rPr>
              <a:t>-</a:t>
            </a:r>
            <a:r>
              <a:rPr lang="en-US" i="1">
                <a:solidFill>
                  <a:schemeClr val="tx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 circuits are supplied from dc and the corresponding dc solution is steady-state (inductors treated as short-circuit, capacitors treated as open-circuit)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Can be used to analyze steady-state operation of electric machines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Equations can be linearized about the dc operating point for application of control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DC2-635F-4949-8365-7C6B53EECB23}" type="slidenum">
              <a:rPr lang="en-US"/>
              <a:pPr/>
              <a:t>37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Active Filter Example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225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generator currents</a:t>
            </a:r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1066800" y="4953000"/>
          <a:ext cx="1822450" cy="403225"/>
        </p:xfrm>
        <a:graphic>
          <a:graphicData uri="http://schemas.openxmlformats.org/presentationml/2006/ole">
            <p:oleObj spid="_x0000_s315396" name="Equation" r:id="rId3" imgW="1091880" imgH="241200" progId="Equation.DSMT4">
              <p:embed/>
            </p:oleObj>
          </a:graphicData>
        </a:graphic>
      </p:graphicFrame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3733800" y="4953000"/>
          <a:ext cx="1822450" cy="403225"/>
        </p:xfrm>
        <a:graphic>
          <a:graphicData uri="http://schemas.openxmlformats.org/presentationml/2006/ole">
            <p:oleObj spid="_x0000_s315397" name="Equation" r:id="rId4" imgW="1091880" imgH="241200" progId="Equation.DSMT4">
              <p:embed/>
            </p:oleObj>
          </a:graphicData>
        </a:graphic>
      </p:graphicFrame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3048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3687763" y="5562600"/>
          <a:ext cx="1951037" cy="403225"/>
        </p:xfrm>
        <a:graphic>
          <a:graphicData uri="http://schemas.openxmlformats.org/presentationml/2006/ole">
            <p:oleObj spid="_x0000_s315399" name="Equation" r:id="rId5" imgW="1168200" imgH="241200" progId="Equation.DSMT4">
              <p:embed/>
            </p:oleObj>
          </a:graphicData>
        </a:graphic>
      </p:graphicFrame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52400" y="6324600"/>
            <a:ext cx="244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Ref_ActiveFilter.psc</a:t>
            </a:r>
          </a:p>
        </p:txBody>
      </p:sp>
      <p:pic>
        <p:nvPicPr>
          <p:cNvPr id="31540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371600"/>
            <a:ext cx="7856538" cy="2690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A874-6DD9-4DED-90F9-6A5602F46177}" type="slidenum">
              <a:rPr lang="en-US"/>
              <a:pPr/>
              <a:t>38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Active Filter Control</a:t>
            </a:r>
          </a:p>
        </p:txBody>
      </p:sp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2" cstate="print"/>
          <a:srcRect l="-2391" t="-6316" r="-449" b="-7368"/>
          <a:stretch>
            <a:fillRect/>
          </a:stretch>
        </p:blipFill>
        <p:spPr bwMode="auto">
          <a:xfrm>
            <a:off x="1066800" y="1828800"/>
            <a:ext cx="655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62BC-D857-4F05-AAE7-3CF3683FB0A9}" type="slidenum">
              <a:rPr lang="en-US"/>
              <a:pPr/>
              <a:t>39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3200"/>
              <a:t>PSCAD Transformation Block</a:t>
            </a:r>
          </a:p>
        </p:txBody>
      </p:sp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 cstate="print"/>
          <a:srcRect t="-16078"/>
          <a:stretch>
            <a:fillRect/>
          </a:stretch>
        </p:blipFill>
        <p:spPr bwMode="auto">
          <a:xfrm>
            <a:off x="685800" y="990600"/>
            <a:ext cx="19462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 cstate="print"/>
          <a:srcRect l="47394" t="14638" r="30145" b="53513"/>
          <a:stretch>
            <a:fillRect/>
          </a:stretch>
        </p:blipFill>
        <p:spPr bwMode="auto">
          <a:xfrm>
            <a:off x="304800" y="2971800"/>
            <a:ext cx="3290888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 cstate="print"/>
          <a:srcRect l="30595" t="47034" r="45593" b="17998"/>
          <a:stretch>
            <a:fillRect/>
          </a:stretch>
        </p:blipFill>
        <p:spPr bwMode="auto">
          <a:xfrm>
            <a:off x="4038600" y="990600"/>
            <a:ext cx="4067175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4038600" y="48006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buFontTx/>
              <a:buChar char="•"/>
            </a:pPr>
            <a:r>
              <a:rPr lang="en-US" i="1"/>
              <a:t>q</a:t>
            </a:r>
            <a:r>
              <a:rPr lang="en-US"/>
              <a:t>- and </a:t>
            </a:r>
            <a:r>
              <a:rPr lang="en-US" i="1"/>
              <a:t>d</a:t>
            </a:r>
            <a:r>
              <a:rPr lang="en-US"/>
              <a:t>-axis swapped as compared to the notation in Krause's book</a:t>
            </a:r>
          </a:p>
          <a:p>
            <a:pPr marL="174625" indent="-174625">
              <a:buFontTx/>
              <a:buChar char="•"/>
            </a:pPr>
            <a:r>
              <a:rPr lang="en-US"/>
              <a:t>double-click to set reference frame angle, which may also be a variable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2743200" y="1230313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q</a:t>
            </a:r>
            <a:r>
              <a:rPr lang="en-US">
                <a:solidFill>
                  <a:srgbClr val="FF0000"/>
                </a:solidFill>
              </a:rPr>
              <a:t>-axis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2759075" y="1676400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rgbClr val="FF0000"/>
                </a:solidFill>
              </a:rPr>
              <a:t>-axis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14400" y="12192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D97-FB58-430D-8688-50FFE0E11CBA}" type="slidenum">
              <a:rPr lang="en-US"/>
              <a:pPr/>
              <a:t>4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/>
              <a:t>The Reference Frame Transformation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828800" y="1447800"/>
          <a:ext cx="4732338" cy="2114550"/>
        </p:xfrm>
        <a:graphic>
          <a:graphicData uri="http://schemas.openxmlformats.org/presentationml/2006/ole">
            <p:oleObj spid="_x0000_s227331" name="Equation" r:id="rId4" imgW="2831760" imgH="1269720" progId="Equation.3">
              <p:embed/>
            </p:oleObj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1828800" y="3886200"/>
          <a:ext cx="2338388" cy="592138"/>
        </p:xfrm>
        <a:graphic>
          <a:graphicData uri="http://schemas.openxmlformats.org/presentationml/2006/ole">
            <p:oleObj spid="_x0000_s227332" name="Equation" r:id="rId5" imgW="1409400" imgH="355320" progId="Equation.DSMT4">
              <p:embed/>
            </p:oleObj>
          </a:graphicData>
        </a:graphic>
      </p:graphicFrame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1933575" y="4648200"/>
            <a:ext cx="4162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 =  reference frame speed (</a:t>
            </a:r>
            <a:r>
              <a:rPr lang="en-US" dirty="0" err="1">
                <a:solidFill>
                  <a:schemeClr val="tx1"/>
                </a:solidFill>
              </a:rPr>
              <a:t>rad</a:t>
            </a:r>
            <a:r>
              <a:rPr lang="en-US" dirty="0">
                <a:solidFill>
                  <a:schemeClr val="tx1"/>
                </a:solidFill>
              </a:rPr>
              <a:t>/sec)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 =  reference frame position (</a:t>
            </a:r>
            <a:r>
              <a:rPr lang="en-US" dirty="0" err="1">
                <a:solidFill>
                  <a:schemeClr val="tx1"/>
                </a:solidFill>
              </a:rPr>
              <a:t>rad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1752600" y="5032375"/>
          <a:ext cx="219075" cy="306388"/>
        </p:xfrm>
        <a:graphic>
          <a:graphicData uri="http://schemas.openxmlformats.org/presentationml/2006/ole">
            <p:oleObj spid="_x0000_s227334" name="Equation" r:id="rId6" imgW="126720" imgH="177480" progId="Equation.3">
              <p:embed/>
            </p:oleObj>
          </a:graphicData>
        </a:graphic>
      </p:graphicFrame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1752600" y="4789487"/>
          <a:ext cx="255588" cy="239713"/>
        </p:xfrm>
        <a:graphic>
          <a:graphicData uri="http://schemas.openxmlformats.org/presentationml/2006/ole">
            <p:oleObj spid="_x0000_s227335" name="Equation" r:id="rId7" imgW="152334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8F42-56D2-4B36-8451-63C1F0EB18B4}" type="slidenum">
              <a:rPr lang="en-US"/>
              <a:pPr/>
              <a:t>40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Active Filter Waveforms</a:t>
            </a:r>
          </a:p>
        </p:txBody>
      </p:sp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19200"/>
            <a:ext cx="4251325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251325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5CD8-0DCD-4E60-A6F0-0993B40F5AE9}" type="slidenum">
              <a:rPr lang="en-US"/>
              <a:pPr/>
              <a:t>41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Active Filter Example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7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Common in higher power applications where the main rectifier contains significant harmonics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Demonstrates an effective control method using the synchronous reference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EACC-7777-420A-AA26-669BF8D5A022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2133600" y="2514600"/>
          <a:ext cx="4027488" cy="2112963"/>
        </p:xfrm>
        <a:graphic>
          <a:graphicData uri="http://schemas.openxmlformats.org/presentationml/2006/ole">
            <p:oleObj spid="_x0000_s229378" name="Equation" r:id="rId4" imgW="2412720" imgH="1269720" progId="Equation.DSMT4">
              <p:embed/>
            </p:oleObj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3276600" y="1524000"/>
          <a:ext cx="1635125" cy="422275"/>
        </p:xfrm>
        <a:graphic>
          <a:graphicData uri="http://schemas.openxmlformats.org/presentationml/2006/ole">
            <p:oleObj spid="_x0000_s229379" name="Equation" r:id="rId5" imgW="965160" imgH="253800" progId="Equation.3">
              <p:embed/>
            </p:oleObj>
          </a:graphicData>
        </a:graphic>
      </p:graphicFrame>
      <p:sp>
        <p:nvSpPr>
          <p:cNvPr id="2293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868363"/>
          </a:xfrm>
        </p:spPr>
        <p:txBody>
          <a:bodyPr/>
          <a:lstStyle/>
          <a:p>
            <a:r>
              <a:rPr lang="en-US" sz="3200"/>
              <a:t>The Inverse Transformation</a:t>
            </a:r>
          </a:p>
        </p:txBody>
      </p:sp>
      <p:sp>
        <p:nvSpPr>
          <p:cNvPr id="229381" name="AutoShape 5">
            <a:hlinkClick r:id="" action="ppaction://hlinkshowjump?jump=lastslideviewed" highlightClick="1"/>
          </p:cNvPr>
          <p:cNvSpPr>
            <a:spLocks noChangeAspect="1" noChangeArrowheads="1"/>
          </p:cNvSpPr>
          <p:nvPr/>
        </p:nvSpPr>
        <p:spPr bwMode="auto">
          <a:xfrm>
            <a:off x="8878888" y="0"/>
            <a:ext cx="265112" cy="265113"/>
          </a:xfrm>
          <a:prstGeom prst="actionButtonRetur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D33C-C06E-4522-9E4F-BDBCD535D76B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1368425" y="1349375"/>
          <a:ext cx="2416175" cy="444500"/>
        </p:xfrm>
        <a:graphic>
          <a:graphicData uri="http://schemas.openxmlformats.org/presentationml/2006/ole">
            <p:oleObj spid="_x0000_s231426" name="Equation" r:id="rId4" imgW="1447560" imgH="266400" progId="Equation.DSMT4">
              <p:embed/>
            </p:oleObj>
          </a:graphicData>
        </a:graphic>
      </p:graphicFrame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1328738" y="1841500"/>
          <a:ext cx="3032125" cy="720725"/>
        </p:xfrm>
        <a:graphic>
          <a:graphicData uri="http://schemas.openxmlformats.org/presentationml/2006/ole">
            <p:oleObj spid="_x0000_s231427" name="Equation" r:id="rId5" imgW="1815840" imgH="431640" progId="Equation.DSMT4">
              <p:embed/>
            </p:oleObj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1338263" y="2603500"/>
          <a:ext cx="3033712" cy="720725"/>
        </p:xfrm>
        <a:graphic>
          <a:graphicData uri="http://schemas.openxmlformats.org/presentationml/2006/ole">
            <p:oleObj spid="_x0000_s231428" name="Equation" r:id="rId6" imgW="1815840" imgH="431640" progId="Equation.DSMT4">
              <p:embed/>
            </p:oleObj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3648075" y="3916363"/>
          <a:ext cx="254000" cy="339725"/>
        </p:xfrm>
        <a:graphic>
          <a:graphicData uri="http://schemas.openxmlformats.org/presentationml/2006/ole">
            <p:oleObj spid="_x0000_s231429" name="Equation" r:id="rId7" imgW="152268" imgH="203024" progId="Equation.3">
              <p:embed/>
            </p:oleObj>
          </a:graphicData>
        </a:graphic>
      </p:graphicFrame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3581400" y="4648200"/>
          <a:ext cx="276225" cy="381000"/>
        </p:xfrm>
        <a:graphic>
          <a:graphicData uri="http://schemas.openxmlformats.org/presentationml/2006/ole">
            <p:oleObj spid="_x0000_s231430" name="Equation" r:id="rId8" imgW="165028" imgH="228501" progId="Equation.3">
              <p:embed/>
            </p:oleObj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3581400" y="4267200"/>
          <a:ext cx="317500" cy="381000"/>
        </p:xfrm>
        <a:graphic>
          <a:graphicData uri="http://schemas.openxmlformats.org/presentationml/2006/ole">
            <p:oleObj spid="_x0000_s231431" name="Equation" r:id="rId9" imgW="190500" imgH="228600" progId="Equation.3">
              <p:embed/>
            </p:oleObj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3581400" y="5029200"/>
          <a:ext cx="276225" cy="381000"/>
        </p:xfrm>
        <a:graphic>
          <a:graphicData uri="http://schemas.openxmlformats.org/presentationml/2006/ole">
            <p:oleObj spid="_x0000_s231432" name="Equation" r:id="rId10" imgW="165028" imgH="228501" progId="Equation.3">
              <p:embed/>
            </p:oleObj>
          </a:graphicData>
        </a:graphic>
      </p:graphicFrame>
      <p:graphicFrame>
        <p:nvGraphicFramePr>
          <p:cNvPr id="231433" name="Object 9"/>
          <p:cNvGraphicFramePr>
            <a:graphicFrameLocks noChangeAspect="1"/>
          </p:cNvGraphicFramePr>
          <p:nvPr/>
        </p:nvGraphicFramePr>
        <p:xfrm>
          <a:off x="3625850" y="5364163"/>
          <a:ext cx="276225" cy="381000"/>
        </p:xfrm>
        <a:graphic>
          <a:graphicData uri="http://schemas.openxmlformats.org/presentationml/2006/ole">
            <p:oleObj spid="_x0000_s231433" name="Equation" r:id="rId11" imgW="165028" imgH="228501" progId="Equation.3">
              <p:embed/>
            </p:oleObj>
          </a:graphicData>
        </a:graphic>
      </p:graphicFrame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3886200" y="3886200"/>
            <a:ext cx="377825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 electric frequency (Hz)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 electric radian frequency (rad/sec)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 electrical position (rad)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 rms Voltage (V)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 phase shift (rad)</a:t>
            </a:r>
          </a:p>
        </p:txBody>
      </p:sp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1438275" y="3962400"/>
          <a:ext cx="911225" cy="381000"/>
        </p:xfrm>
        <a:graphic>
          <a:graphicData uri="http://schemas.openxmlformats.org/presentationml/2006/ole">
            <p:oleObj spid="_x0000_s231435" name="Equation" r:id="rId12" imgW="545760" imgH="228600" progId="Equation.DSMT4">
              <p:embed/>
            </p:oleObj>
          </a:graphicData>
        </a:graphic>
      </p:graphicFrame>
      <p:graphicFrame>
        <p:nvGraphicFramePr>
          <p:cNvPr id="231436" name="Object 12"/>
          <p:cNvGraphicFramePr>
            <a:graphicFrameLocks noChangeAspect="1"/>
          </p:cNvGraphicFramePr>
          <p:nvPr/>
        </p:nvGraphicFramePr>
        <p:xfrm>
          <a:off x="1431925" y="4419600"/>
          <a:ext cx="1082675" cy="381000"/>
        </p:xfrm>
        <a:graphic>
          <a:graphicData uri="http://schemas.openxmlformats.org/presentationml/2006/ole">
            <p:oleObj spid="_x0000_s231436" name="Equation" r:id="rId13" imgW="647640" imgH="228600" progId="Equation.DSMT4">
              <p:embed/>
            </p:oleObj>
          </a:graphicData>
        </a:graphic>
      </p:graphicFrame>
      <p:sp>
        <p:nvSpPr>
          <p:cNvPr id="23143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Example: Three-Phase Set of Voltages</a:t>
            </a:r>
          </a:p>
        </p:txBody>
      </p:sp>
      <p:pic>
        <p:nvPicPr>
          <p:cNvPr id="231438" name="Picture 14" descr="Reference Frame Figures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29200" y="1371600"/>
            <a:ext cx="2286000" cy="200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E268-4A32-4E02-9BE7-0C5E43B51BB6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609600" y="1447800"/>
          <a:ext cx="1441450" cy="403225"/>
        </p:xfrm>
        <a:graphic>
          <a:graphicData uri="http://schemas.openxmlformats.org/presentationml/2006/ole">
            <p:oleObj spid="_x0000_s233474" name="Equation" r:id="rId4" imgW="863280" imgH="241200" progId="Equation.DSMT4">
              <p:embed/>
            </p:oleObj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600075" y="2133600"/>
          <a:ext cx="7804150" cy="2290763"/>
        </p:xfrm>
        <a:graphic>
          <a:graphicData uri="http://schemas.openxmlformats.org/presentationml/2006/ole">
            <p:oleObj spid="_x0000_s233475" name="Equation" r:id="rId5" imgW="4673520" imgH="1371600" progId="Equation.DSMT4">
              <p:embed/>
            </p:oleObj>
          </a:graphicData>
        </a:graphic>
      </p:graphicFrame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Transform to the Arbitrary Reference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FC7-B4AB-4890-BB64-17F1CCCD2938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381000" y="2073245"/>
          <a:ext cx="7316787" cy="592138"/>
        </p:xfrm>
        <a:graphic>
          <a:graphicData uri="http://schemas.openxmlformats.org/presentationml/2006/ole">
            <p:oleObj spid="_x0000_s235523" name="Equation" r:id="rId4" imgW="4889160" imgH="393480" progId="Equation.DSMT4">
              <p:embed/>
            </p:oleObj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304800" y="1678017"/>
            <a:ext cx="215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using the identity,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457200" y="2722562"/>
          <a:ext cx="2413000" cy="401638"/>
        </p:xfrm>
        <a:graphic>
          <a:graphicData uri="http://schemas.openxmlformats.org/presentationml/2006/ole">
            <p:oleObj spid="_x0000_s235525" name="Equation" r:id="rId5" imgW="1600200" imgH="266400" progId="Equation.3">
              <p:embed/>
            </p:oleObj>
          </a:graphicData>
        </a:graphic>
      </p:graphicFrame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Voltages in Arbitrary Reference Frame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39713" y="1084292"/>
          <a:ext cx="8788400" cy="593725"/>
        </p:xfrm>
        <a:graphic>
          <a:graphicData uri="http://schemas.openxmlformats.org/presentationml/2006/ole">
            <p:oleObj spid="_x0000_s235526" name="Equation" r:id="rId6" imgW="5803560" imgH="393480" progId="Equation.DSMT4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685800"/>
            <a:ext cx="1893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1" dirty="0" smtClean="0">
                <a:solidFill>
                  <a:schemeClr val="tx1"/>
                </a:solidFill>
                <a:cs typeface="Times New Roman" pitchFamily="18" charset="0"/>
              </a:rPr>
              <a:t>q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-axis voltage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381000" y="4648200"/>
          <a:ext cx="7200900" cy="592138"/>
        </p:xfrm>
        <a:graphic>
          <a:graphicData uri="http://schemas.openxmlformats.org/presentationml/2006/ole">
            <p:oleObj spid="_x0000_s235527" name="Equation" r:id="rId7" imgW="4813200" imgH="393480" progId="Equation.DSMT4">
              <p:embed/>
            </p:oleObj>
          </a:graphicData>
        </a:graphic>
      </p:graphicFrame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433387" y="5254625"/>
          <a:ext cx="2386013" cy="384175"/>
        </p:xfrm>
        <a:graphic>
          <a:graphicData uri="http://schemas.openxmlformats.org/presentationml/2006/ole">
            <p:oleObj spid="_x0000_s235528" name="Equation" r:id="rId8" imgW="1574640" imgH="2538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76225" y="3676709"/>
          <a:ext cx="8693150" cy="593725"/>
        </p:xfrm>
        <a:graphic>
          <a:graphicData uri="http://schemas.openxmlformats.org/presentationml/2006/ole">
            <p:oleObj spid="_x0000_s235529" name="Equation" r:id="rId9" imgW="5740200" imgH="393480" progId="Equation.DSMT4">
              <p:embed/>
            </p:oleObj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200" y="3278217"/>
            <a:ext cx="1893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1" dirty="0" smtClean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-axis voltage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5715000"/>
            <a:ext cx="2935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zero sequence voltage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04800" y="4267259"/>
            <a:ext cx="215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using the identity,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417513" y="6188075"/>
          <a:ext cx="6288087" cy="593725"/>
        </p:xfrm>
        <a:graphic>
          <a:graphicData uri="http://schemas.openxmlformats.org/presentationml/2006/ole">
            <p:oleObj spid="_x0000_s235530" name="Equation" r:id="rId10" imgW="41526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CE0-CDAB-4E33-9496-502EF8B5E24E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457200" y="1092200"/>
            <a:ext cx="570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208 V, 3-phase, </a:t>
            </a:r>
            <a:r>
              <a:rPr lang="en-US" i="1">
                <a:solidFill>
                  <a:schemeClr val="tx1"/>
                </a:solidFill>
              </a:rPr>
              <a:t>f </a:t>
            </a:r>
            <a:r>
              <a:rPr lang="en-US">
                <a:solidFill>
                  <a:schemeClr val="tx1"/>
                </a:solidFill>
              </a:rPr>
              <a:t>= 60 Hz (208 V line-to-line rms)</a:t>
            </a: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1046163" y="1585913"/>
          <a:ext cx="2078037" cy="700087"/>
        </p:xfrm>
        <a:graphic>
          <a:graphicData uri="http://schemas.openxmlformats.org/presentationml/2006/ole">
            <p:oleObj spid="_x0000_s241667" name="Equation" r:id="rId4" imgW="1244520" imgH="419040" progId="Equation.DSMT4">
              <p:embed/>
            </p:oleObj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3657600" y="1701800"/>
          <a:ext cx="677863" cy="381000"/>
        </p:xfrm>
        <a:graphic>
          <a:graphicData uri="http://schemas.openxmlformats.org/presentationml/2006/ole">
            <p:oleObj spid="_x0000_s241668" name="Equation" r:id="rId5" imgW="406224" imgH="228501" progId="Equation.3">
              <p:embed/>
            </p:oleObj>
          </a:graphicData>
        </a:graphic>
      </p:graphicFrame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533400" y="2387600"/>
            <a:ext cx="3536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 Stationary reference frame </a:t>
            </a:r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3962400" y="2463800"/>
          <a:ext cx="566738" cy="290513"/>
        </p:xfrm>
        <a:graphic>
          <a:graphicData uri="http://schemas.openxmlformats.org/presentationml/2006/ole">
            <p:oleObj spid="_x0000_s241670" name="Equation" r:id="rId6" imgW="355138" imgH="177569" progId="Equation.3">
              <p:embed/>
            </p:oleObj>
          </a:graphicData>
        </a:graphic>
      </p:graphicFrame>
      <p:graphicFrame>
        <p:nvGraphicFramePr>
          <p:cNvPr id="241671" name="Object 7"/>
          <p:cNvGraphicFramePr>
            <a:graphicFrameLocks noChangeAspect="1"/>
          </p:cNvGraphicFramePr>
          <p:nvPr/>
        </p:nvGraphicFramePr>
        <p:xfrm>
          <a:off x="1360488" y="2984500"/>
          <a:ext cx="1949450" cy="444500"/>
        </p:xfrm>
        <a:graphic>
          <a:graphicData uri="http://schemas.openxmlformats.org/presentationml/2006/ole">
            <p:oleObj spid="_x0000_s241671" name="Equation" r:id="rId7" imgW="1168200" imgH="266400" progId="Equation.DSMT4">
              <p:embed/>
            </p:oleObj>
          </a:graphicData>
        </a:graphic>
      </p:graphicFrame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1341438" y="3527425"/>
          <a:ext cx="2033587" cy="446088"/>
        </p:xfrm>
        <a:graphic>
          <a:graphicData uri="http://schemas.openxmlformats.org/presentationml/2006/ole">
            <p:oleObj spid="_x0000_s241672" name="Equation" r:id="rId8" imgW="1218960" imgH="266400" progId="Equation.DSMT4">
              <p:embed/>
            </p:oleObj>
          </a:graphicData>
        </a:graphic>
      </p:graphicFrame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533400" y="4343400"/>
            <a:ext cx="3876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 Synchronous reference frame </a:t>
            </a:r>
          </a:p>
        </p:txBody>
      </p:sp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4343400" y="4419600"/>
          <a:ext cx="685800" cy="382588"/>
        </p:xfrm>
        <a:graphic>
          <a:graphicData uri="http://schemas.openxmlformats.org/presentationml/2006/ole">
            <p:oleObj spid="_x0000_s241674" name="Equation" r:id="rId9" imgW="406224" imgH="228501" progId="Equation.3">
              <p:embed/>
            </p:oleObj>
          </a:graphicData>
        </a:graphic>
      </p:graphicFrame>
      <p:graphicFrame>
        <p:nvGraphicFramePr>
          <p:cNvPr id="241675" name="Object 11"/>
          <p:cNvGraphicFramePr>
            <a:graphicFrameLocks noChangeAspect="1"/>
          </p:cNvGraphicFramePr>
          <p:nvPr/>
        </p:nvGraphicFramePr>
        <p:xfrm>
          <a:off x="1316038" y="4876800"/>
          <a:ext cx="2628900" cy="444500"/>
        </p:xfrm>
        <a:graphic>
          <a:graphicData uri="http://schemas.openxmlformats.org/presentationml/2006/ole">
            <p:oleObj spid="_x0000_s241675" name="Equation" r:id="rId10" imgW="1574640" imgH="266400" progId="Equation.3">
              <p:embed/>
            </p:oleObj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1327150" y="5443538"/>
          <a:ext cx="2351088" cy="423862"/>
        </p:xfrm>
        <a:graphic>
          <a:graphicData uri="http://schemas.openxmlformats.org/presentationml/2006/ole">
            <p:oleObj spid="_x0000_s241676" name="Equation" r:id="rId11" imgW="1409400" imgH="253800" progId="Equation.3">
              <p:embed/>
            </p:oleObj>
          </a:graphicData>
        </a:graphic>
      </p:graphicFrame>
      <p:sp>
        <p:nvSpPr>
          <p:cNvPr id="24167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Numerical Example</a:t>
            </a:r>
          </a:p>
        </p:txBody>
      </p:sp>
      <p:pic>
        <p:nvPicPr>
          <p:cNvPr id="24167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2514600"/>
            <a:ext cx="41402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7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14800" y="4876800"/>
            <a:ext cx="41402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8448</TotalTime>
  <Words>690</Words>
  <Application>Microsoft Office PowerPoint</Application>
  <PresentationFormat>On-screen Show (4:3)</PresentationFormat>
  <Paragraphs>199</Paragraphs>
  <Slides>41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Equation</vt:lpstr>
      <vt:lpstr>Slide 1</vt:lpstr>
      <vt:lpstr>Reference Frame Theory (Chapter 3)</vt:lpstr>
      <vt:lpstr>Three-Phase Transformation to the Arbitrary Reference Frame</vt:lpstr>
      <vt:lpstr>The Reference Frame Transformation</vt:lpstr>
      <vt:lpstr>The Inverse Transformation</vt:lpstr>
      <vt:lpstr>Example: Three-Phase Set of Voltages</vt:lpstr>
      <vt:lpstr>Transform to the Arbitrary Reference Frame</vt:lpstr>
      <vt:lpstr>Voltages in Arbitrary Reference Frame</vt:lpstr>
      <vt:lpstr>Numerical Example</vt:lpstr>
      <vt:lpstr>Axis Sketch with q=0</vt:lpstr>
      <vt:lpstr>Axis Sketch with q=qe</vt:lpstr>
      <vt:lpstr>Axis Sketch with q=qe and fv=30o</vt:lpstr>
      <vt:lpstr>Commonly Used Reference Frames</vt:lpstr>
      <vt:lpstr>Slide 14</vt:lpstr>
      <vt:lpstr>Real Power in the q-d Reference Frame</vt:lpstr>
      <vt:lpstr>Reference Frame Transformation</vt:lpstr>
      <vt:lpstr>Transforming Circuit Elements: R-L Example</vt:lpstr>
      <vt:lpstr>Transform Flux Linkage Equations</vt:lpstr>
      <vt:lpstr>Transform Voltage Equations</vt:lpstr>
      <vt:lpstr>Slide 20</vt:lpstr>
      <vt:lpstr>Equivalent Circuit</vt:lpstr>
      <vt:lpstr>R-L Example from Book Stationary Reference Frame</vt:lpstr>
      <vt:lpstr>R-L Example from Book Synchronous Reference Frame</vt:lpstr>
      <vt:lpstr>R-L Example from Book Varying Reference Frame</vt:lpstr>
      <vt:lpstr>Coupled Inductors</vt:lpstr>
      <vt:lpstr>Coupled Inductors</vt:lpstr>
      <vt:lpstr>Slide 27</vt:lpstr>
      <vt:lpstr>Transformation of Circuit Elements</vt:lpstr>
      <vt:lpstr>Balanced Steady-State Calculations</vt:lpstr>
      <vt:lpstr>Balanced Steady-State Voltages</vt:lpstr>
      <vt:lpstr>Synchronous Reference Frame q-d Voltages</vt:lpstr>
      <vt:lpstr>R-L Circuit Example</vt:lpstr>
      <vt:lpstr>Steady-State Calculation (w =we)</vt:lpstr>
      <vt:lpstr>Slide 34</vt:lpstr>
      <vt:lpstr>Voltage and Current Vectors</vt:lpstr>
      <vt:lpstr>Steady-State q-d Calculations</vt:lpstr>
      <vt:lpstr>Active Filter Example</vt:lpstr>
      <vt:lpstr>Active Filter Control</vt:lpstr>
      <vt:lpstr>PSCAD Transformation Block</vt:lpstr>
      <vt:lpstr>Active Filter Waveforms</vt:lpstr>
      <vt:lpstr>Active Filter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382</cp:revision>
  <cp:lastPrinted>1601-01-01T00:00:00Z</cp:lastPrinted>
  <dcterms:created xsi:type="dcterms:W3CDTF">1601-01-01T00:00:00Z</dcterms:created>
  <dcterms:modified xsi:type="dcterms:W3CDTF">2013-04-18T03:23:00Z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