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7" r:id="rId2"/>
    <p:sldId id="357" r:id="rId3"/>
    <p:sldId id="379" r:id="rId4"/>
    <p:sldId id="395" r:id="rId5"/>
    <p:sldId id="380" r:id="rId6"/>
    <p:sldId id="381" r:id="rId7"/>
    <p:sldId id="382" r:id="rId8"/>
    <p:sldId id="383" r:id="rId9"/>
    <p:sldId id="345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0000"/>
    <a:srgbClr val="FFCC66"/>
    <a:srgbClr val="CC00CC"/>
    <a:srgbClr val="FFFFFF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70" autoAdjust="0"/>
    <p:restoredTop sz="86341" autoAdjust="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9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6106AE12-BBEB-418C-A8DB-6D67964AA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90" y="4416267"/>
            <a:ext cx="5487022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04A416D5-8CD5-4213-9136-DC28ABB8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E8C27-DA95-415F-9336-44DB9D0B5406}" type="slidenum">
              <a:rPr lang="en-US"/>
              <a:pPr/>
              <a:t>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79CCA-E03B-455E-A499-003053EBBBA7}" type="slidenum">
              <a:rPr lang="en-US"/>
              <a:pPr/>
              <a:t>10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AE296-87DE-481A-B576-B89D2B629736}" type="slidenum">
              <a:rPr lang="en-US"/>
              <a:pPr/>
              <a:t>11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03B7D-B57F-4B00-B600-D66F6CF22CA1}" type="slidenum">
              <a:rPr lang="en-US"/>
              <a:pPr/>
              <a:t>12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564AC-8CC9-457C-A9D7-B35B8BA2CF61}" type="slidenum">
              <a:rPr lang="en-US"/>
              <a:pPr/>
              <a:t>13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3C7FD-3205-47D1-B943-B4777C177A4D}" type="slidenum">
              <a:rPr lang="en-US"/>
              <a:pPr/>
              <a:t>14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00573-DF30-4791-B291-782019F6DFE4}" type="slidenum">
              <a:rPr lang="en-US"/>
              <a:pPr/>
              <a:t>15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EC14F-95D0-46F3-AA24-A91E27463E64}" type="slidenum">
              <a:rPr lang="en-US"/>
              <a:pPr/>
              <a:t>16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F2021-6F6A-4D16-800B-BC62C0413E1E}" type="slidenum">
              <a:rPr lang="en-US"/>
              <a:pPr/>
              <a:t>17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87DD2-36E4-4D0C-9B07-3EB33E555974}" type="slidenum">
              <a:rPr lang="en-US"/>
              <a:pPr/>
              <a:t>18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6F765-C6C7-473E-A3A4-4A862ED54E57}" type="slidenum">
              <a:rPr lang="en-US"/>
              <a:pPr/>
              <a:t>19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DFF9A-3969-4E6E-9A34-AB9D6E9EDAE6}" type="slidenum">
              <a:rPr lang="en-US"/>
              <a:pPr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FAC69-BE73-4F54-B5F8-CE67381F6522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BB54CD-18A9-4130-97C7-8967DE68AEF7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DFDE3-A0BE-4FF5-A8AC-4DB5CF01F22E}" type="slidenum">
              <a:rPr lang="en-US"/>
              <a:pPr/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2A686-CF44-4075-90EF-4A3C588B853D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D7EA3-D8B4-47B6-94A5-6515EDE29914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73AC-45DB-4772-B28E-D9329E80ABD9}" type="slidenum">
              <a:rPr lang="en-US"/>
              <a:pPr/>
              <a:t>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4BEAF-3FE4-4A41-80BC-F9F63889F956}" type="slidenum">
              <a:rPr lang="en-US"/>
              <a:pPr/>
              <a:t>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79CCA-E03B-455E-A499-003053EBBBA7}" type="slidenum">
              <a:rPr lang="en-US"/>
              <a:pPr/>
              <a:t>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BC359-6FF7-4137-B994-87666C34C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13FE-6B95-4601-82F3-8BA8198EA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AE9A6-92BF-4A52-83C0-7A0D91DCC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05B5-FE30-4F06-8C68-8640EC8F6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DC Drives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3ECF81-D581-499C-A34F-EF0F3058A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9BDA8-C953-455F-9EC1-B6B292272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33537-789A-45EE-9151-C111BFCFC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BD483-9238-477F-BCAC-8E64DCDA0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6735D-2D51-4811-85D3-19094C238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96C3-3746-4003-A458-E5BB24ACC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BC9EF-5499-4ACA-8084-6D1C56A0C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17C0-3456-4BDA-B1D3-7C6797100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9BAF2-ACA2-439F-A4AF-CE9949DA8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D3B04A7-B6B3-426D-AFDD-C4CE7370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jpeg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4.jpeg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6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jpeg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6E7F-D373-4316-B950-99407241F5B5}" type="slidenum">
              <a:rPr lang="en-US"/>
              <a:pPr/>
              <a:t>1</a:t>
            </a:fld>
            <a:endParaRPr lang="en-US"/>
          </a:p>
        </p:txBody>
      </p:sp>
      <p:sp>
        <p:nvSpPr>
          <p:cNvPr id="105554" name="Rectangle 82"/>
          <p:cNvSpPr>
            <a:spLocks noGrp="1" noChangeArrowheads="1"/>
          </p:cNvSpPr>
          <p:nvPr>
            <p:ph type="title"/>
          </p:nvPr>
        </p:nvSpPr>
        <p:spPr>
          <a:xfrm>
            <a:off x="381000" y="2209800"/>
            <a:ext cx="8229600" cy="3352800"/>
          </a:xfrm>
          <a:noFill/>
          <a:ln/>
        </p:spPr>
        <p:txBody>
          <a:bodyPr/>
          <a:lstStyle/>
          <a:p>
            <a:pPr eaLnBrk="1" hangingPunct="1"/>
            <a:r>
              <a:rPr lang="en-US" sz="3600" dirty="0" smtClean="0"/>
              <a:t>ECE 419/619</a:t>
            </a:r>
            <a:br>
              <a:rPr lang="en-US" sz="3600" dirty="0" smtClean="0"/>
            </a:br>
            <a:r>
              <a:rPr lang="en-US" sz="3600" dirty="0" smtClean="0"/>
              <a:t>Electric Machines and Drives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Permanent-Magnet</a:t>
            </a:r>
            <a:br>
              <a:rPr lang="en-US" sz="3600" dirty="0" smtClean="0"/>
            </a:br>
            <a:r>
              <a:rPr lang="en-US" sz="3600" dirty="0" smtClean="0"/>
              <a:t>Synchronous </a:t>
            </a:r>
            <a:r>
              <a:rPr lang="en-US" sz="3600" dirty="0" smtClean="0"/>
              <a:t>Machines</a:t>
            </a:r>
            <a:br>
              <a:rPr lang="en-US" sz="3600" dirty="0" smtClean="0"/>
            </a:br>
            <a:r>
              <a:rPr lang="en-US" sz="3600" dirty="0" smtClean="0"/>
              <a:t>(rotor reference frame)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608592-89C1-4751-8056-B13766EDFC80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847850" y="1828800"/>
          <a:ext cx="5492750" cy="657225"/>
        </p:xfrm>
        <a:graphic>
          <a:graphicData uri="http://schemas.openxmlformats.org/presentationml/2006/ole">
            <p:oleObj spid="_x0000_s117762" name="Equation" r:id="rId4" imgW="3288960" imgH="393480" progId="Equation.DSMT4">
              <p:embed/>
            </p:oleObj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1847850" y="2687638"/>
          <a:ext cx="2160588" cy="657225"/>
        </p:xfrm>
        <a:graphic>
          <a:graphicData uri="http://schemas.openxmlformats.org/presentationml/2006/ole">
            <p:oleObj spid="_x0000_s117763" name="Equation" r:id="rId5" imgW="1295280" imgH="393480" progId="Equation.3">
              <p:embed/>
            </p:oleObj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5048250" y="2743200"/>
          <a:ext cx="1187450" cy="720725"/>
        </p:xfrm>
        <a:graphic>
          <a:graphicData uri="http://schemas.openxmlformats.org/presentationml/2006/ole">
            <p:oleObj spid="_x0000_s117764" name="Equation" r:id="rId6" imgW="711000" imgH="431640" progId="Equation.3">
              <p:embed/>
            </p:oleObj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1847850" y="3657600"/>
          <a:ext cx="1525588" cy="657225"/>
        </p:xfrm>
        <a:graphic>
          <a:graphicData uri="http://schemas.openxmlformats.org/presentationml/2006/ole">
            <p:oleObj spid="_x0000_s117765" name="Equation" r:id="rId7" imgW="914400" imgH="393480" progId="Equation.3">
              <p:embed/>
            </p:oleObj>
          </a:graphicData>
        </a:graphic>
      </p:graphicFrame>
      <p:sp>
        <p:nvSpPr>
          <p:cNvPr id="1536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/>
              <a:t>Torque Equation from Power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428625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F405D-2ECC-435F-85FB-9DF6AD2D1EDC}" type="slidenum">
              <a:rPr lang="en-US"/>
              <a:pPr/>
              <a:t>11</a:t>
            </a:fld>
            <a:endParaRPr lang="en-US"/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990600" y="3652838"/>
            <a:ext cx="175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torque </a:t>
            </a:r>
            <a:r>
              <a:rPr lang="en-US" dirty="0"/>
              <a:t>control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990600" y="941388"/>
            <a:ext cx="279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in </a:t>
            </a:r>
            <a:r>
              <a:rPr lang="en-US" i="1"/>
              <a:t>a</a:t>
            </a:r>
            <a:r>
              <a:rPr lang="en-US"/>
              <a:t>-</a:t>
            </a:r>
            <a:r>
              <a:rPr lang="en-US" i="1"/>
              <a:t>b</a:t>
            </a:r>
            <a:r>
              <a:rPr lang="en-US"/>
              <a:t>-</a:t>
            </a:r>
            <a:r>
              <a:rPr lang="en-US" i="1"/>
              <a:t>c</a:t>
            </a:r>
            <a:r>
              <a:rPr lang="en-US"/>
              <a:t> variables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066800" y="1474788"/>
          <a:ext cx="6181725" cy="850900"/>
        </p:xfrm>
        <a:graphic>
          <a:graphicData uri="http://schemas.openxmlformats.org/presentationml/2006/ole">
            <p:oleObj spid="_x0000_s118786" name="Equation" r:id="rId4" imgW="3670200" imgH="507960" progId="Equation.DSMT4">
              <p:embed/>
            </p:oleObj>
          </a:graphicData>
        </a:graphic>
      </p:graphicFrame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990600" y="2386013"/>
            <a:ext cx="213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</a:t>
            </a:r>
            <a:r>
              <a:rPr lang="en-US" i="1"/>
              <a:t>q</a:t>
            </a:r>
            <a:r>
              <a:rPr lang="en-US"/>
              <a:t>-</a:t>
            </a:r>
            <a:r>
              <a:rPr lang="en-US" i="1"/>
              <a:t>d</a:t>
            </a:r>
            <a:r>
              <a:rPr lang="en-US"/>
              <a:t>-0 variables</a:t>
            </a:r>
          </a:p>
        </p:txBody>
      </p:sp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1143000" y="2935288"/>
          <a:ext cx="1525588" cy="657225"/>
        </p:xfrm>
        <a:graphic>
          <a:graphicData uri="http://schemas.openxmlformats.org/presentationml/2006/ole">
            <p:oleObj spid="_x0000_s118787" name="Equation" r:id="rId5" imgW="914400" imgH="393480" progId="Equation.3">
              <p:embed/>
            </p:oleObj>
          </a:graphicData>
        </a:graphic>
      </p:graphicFrame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457200" y="228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3200">
                <a:solidFill>
                  <a:schemeClr val="tx2"/>
                </a:solidFill>
              </a:rPr>
              <a:t>Torque Control</a:t>
            </a:r>
          </a:p>
        </p:txBody>
      </p:sp>
      <p:pic>
        <p:nvPicPr>
          <p:cNvPr id="10" name="Picture 9" descr="PMSM Figures.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4343400"/>
            <a:ext cx="4703308" cy="1990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9BC9B-261F-45DF-A77F-2D7FDE80F449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PMSM Model</a:t>
            </a:r>
            <a:endParaRPr lang="en-US" sz="3200" baseline="30000" smtClean="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76358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The PMSM can be modeled with a fairly straightforward resistance, inductance, and back-</a:t>
            </a:r>
            <a:r>
              <a:rPr lang="en-US" dirty="0" err="1"/>
              <a:t>emf</a:t>
            </a:r>
            <a:r>
              <a:rPr lang="en-US" dirty="0"/>
              <a:t> term in each phase.</a:t>
            </a:r>
          </a:p>
          <a:p>
            <a:endParaRPr lang="en-US" dirty="0"/>
          </a:p>
          <a:p>
            <a:r>
              <a:rPr lang="en-US" dirty="0"/>
              <a:t>If the zero sequence current can be neglected, the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model represents the machine as a two-phase circuit with dc quantities in the steady-state.  The two circuits are coupled by back-</a:t>
            </a:r>
            <a:r>
              <a:rPr lang="en-US" dirty="0" err="1"/>
              <a:t>emf</a:t>
            </a:r>
            <a:r>
              <a:rPr lang="en-US" dirty="0"/>
              <a:t> terms.</a:t>
            </a:r>
          </a:p>
          <a:p>
            <a:endParaRPr lang="en-US" dirty="0"/>
          </a:p>
          <a:p>
            <a:r>
              <a:rPr lang="en-US" dirty="0"/>
              <a:t>The torque equation in the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model is simplified compared to the machine-variable (</a:t>
            </a:r>
            <a:r>
              <a:rPr lang="en-US" i="1" dirty="0"/>
              <a:t>a</a:t>
            </a:r>
            <a:r>
              <a:rPr lang="en-US" dirty="0"/>
              <a:t>-</a:t>
            </a:r>
            <a:r>
              <a:rPr lang="en-US" i="1" dirty="0"/>
              <a:t>b</a:t>
            </a:r>
            <a:r>
              <a:rPr lang="en-US" dirty="0"/>
              <a:t>-</a:t>
            </a:r>
            <a:r>
              <a:rPr lang="en-US" i="1" dirty="0"/>
              <a:t>c</a:t>
            </a:r>
            <a:r>
              <a:rPr lang="en-US" dirty="0"/>
              <a:t>) model.  This property will be used for developing a torque control.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model also leads to simple control in other systems such as induction machines, active rectifiers, and active filters.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7E4A92-EFF8-4D57-AAF8-C20AFF3CB3A5}" type="slidenum">
              <a:rPr lang="en-US"/>
              <a:pPr/>
              <a:t>13</a:t>
            </a:fld>
            <a:endParaRPr lang="en-US"/>
          </a:p>
        </p:txBody>
      </p:sp>
      <p:sp>
        <p:nvSpPr>
          <p:cNvPr id="23568" name="Text Box 2"/>
          <p:cNvSpPr txBox="1">
            <a:spLocks noChangeArrowheads="1"/>
          </p:cNvSpPr>
          <p:nvPr/>
        </p:nvSpPr>
        <p:spPr bwMode="auto">
          <a:xfrm>
            <a:off x="838200" y="1295400"/>
            <a:ext cx="252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round rotor machine 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3363913" y="1320800"/>
          <a:ext cx="1327150" cy="403225"/>
        </p:xfrm>
        <a:graphic>
          <a:graphicData uri="http://schemas.openxmlformats.org/presentationml/2006/ole">
            <p:oleObj spid="_x0000_s119810" name="Equation" r:id="rId4" imgW="787320" imgH="241200" progId="Equation.3">
              <p:embed/>
            </p:oleObj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2133600" y="1905000"/>
          <a:ext cx="333375" cy="430213"/>
        </p:xfrm>
        <a:graphic>
          <a:graphicData uri="http://schemas.openxmlformats.org/presentationml/2006/ole">
            <p:oleObj spid="_x0000_s119811" name="Equation" r:id="rId5" imgW="203024" imgH="253780" progId="Equation.3">
              <p:embed/>
            </p:oleObj>
          </a:graphicData>
        </a:graphic>
      </p:graphicFrame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2466975" y="1905000"/>
          <a:ext cx="333375" cy="398463"/>
        </p:xfrm>
        <a:graphic>
          <a:graphicData uri="http://schemas.openxmlformats.org/presentationml/2006/ole">
            <p:oleObj spid="_x0000_s119812" name="Equation" r:id="rId6" imgW="203112" imgH="241195" progId="Equation.3">
              <p:embed/>
            </p:oleObj>
          </a:graphicData>
        </a:graphic>
      </p:graphicFrame>
      <p:graphicFrame>
        <p:nvGraphicFramePr>
          <p:cNvPr id="23557" name="Object 6"/>
          <p:cNvGraphicFramePr>
            <a:graphicFrameLocks noChangeAspect="1"/>
          </p:cNvGraphicFramePr>
          <p:nvPr/>
        </p:nvGraphicFramePr>
        <p:xfrm>
          <a:off x="2847975" y="1905000"/>
          <a:ext cx="301625" cy="430213"/>
        </p:xfrm>
        <a:graphic>
          <a:graphicData uri="http://schemas.openxmlformats.org/presentationml/2006/ole">
            <p:oleObj spid="_x0000_s119813" name="Equation" r:id="rId7" imgW="177569" imgH="253670" progId="Equation.3">
              <p:embed/>
            </p:oleObj>
          </a:graphicData>
        </a:graphic>
      </p:graphicFrame>
      <p:graphicFrame>
        <p:nvGraphicFramePr>
          <p:cNvPr id="23558" name="Object 7"/>
          <p:cNvGraphicFramePr>
            <a:graphicFrameLocks noChangeAspect="1"/>
          </p:cNvGraphicFramePr>
          <p:nvPr/>
        </p:nvGraphicFramePr>
        <p:xfrm>
          <a:off x="3228975" y="1905000"/>
          <a:ext cx="301625" cy="398463"/>
        </p:xfrm>
        <a:graphic>
          <a:graphicData uri="http://schemas.openxmlformats.org/presentationml/2006/ole">
            <p:oleObj spid="_x0000_s119814" name="Equation" r:id="rId8" imgW="177646" imgH="241091" progId="Equation.3">
              <p:embed/>
            </p:oleObj>
          </a:graphicData>
        </a:graphic>
      </p:graphicFrame>
      <p:graphicFrame>
        <p:nvGraphicFramePr>
          <p:cNvPr id="23559" name="Object 8"/>
          <p:cNvGraphicFramePr>
            <a:graphicFrameLocks noChangeAspect="1"/>
          </p:cNvGraphicFramePr>
          <p:nvPr/>
        </p:nvGraphicFramePr>
        <p:xfrm>
          <a:off x="2530475" y="2590800"/>
          <a:ext cx="365125" cy="430213"/>
        </p:xfrm>
        <a:graphic>
          <a:graphicData uri="http://schemas.openxmlformats.org/presentationml/2006/ole">
            <p:oleObj spid="_x0000_s119815" name="Equation" r:id="rId9" imgW="215713" imgH="253780" progId="Equation.3">
              <p:embed/>
            </p:oleObj>
          </a:graphicData>
        </a:graphic>
      </p:graphicFrame>
      <p:graphicFrame>
        <p:nvGraphicFramePr>
          <p:cNvPr id="23560" name="Object 9"/>
          <p:cNvGraphicFramePr>
            <a:graphicFrameLocks noChangeAspect="1"/>
          </p:cNvGraphicFramePr>
          <p:nvPr/>
        </p:nvGraphicFramePr>
        <p:xfrm>
          <a:off x="2938463" y="2590800"/>
          <a:ext cx="365125" cy="398463"/>
        </p:xfrm>
        <a:graphic>
          <a:graphicData uri="http://schemas.openxmlformats.org/presentationml/2006/ole">
            <p:oleObj spid="_x0000_s119816" name="Equation" r:id="rId10" imgW="215713" imgH="241091" progId="Equation.3">
              <p:embed/>
            </p:oleObj>
          </a:graphicData>
        </a:graphic>
      </p:graphicFrame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3319463" y="2590800"/>
          <a:ext cx="333375" cy="430213"/>
        </p:xfrm>
        <a:graphic>
          <a:graphicData uri="http://schemas.openxmlformats.org/presentationml/2006/ole">
            <p:oleObj spid="_x0000_s119817" name="Equation" r:id="rId11" imgW="203024" imgH="253780" progId="Equation.3">
              <p:embed/>
            </p:oleObj>
          </a:graphicData>
        </a:graphic>
      </p:graphicFrame>
      <p:graphicFrame>
        <p:nvGraphicFramePr>
          <p:cNvPr id="23562" name="Object 11"/>
          <p:cNvGraphicFramePr>
            <a:graphicFrameLocks noChangeAspect="1"/>
          </p:cNvGraphicFramePr>
          <p:nvPr/>
        </p:nvGraphicFramePr>
        <p:xfrm>
          <a:off x="3700463" y="2590800"/>
          <a:ext cx="338137" cy="401638"/>
        </p:xfrm>
        <a:graphic>
          <a:graphicData uri="http://schemas.openxmlformats.org/presentationml/2006/ole">
            <p:oleObj spid="_x0000_s119818" name="Equation" r:id="rId12" imgW="203112" imgH="241195" progId="Equation.3">
              <p:embed/>
            </p:oleObj>
          </a:graphicData>
        </a:graphic>
      </p:graphicFrame>
      <p:sp>
        <p:nvSpPr>
          <p:cNvPr id="23569" name="Text Box 12"/>
          <p:cNvSpPr txBox="1">
            <a:spLocks noChangeArrowheads="1"/>
          </p:cNvSpPr>
          <p:nvPr/>
        </p:nvSpPr>
        <p:spPr bwMode="auto">
          <a:xfrm>
            <a:off x="914400" y="1905000"/>
            <a:ext cx="1212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constant </a:t>
            </a:r>
          </a:p>
        </p:txBody>
      </p:sp>
      <p:sp>
        <p:nvSpPr>
          <p:cNvPr id="23570" name="Text Box 13"/>
          <p:cNvSpPr txBox="1">
            <a:spLocks noChangeArrowheads="1"/>
          </p:cNvSpPr>
          <p:nvPr/>
        </p:nvSpPr>
        <p:spPr bwMode="auto">
          <a:xfrm>
            <a:off x="914400" y="2590800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 notation </a:t>
            </a:r>
          </a:p>
        </p:txBody>
      </p:sp>
      <p:graphicFrame>
        <p:nvGraphicFramePr>
          <p:cNvPr id="23563" name="Object 14"/>
          <p:cNvGraphicFramePr>
            <a:graphicFrameLocks noChangeAspect="1"/>
          </p:cNvGraphicFramePr>
          <p:nvPr/>
        </p:nvGraphicFramePr>
        <p:xfrm>
          <a:off x="1054100" y="4114800"/>
          <a:ext cx="2798763" cy="423863"/>
        </p:xfrm>
        <a:graphic>
          <a:graphicData uri="http://schemas.openxmlformats.org/presentationml/2006/ole">
            <p:oleObj spid="_x0000_s119819" name="Equation" r:id="rId13" imgW="1676160" imgH="253800" progId="Equation.3">
              <p:embed/>
            </p:oleObj>
          </a:graphicData>
        </a:graphic>
      </p:graphicFrame>
      <p:graphicFrame>
        <p:nvGraphicFramePr>
          <p:cNvPr id="23564" name="Object 15"/>
          <p:cNvGraphicFramePr>
            <a:graphicFrameLocks noChangeAspect="1"/>
          </p:cNvGraphicFramePr>
          <p:nvPr/>
        </p:nvGraphicFramePr>
        <p:xfrm>
          <a:off x="990600" y="4681538"/>
          <a:ext cx="1993900" cy="423862"/>
        </p:xfrm>
        <a:graphic>
          <a:graphicData uri="http://schemas.openxmlformats.org/presentationml/2006/ole">
            <p:oleObj spid="_x0000_s119820" name="Equation" r:id="rId14" imgW="1193760" imgH="253800" progId="Equation.3">
              <p:embed/>
            </p:oleObj>
          </a:graphicData>
        </a:graphic>
      </p:graphicFrame>
      <p:graphicFrame>
        <p:nvGraphicFramePr>
          <p:cNvPr id="23565" name="Object 16"/>
          <p:cNvGraphicFramePr>
            <a:graphicFrameLocks noChangeAspect="1"/>
          </p:cNvGraphicFramePr>
          <p:nvPr/>
        </p:nvGraphicFramePr>
        <p:xfrm>
          <a:off x="979488" y="5181600"/>
          <a:ext cx="2886075" cy="657225"/>
        </p:xfrm>
        <a:graphic>
          <a:graphicData uri="http://schemas.openxmlformats.org/presentationml/2006/ole">
            <p:oleObj spid="_x0000_s119821" name="Equation" r:id="rId15" imgW="1726920" imgH="393480" progId="Equation.3">
              <p:embed/>
            </p:oleObj>
          </a:graphicData>
        </a:graphic>
      </p:graphicFrame>
      <p:sp>
        <p:nvSpPr>
          <p:cNvPr id="23571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PMSM Steady-State Equations</a:t>
            </a:r>
          </a:p>
        </p:txBody>
      </p:sp>
      <p:sp>
        <p:nvSpPr>
          <p:cNvPr id="23572" name="Text Box 18"/>
          <p:cNvSpPr txBox="1">
            <a:spLocks noChangeArrowheads="1"/>
          </p:cNvSpPr>
          <p:nvPr/>
        </p:nvSpPr>
        <p:spPr bwMode="auto">
          <a:xfrm>
            <a:off x="898525" y="3287713"/>
            <a:ext cx="63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</a:t>
            </a:r>
          </a:p>
        </p:txBody>
      </p:sp>
      <p:graphicFrame>
        <p:nvGraphicFramePr>
          <p:cNvPr id="23566" name="Object 19"/>
          <p:cNvGraphicFramePr>
            <a:graphicFrameLocks noChangeAspect="1"/>
          </p:cNvGraphicFramePr>
          <p:nvPr/>
        </p:nvGraphicFramePr>
        <p:xfrm>
          <a:off x="1676400" y="3200400"/>
          <a:ext cx="1144588" cy="657225"/>
        </p:xfrm>
        <a:graphic>
          <a:graphicData uri="http://schemas.openxmlformats.org/presentationml/2006/ole">
            <p:oleObj spid="_x0000_s119822" name="Equation" r:id="rId16" imgW="6858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8D095-B3B1-4721-86E6-8910AAABDBE4}" type="slidenum">
              <a:rPr lang="en-US"/>
              <a:pPr/>
              <a:t>14</a:t>
            </a:fld>
            <a:endParaRPr lang="en-US"/>
          </a:p>
        </p:txBody>
      </p:sp>
      <p:sp>
        <p:nvSpPr>
          <p:cNvPr id="24583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235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solving for voltages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750888" y="1881187"/>
          <a:ext cx="3967162" cy="804863"/>
        </p:xfrm>
        <a:graphic>
          <a:graphicData uri="http://schemas.openxmlformats.org/presentationml/2006/ole">
            <p:oleObj spid="_x0000_s120834" name="Equation" r:id="rId4" imgW="2374560" imgH="482400" progId="Equation.3">
              <p:embed/>
            </p:oleObj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762000" y="3481387"/>
          <a:ext cx="3795713" cy="1208088"/>
        </p:xfrm>
        <a:graphic>
          <a:graphicData uri="http://schemas.openxmlformats.org/presentationml/2006/ole">
            <p:oleObj spid="_x0000_s120835" name="Equation" r:id="rId5" imgW="2273040" imgH="723600" progId="Equation.3">
              <p:embed/>
            </p:oleObj>
          </a:graphicData>
        </a:graphic>
      </p:graphicFrame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685800" y="2932112"/>
            <a:ext cx="232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solving for currents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5257800" y="3328987"/>
          <a:ext cx="3043238" cy="785813"/>
        </p:xfrm>
        <a:graphic>
          <a:graphicData uri="http://schemas.openxmlformats.org/presentationml/2006/ole">
            <p:oleObj spid="_x0000_s120836" name="Equation" r:id="rId6" imgW="1803240" imgH="469800" progId="Equation.3">
              <p:embed/>
            </p:oleObj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5257800" y="4319587"/>
          <a:ext cx="3043238" cy="785813"/>
        </p:xfrm>
        <a:graphic>
          <a:graphicData uri="http://schemas.openxmlformats.org/presentationml/2006/ole">
            <p:oleObj spid="_x0000_s120837" name="Equation" r:id="rId7" imgW="1803240" imgH="469800" progId="Equation.3">
              <p:embed/>
            </p:oleObj>
          </a:graphicData>
        </a:graphic>
      </p:graphicFrame>
      <p:sp>
        <p:nvSpPr>
          <p:cNvPr id="2458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sz="3200" smtClean="0"/>
              <a:t>Steady-State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D7E80C-BDFA-403E-85B3-BEAE800C7BF8}" type="slidenum">
              <a:rPr lang="en-US"/>
              <a:pPr/>
              <a:t>15</a:t>
            </a:fld>
            <a:endParaRPr lang="en-US"/>
          </a:p>
        </p:txBody>
      </p:sp>
      <p:sp>
        <p:nvSpPr>
          <p:cNvPr id="25617" name="Line 2"/>
          <p:cNvSpPr>
            <a:spLocks noChangeShapeType="1"/>
          </p:cNvSpPr>
          <p:nvPr/>
        </p:nvSpPr>
        <p:spPr bwMode="auto">
          <a:xfrm>
            <a:off x="4724400" y="3429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3"/>
          <p:cNvSpPr txBox="1">
            <a:spLocks noChangeArrowheads="1"/>
          </p:cNvSpPr>
          <p:nvPr/>
        </p:nvSpPr>
        <p:spPr bwMode="auto">
          <a:xfrm>
            <a:off x="323850" y="1447800"/>
            <a:ext cx="204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inverter voltages</a:t>
            </a:r>
          </a:p>
        </p:txBody>
      </p:sp>
      <p:sp>
        <p:nvSpPr>
          <p:cNvPr id="25619" name="Text Box 4"/>
          <p:cNvSpPr txBox="1">
            <a:spLocks noChangeArrowheads="1"/>
          </p:cNvSpPr>
          <p:nvPr/>
        </p:nvSpPr>
        <p:spPr bwMode="auto">
          <a:xfrm>
            <a:off x="6019800" y="1447800"/>
            <a:ext cx="213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resulting currents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400050" y="1905000"/>
          <a:ext cx="2311400" cy="423863"/>
        </p:xfrm>
        <a:graphic>
          <a:graphicData uri="http://schemas.openxmlformats.org/presentationml/2006/ole">
            <p:oleObj spid="_x0000_s121858" name="Equation" r:id="rId4" imgW="1384200" imgH="253800" progId="Equation.3">
              <p:embed/>
            </p:oleObj>
          </a:graphicData>
        </a:graphic>
      </p:graphicFrame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381000" y="2362200"/>
          <a:ext cx="2968625" cy="720725"/>
        </p:xfrm>
        <a:graphic>
          <a:graphicData uri="http://schemas.openxmlformats.org/presentationml/2006/ole">
            <p:oleObj spid="_x0000_s121859" name="Equation" r:id="rId5" imgW="1777680" imgH="431640" progId="Equation.3">
              <p:embed/>
            </p:oleObj>
          </a:graphicData>
        </a:graphic>
      </p:graphicFrame>
      <p:graphicFrame>
        <p:nvGraphicFramePr>
          <p:cNvPr id="25604" name="Object 7"/>
          <p:cNvGraphicFramePr>
            <a:graphicFrameLocks noChangeAspect="1"/>
          </p:cNvGraphicFramePr>
          <p:nvPr/>
        </p:nvGraphicFramePr>
        <p:xfrm>
          <a:off x="390525" y="3048000"/>
          <a:ext cx="2947988" cy="720725"/>
        </p:xfrm>
        <a:graphic>
          <a:graphicData uri="http://schemas.openxmlformats.org/presentationml/2006/ole">
            <p:oleObj spid="_x0000_s121860" name="Equation" r:id="rId6" imgW="1765080" imgH="431640" progId="Equation.3">
              <p:embed/>
            </p:oleObj>
          </a:graphicData>
        </a:graphic>
      </p:graphicFrame>
      <p:graphicFrame>
        <p:nvGraphicFramePr>
          <p:cNvPr id="25605" name="Object 8"/>
          <p:cNvGraphicFramePr>
            <a:graphicFrameLocks noChangeAspect="1"/>
          </p:cNvGraphicFramePr>
          <p:nvPr/>
        </p:nvGraphicFramePr>
        <p:xfrm>
          <a:off x="400050" y="3886200"/>
          <a:ext cx="1908175" cy="444500"/>
        </p:xfrm>
        <a:graphic>
          <a:graphicData uri="http://schemas.openxmlformats.org/presentationml/2006/ole">
            <p:oleObj spid="_x0000_s121861" name="Equation" r:id="rId7" imgW="1143000" imgH="266700" progId="Equation.3">
              <p:embed/>
            </p:oleObj>
          </a:graphicData>
        </a:graphic>
      </p:graphicFrame>
      <p:graphicFrame>
        <p:nvGraphicFramePr>
          <p:cNvPr id="25606" name="Object 9"/>
          <p:cNvGraphicFramePr>
            <a:graphicFrameLocks noChangeAspect="1"/>
          </p:cNvGraphicFramePr>
          <p:nvPr/>
        </p:nvGraphicFramePr>
        <p:xfrm>
          <a:off x="400050" y="4343400"/>
          <a:ext cx="2012950" cy="423863"/>
        </p:xfrm>
        <a:graphic>
          <a:graphicData uri="http://schemas.openxmlformats.org/presentationml/2006/ole">
            <p:oleObj spid="_x0000_s121862" name="Equation" r:id="rId8" imgW="1205977" imgH="253890" progId="Equation.3">
              <p:embed/>
            </p:oleObj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/>
        </p:nvGraphicFramePr>
        <p:xfrm>
          <a:off x="400050" y="4943475"/>
          <a:ext cx="2501900" cy="700088"/>
        </p:xfrm>
        <a:graphic>
          <a:graphicData uri="http://schemas.openxmlformats.org/presentationml/2006/ole">
            <p:oleObj spid="_x0000_s121863" name="Equation" r:id="rId9" imgW="1498600" imgH="419100" progId="Equation.3">
              <p:embed/>
            </p:oleObj>
          </a:graphicData>
        </a:graphic>
      </p:graphicFrame>
      <p:graphicFrame>
        <p:nvGraphicFramePr>
          <p:cNvPr id="25608" name="Object 11"/>
          <p:cNvGraphicFramePr>
            <a:graphicFrameLocks noChangeAspect="1"/>
          </p:cNvGraphicFramePr>
          <p:nvPr/>
        </p:nvGraphicFramePr>
        <p:xfrm>
          <a:off x="400050" y="5543550"/>
          <a:ext cx="1844675" cy="847725"/>
        </p:xfrm>
        <a:graphic>
          <a:graphicData uri="http://schemas.openxmlformats.org/presentationml/2006/ole">
            <p:oleObj spid="_x0000_s121864" name="Equation" r:id="rId10" imgW="1104900" imgH="508000" progId="Equation.3">
              <p:embed/>
            </p:oleObj>
          </a:graphicData>
        </a:graphic>
      </p:graphicFrame>
      <p:graphicFrame>
        <p:nvGraphicFramePr>
          <p:cNvPr id="25609" name="Object 12"/>
          <p:cNvGraphicFramePr>
            <a:graphicFrameLocks noChangeAspect="1"/>
          </p:cNvGraphicFramePr>
          <p:nvPr/>
        </p:nvGraphicFramePr>
        <p:xfrm>
          <a:off x="5934075" y="1905000"/>
          <a:ext cx="2224088" cy="423863"/>
        </p:xfrm>
        <a:graphic>
          <a:graphicData uri="http://schemas.openxmlformats.org/presentationml/2006/ole">
            <p:oleObj spid="_x0000_s121865" name="Equation" r:id="rId11" imgW="1333440" imgH="253800" progId="Equation.3">
              <p:embed/>
            </p:oleObj>
          </a:graphicData>
        </a:graphic>
      </p:graphicFrame>
      <p:graphicFrame>
        <p:nvGraphicFramePr>
          <p:cNvPr id="25610" name="Object 13"/>
          <p:cNvGraphicFramePr>
            <a:graphicFrameLocks noChangeAspect="1"/>
          </p:cNvGraphicFramePr>
          <p:nvPr/>
        </p:nvGraphicFramePr>
        <p:xfrm>
          <a:off x="5899150" y="2327275"/>
          <a:ext cx="2863850" cy="720725"/>
        </p:xfrm>
        <a:graphic>
          <a:graphicData uri="http://schemas.openxmlformats.org/presentationml/2006/ole">
            <p:oleObj spid="_x0000_s121866" name="Equation" r:id="rId12" imgW="1714320" imgH="431640" progId="Equation.3">
              <p:embed/>
            </p:oleObj>
          </a:graphicData>
        </a:graphic>
      </p:graphicFrame>
      <p:graphicFrame>
        <p:nvGraphicFramePr>
          <p:cNvPr id="25611" name="Object 14"/>
          <p:cNvGraphicFramePr>
            <a:graphicFrameLocks noChangeAspect="1"/>
          </p:cNvGraphicFramePr>
          <p:nvPr/>
        </p:nvGraphicFramePr>
        <p:xfrm>
          <a:off x="5900738" y="3013075"/>
          <a:ext cx="2862262" cy="720725"/>
        </p:xfrm>
        <a:graphic>
          <a:graphicData uri="http://schemas.openxmlformats.org/presentationml/2006/ole">
            <p:oleObj spid="_x0000_s121867" name="Equation" r:id="rId13" imgW="1714320" imgH="431640" progId="Equation.3">
              <p:embed/>
            </p:oleObj>
          </a:graphicData>
        </a:graphic>
      </p:graphicFrame>
      <p:graphicFrame>
        <p:nvGraphicFramePr>
          <p:cNvPr id="25612" name="Object 15"/>
          <p:cNvGraphicFramePr>
            <a:graphicFrameLocks noChangeAspect="1"/>
          </p:cNvGraphicFramePr>
          <p:nvPr/>
        </p:nvGraphicFramePr>
        <p:xfrm>
          <a:off x="5922963" y="3822700"/>
          <a:ext cx="1822450" cy="444500"/>
        </p:xfrm>
        <a:graphic>
          <a:graphicData uri="http://schemas.openxmlformats.org/presentationml/2006/ole">
            <p:oleObj spid="_x0000_s121868" name="Equation" r:id="rId14" imgW="1091880" imgH="266400" progId="Equation.3">
              <p:embed/>
            </p:oleObj>
          </a:graphicData>
        </a:graphic>
      </p:graphicFrame>
      <p:graphicFrame>
        <p:nvGraphicFramePr>
          <p:cNvPr id="25613" name="Object 16"/>
          <p:cNvGraphicFramePr>
            <a:graphicFrameLocks noChangeAspect="1"/>
          </p:cNvGraphicFramePr>
          <p:nvPr/>
        </p:nvGraphicFramePr>
        <p:xfrm>
          <a:off x="5911850" y="4300538"/>
          <a:ext cx="1951038" cy="423862"/>
        </p:xfrm>
        <a:graphic>
          <a:graphicData uri="http://schemas.openxmlformats.org/presentationml/2006/ole">
            <p:oleObj spid="_x0000_s121869" name="Equation" r:id="rId15" imgW="1168200" imgH="253800" progId="Equation.3">
              <p:embed/>
            </p:oleObj>
          </a:graphicData>
        </a:graphic>
      </p:graphicFrame>
      <p:graphicFrame>
        <p:nvGraphicFramePr>
          <p:cNvPr id="25614" name="Object 17"/>
          <p:cNvGraphicFramePr>
            <a:graphicFrameLocks noChangeAspect="1"/>
          </p:cNvGraphicFramePr>
          <p:nvPr/>
        </p:nvGraphicFramePr>
        <p:xfrm>
          <a:off x="5868988" y="4943475"/>
          <a:ext cx="2397125" cy="700088"/>
        </p:xfrm>
        <a:graphic>
          <a:graphicData uri="http://schemas.openxmlformats.org/presentationml/2006/ole">
            <p:oleObj spid="_x0000_s121870" name="Equation" r:id="rId16" imgW="1434960" imgH="419040" progId="Equation.3">
              <p:embed/>
            </p:oleObj>
          </a:graphicData>
        </a:graphic>
      </p:graphicFrame>
      <p:graphicFrame>
        <p:nvGraphicFramePr>
          <p:cNvPr id="25615" name="Object 18"/>
          <p:cNvGraphicFramePr>
            <a:graphicFrameLocks noChangeAspect="1"/>
          </p:cNvGraphicFramePr>
          <p:nvPr/>
        </p:nvGraphicFramePr>
        <p:xfrm>
          <a:off x="5876925" y="5553075"/>
          <a:ext cx="1760538" cy="847725"/>
        </p:xfrm>
        <a:graphic>
          <a:graphicData uri="http://schemas.openxmlformats.org/presentationml/2006/ole">
            <p:oleObj spid="_x0000_s121871" name="Equation" r:id="rId17" imgW="1054080" imgH="507960" progId="Equation.DSMT4">
              <p:embed/>
            </p:oleObj>
          </a:graphicData>
        </a:graphic>
      </p:graphicFrame>
      <p:sp>
        <p:nvSpPr>
          <p:cNvPr id="25620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PMSM with Ideal Drive (Steady-State)</a:t>
            </a:r>
          </a:p>
        </p:txBody>
      </p:sp>
      <p:pic>
        <p:nvPicPr>
          <p:cNvPr id="25621" name="Picture 20" descr="Brushless Dc Figures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352800" y="914400"/>
            <a:ext cx="243205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CCAA18-CD8A-4FEC-AA4C-9104F1EB481E}" type="slidenum">
              <a:rPr lang="en-US"/>
              <a:pPr/>
              <a:t>16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25413"/>
            <a:ext cx="8229600" cy="501650"/>
          </a:xfrm>
        </p:spPr>
        <p:txBody>
          <a:bodyPr/>
          <a:lstStyle/>
          <a:p>
            <a:pPr eaLnBrk="1" hangingPunct="1"/>
            <a:r>
              <a:rPr lang="en-US" sz="3200" smtClean="0"/>
              <a:t>Ideal Drive Calculations with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v</a:t>
            </a:r>
            <a:r>
              <a:rPr lang="en-US" sz="3200" smtClean="0"/>
              <a:t> = 0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769938"/>
            <a:ext cx="61341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1678B-4792-4AE6-8FFB-BF7AF462D3B2}" type="slidenum">
              <a:rPr lang="en-US"/>
              <a:pPr/>
              <a:t>17</a:t>
            </a:fld>
            <a:endParaRPr 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smtClean="0"/>
              <a:t>PMSM Steady-Sate Example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v</a:t>
            </a:r>
            <a:r>
              <a:rPr lang="en-US" sz="3200" smtClean="0"/>
              <a:t>=0</a:t>
            </a:r>
          </a:p>
        </p:txBody>
      </p:sp>
      <p:pic>
        <p:nvPicPr>
          <p:cNvPr id="40966" name="Picture 5" descr="PMSM vector plots"/>
          <p:cNvPicPr>
            <a:picLocks noChangeAspect="1" noChangeArrowheads="1"/>
          </p:cNvPicPr>
          <p:nvPr/>
        </p:nvPicPr>
        <p:blipFill>
          <a:blip r:embed="rId3" cstate="print"/>
          <a:srcRect l="-2380" t="-2548" r="-1785" b="-3503"/>
          <a:stretch>
            <a:fillRect/>
          </a:stretch>
        </p:blipFill>
        <p:spPr bwMode="auto">
          <a:xfrm>
            <a:off x="2705100" y="762000"/>
            <a:ext cx="3848100" cy="3660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4" cstate="print"/>
          <a:srcRect l="5624" t="29996" r="35020" b="29996"/>
          <a:stretch>
            <a:fillRect/>
          </a:stretch>
        </p:blipFill>
        <p:spPr bwMode="auto">
          <a:xfrm>
            <a:off x="1752600" y="4495800"/>
            <a:ext cx="5054600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72428A-B80B-424E-9E1B-6DB1CB46A7D8}" type="slidenum">
              <a:rPr lang="en-US"/>
              <a:pPr/>
              <a:t>18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25413"/>
            <a:ext cx="8229600" cy="501650"/>
          </a:xfrm>
        </p:spPr>
        <p:txBody>
          <a:bodyPr/>
          <a:lstStyle/>
          <a:p>
            <a:pPr eaLnBrk="1" hangingPunct="1"/>
            <a:r>
              <a:rPr lang="en-US" sz="3200" smtClean="0"/>
              <a:t>Ideal Drive Calculations with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i</a:t>
            </a:r>
            <a:r>
              <a:rPr lang="en-US" sz="3200" smtClean="0"/>
              <a:t> = 0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19200"/>
            <a:ext cx="6472238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2923C-0D9C-455F-922D-3A45B33CCF05}" type="slidenum">
              <a:rPr lang="en-US"/>
              <a:pPr/>
              <a:t>19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PMSM Steady-Sate Example with </a:t>
            </a:r>
            <a:r>
              <a:rPr lang="en-US" sz="3200" i="1" dirty="0" err="1" smtClean="0">
                <a:latin typeface="Symbol" pitchFamily="18" charset="2"/>
              </a:rPr>
              <a:t>f</a:t>
            </a:r>
            <a:r>
              <a:rPr lang="en-US" sz="3200" i="1" baseline="-25000" dirty="0" err="1" smtClean="0"/>
              <a:t>i</a:t>
            </a:r>
            <a:r>
              <a:rPr lang="en-US" sz="3200" i="1" baseline="-25000" dirty="0" smtClean="0"/>
              <a:t> </a:t>
            </a:r>
            <a:r>
              <a:rPr lang="en-US" sz="3200" dirty="0" smtClean="0"/>
              <a:t>= 0</a:t>
            </a: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3" cstate="print"/>
          <a:srcRect l="6898" t="35995" r="33745" b="24957"/>
          <a:stretch>
            <a:fillRect/>
          </a:stretch>
        </p:blipFill>
        <p:spPr bwMode="auto">
          <a:xfrm>
            <a:off x="1828800" y="4495800"/>
            <a:ext cx="50736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 descr="PMSM vector plots"/>
          <p:cNvPicPr>
            <a:picLocks noChangeAspect="1" noChangeArrowheads="1"/>
          </p:cNvPicPr>
          <p:nvPr/>
        </p:nvPicPr>
        <p:blipFill>
          <a:blip r:embed="rId4" cstate="print"/>
          <a:srcRect l="-1988" t="-2286" r="-2557" b="-1959"/>
          <a:stretch>
            <a:fillRect/>
          </a:stretch>
        </p:blipFill>
        <p:spPr bwMode="auto">
          <a:xfrm>
            <a:off x="2587625" y="914400"/>
            <a:ext cx="4041775" cy="3506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MSM Figures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357884"/>
            <a:ext cx="7260336" cy="3899916"/>
          </a:xfrm>
          <a:prstGeom prst="rect">
            <a:avLst/>
          </a:prstGeom>
        </p:spPr>
      </p:pic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B52409-7E29-49EE-82B8-A0604C66BC3E}" type="slidenum">
              <a:rPr lang="en-US"/>
              <a:pPr/>
              <a:t>2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0128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Permanent Magnet Synchronous Machines (PMSMs), Chapter 6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490537" y="5851525"/>
            <a:ext cx="4484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assume: 1. Round rotor (magnetically)</a:t>
            </a:r>
          </a:p>
          <a:p>
            <a:r>
              <a:rPr lang="en-US" dirty="0"/>
              <a:t>               2. Sinusoidal </a:t>
            </a:r>
            <a:r>
              <a:rPr lang="en-US" dirty="0" smtClean="0"/>
              <a:t>flux </a:t>
            </a:r>
            <a:r>
              <a:rPr lang="en-US" dirty="0"/>
              <a:t>linkages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5138737" y="5699125"/>
          <a:ext cx="1882775" cy="660400"/>
        </p:xfrm>
        <a:graphic>
          <a:graphicData uri="http://schemas.openxmlformats.org/presentationml/2006/ole">
            <p:oleObj spid="_x0000_s1026" name="Equation" r:id="rId5" imgW="1117115" imgH="393529" progId="Equation.3">
              <p:embed/>
            </p:oleObj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1252537" y="5334000"/>
            <a:ext cx="227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motor construction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748337" y="4800600"/>
            <a:ext cx="234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winding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9AA620-D52F-4067-BC76-11CF8D5D3BF2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PMSM Steady-State Operation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76358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Steady-state calculations are straightforward since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variables are constant in the rotor reference frame.</a:t>
            </a:r>
          </a:p>
          <a:p>
            <a:endParaRPr lang="en-US" dirty="0"/>
          </a:p>
          <a:p>
            <a:r>
              <a:rPr lang="en-US" dirty="0"/>
              <a:t>The PMSM drive adjust the applied voltages as a function of the measured rotor position angle.</a:t>
            </a:r>
          </a:p>
          <a:p>
            <a:endParaRPr lang="en-US" dirty="0"/>
          </a:p>
          <a:p>
            <a:r>
              <a:rPr lang="en-US" dirty="0"/>
              <a:t>Steady-state equations were used to observe PMSM drive performance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0CE77-B9A5-4299-9C83-15455FC927B4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676400" y="1752600"/>
          <a:ext cx="1652588" cy="381000"/>
        </p:xfrm>
        <a:graphic>
          <a:graphicData uri="http://schemas.openxmlformats.org/presentationml/2006/ole">
            <p:oleObj spid="_x0000_s112642" name="Equation" r:id="rId4" imgW="990360" imgH="22860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687513" y="2286000"/>
          <a:ext cx="1652587" cy="381000"/>
        </p:xfrm>
        <a:graphic>
          <a:graphicData uri="http://schemas.openxmlformats.org/presentationml/2006/ole">
            <p:oleObj spid="_x0000_s112643" name="Equation" r:id="rId5" imgW="990360" imgH="22860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708150" y="2819400"/>
          <a:ext cx="1631950" cy="381000"/>
        </p:xfrm>
        <a:graphic>
          <a:graphicData uri="http://schemas.openxmlformats.org/presentationml/2006/ole">
            <p:oleObj spid="_x0000_s112644" name="Equation" r:id="rId6" imgW="977760" imgH="228600" progId="Equation.3">
              <p:embed/>
            </p:oleObj>
          </a:graphicData>
        </a:graphic>
      </p:graphicFrame>
      <p:sp>
        <p:nvSpPr>
          <p:cNvPr id="717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PMSM Equations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974725" y="1230313"/>
            <a:ext cx="2684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machine coil variables</a:t>
            </a:r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914400" y="3429000"/>
            <a:ext cx="158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flux linkages</a:t>
            </a:r>
          </a:p>
        </p:txBody>
      </p:sp>
      <p:graphicFrame>
        <p:nvGraphicFramePr>
          <p:cNvPr id="7173" name="Object 8"/>
          <p:cNvGraphicFramePr>
            <a:graphicFrameLocks noChangeAspect="1"/>
          </p:cNvGraphicFramePr>
          <p:nvPr/>
        </p:nvGraphicFramePr>
        <p:xfrm>
          <a:off x="1447800" y="3886200"/>
          <a:ext cx="6678613" cy="2290763"/>
        </p:xfrm>
        <a:graphic>
          <a:graphicData uri="http://schemas.openxmlformats.org/presentationml/2006/ole">
            <p:oleObj spid="_x0000_s112645" name="Equation" r:id="rId7" imgW="4000320" imgH="137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1DB973-49E5-47E1-A9A8-8C812780F064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76400" y="1828800"/>
          <a:ext cx="1652588" cy="381000"/>
        </p:xfrm>
        <a:graphic>
          <a:graphicData uri="http://schemas.openxmlformats.org/presentationml/2006/ole">
            <p:oleObj spid="_x0000_s122882" name="Equation" r:id="rId4" imgW="990360" imgH="22860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87513" y="2362200"/>
          <a:ext cx="1652587" cy="381000"/>
        </p:xfrm>
        <a:graphic>
          <a:graphicData uri="http://schemas.openxmlformats.org/presentationml/2006/ole">
            <p:oleObj spid="_x0000_s122883" name="Equation" r:id="rId5" imgW="990360" imgH="22860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708150" y="2895600"/>
          <a:ext cx="1631950" cy="381000"/>
        </p:xfrm>
        <a:graphic>
          <a:graphicData uri="http://schemas.openxmlformats.org/presentationml/2006/ole">
            <p:oleObj spid="_x0000_s122884" name="Equation" r:id="rId6" imgW="977760" imgH="228600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739900" y="4114800"/>
          <a:ext cx="2393950" cy="423863"/>
        </p:xfrm>
        <a:graphic>
          <a:graphicData uri="http://schemas.openxmlformats.org/presentationml/2006/ole">
            <p:oleObj spid="_x0000_s122885" name="Equation" r:id="rId7" imgW="1434960" imgH="253800" progId="Equation.DSMT4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739900" y="4724400"/>
          <a:ext cx="2393950" cy="423863"/>
        </p:xfrm>
        <a:graphic>
          <a:graphicData uri="http://schemas.openxmlformats.org/presentationml/2006/ole">
            <p:oleObj spid="_x0000_s122886" name="Equation" r:id="rId8" imgW="1434960" imgH="253800" progId="Equation.DSMT4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706563" y="5334000"/>
          <a:ext cx="1674812" cy="381000"/>
        </p:xfrm>
        <a:graphic>
          <a:graphicData uri="http://schemas.openxmlformats.org/presentationml/2006/ole">
            <p:oleObj spid="_x0000_s122887" name="Equation" r:id="rId9" imgW="1002960" imgH="228600" progId="Equation.DSMT4">
              <p:embed/>
            </p:oleObj>
          </a:graphicData>
        </a:graphic>
      </p:graphicFrame>
      <p:sp>
        <p:nvSpPr>
          <p:cNvPr id="922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Coil Voltage Equations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974725" y="1230313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machine variables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914400" y="3581400"/>
            <a:ext cx="4157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rotor reference frame, </a:t>
            </a:r>
            <a:r>
              <a:rPr lang="en-US" i="1"/>
              <a:t>q</a:t>
            </a:r>
            <a:r>
              <a:rPr lang="en-US"/>
              <a:t>-</a:t>
            </a:r>
            <a:r>
              <a:rPr lang="en-US" i="1"/>
              <a:t>d</a:t>
            </a:r>
            <a:r>
              <a:rPr lang="en-US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A01BAC-6C01-42AF-89E8-82B4CBF67200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304925" y="1371600"/>
          <a:ext cx="6657975" cy="2290763"/>
        </p:xfrm>
        <a:graphic>
          <a:graphicData uri="http://schemas.openxmlformats.org/presentationml/2006/ole">
            <p:oleObj spid="_x0000_s113666" name="Equation" r:id="rId4" imgW="3987720" imgH="1371600" progId="Equation.DSMT4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254125" y="4267200"/>
          <a:ext cx="2141538" cy="381000"/>
        </p:xfrm>
        <a:graphic>
          <a:graphicData uri="http://schemas.openxmlformats.org/presentationml/2006/ole">
            <p:oleObj spid="_x0000_s113667" name="Equation" r:id="rId5" imgW="1282680" imgH="228600" progId="Equation.3">
              <p:embed/>
            </p:oleObj>
          </a:graphicData>
        </a:graphic>
      </p:graphicFrame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Flux Linkage Expressions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203325" y="3744913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compress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3B05F-8C56-4E4B-B22C-12A0C7794423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143000" y="990600"/>
          <a:ext cx="3073400" cy="403225"/>
        </p:xfrm>
        <a:graphic>
          <a:graphicData uri="http://schemas.openxmlformats.org/presentationml/2006/ole">
            <p:oleObj spid="_x0000_s114690" name="Equation" r:id="rId4" imgW="1841400" imgH="241200" progId="Equation.DSMT4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087438" y="1841500"/>
          <a:ext cx="3309937" cy="530225"/>
        </p:xfrm>
        <a:graphic>
          <a:graphicData uri="http://schemas.openxmlformats.org/presentationml/2006/ole">
            <p:oleObj spid="_x0000_s114691" name="Equation" r:id="rId5" imgW="1981080" imgH="317160" progId="Equation.DSMT4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295400" y="2928937"/>
          <a:ext cx="4579938" cy="1908175"/>
        </p:xfrm>
        <a:graphic>
          <a:graphicData uri="http://schemas.openxmlformats.org/presentationml/2006/ole">
            <p:oleObj spid="_x0000_s114692" name="Equation" r:id="rId6" imgW="2743200" imgH="114300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553200" y="3919537"/>
          <a:ext cx="1597025" cy="657225"/>
        </p:xfrm>
        <a:graphic>
          <a:graphicData uri="http://schemas.openxmlformats.org/presentationml/2006/ole">
            <p:oleObj spid="_x0000_s114693" name="Equation" r:id="rId7" imgW="952200" imgH="393480" progId="Equation.3">
              <p:embed/>
            </p:oleObj>
          </a:graphicData>
        </a:graphic>
      </p:graphicFrame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6553200" y="3538537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define</a:t>
            </a:r>
          </a:p>
        </p:txBody>
      </p:sp>
      <p:sp>
        <p:nvSpPr>
          <p:cNvPr id="1127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Transform Flux Linkages</a:t>
            </a: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1050925" y="2559050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inductance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1143000" y="4910137"/>
            <a:ext cx="237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magnet flux linkage</a:t>
            </a:r>
          </a:p>
        </p:txBody>
      </p:sp>
      <p:graphicFrame>
        <p:nvGraphicFramePr>
          <p:cNvPr id="11270" name="Object 10"/>
          <p:cNvGraphicFramePr>
            <a:graphicFrameLocks noChangeAspect="1"/>
          </p:cNvGraphicFramePr>
          <p:nvPr/>
        </p:nvGraphicFramePr>
        <p:xfrm>
          <a:off x="1382713" y="5443538"/>
          <a:ext cx="2393950" cy="1185862"/>
        </p:xfrm>
        <a:graphic>
          <a:graphicData uri="http://schemas.openxmlformats.org/presentationml/2006/ole">
            <p:oleObj spid="_x0000_s114694" name="Equation" r:id="rId8" imgW="1434960" imgH="711000" progId="Equation.DSMT4">
              <p:embed/>
            </p:oleObj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57400" y="1371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4EB96-EB4F-42A7-88C9-B0C256A99269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098675" y="1752600"/>
          <a:ext cx="1060450" cy="425450"/>
        </p:xfrm>
        <a:graphic>
          <a:graphicData uri="http://schemas.openxmlformats.org/presentationml/2006/ole">
            <p:oleObj spid="_x0000_s115714" name="Equation" r:id="rId4" imgW="634680" imgH="25380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057400" y="2286000"/>
          <a:ext cx="1611313" cy="403225"/>
        </p:xfrm>
        <a:graphic>
          <a:graphicData uri="http://schemas.openxmlformats.org/presentationml/2006/ole">
            <p:oleObj spid="_x0000_s115715" name="Equation" r:id="rId5" imgW="965160" imgH="24120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076450" y="2884488"/>
          <a:ext cx="1123950" cy="403225"/>
        </p:xfrm>
        <a:graphic>
          <a:graphicData uri="http://schemas.openxmlformats.org/presentationml/2006/ole">
            <p:oleObj spid="_x0000_s115716" name="Equation" r:id="rId6" imgW="672840" imgH="241200" progId="Equation.DSMT4">
              <p:embed/>
            </p:oleObj>
          </a:graphicData>
        </a:graphic>
      </p:graphicFrame>
      <p:sp>
        <p:nvSpPr>
          <p:cNvPr id="1229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Flux Linkage Equations</a:t>
            </a:r>
            <a:br>
              <a:rPr lang="en-US" sz="3200" smtClean="0"/>
            </a:br>
            <a:r>
              <a:rPr lang="en-US" sz="3200" smtClean="0"/>
              <a:t>in the Rotor Reference Frame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1524000" y="3429000"/>
            <a:ext cx="5981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compared to </a:t>
            </a:r>
            <a:r>
              <a:rPr lang="en-US" i="1"/>
              <a:t>a</a:t>
            </a:r>
            <a:r>
              <a:rPr lang="en-US"/>
              <a:t>-</a:t>
            </a:r>
            <a:r>
              <a:rPr lang="en-US" i="1"/>
              <a:t>b</a:t>
            </a:r>
            <a:r>
              <a:rPr lang="en-US"/>
              <a:t>-</a:t>
            </a:r>
            <a:r>
              <a:rPr lang="en-US" i="1"/>
              <a:t>c</a:t>
            </a:r>
            <a:r>
              <a:rPr lang="en-US"/>
              <a:t> variables:</a:t>
            </a:r>
          </a:p>
          <a:p>
            <a:r>
              <a:rPr lang="en-US"/>
              <a:t>no coupled terms and no rotor position dependence</a:t>
            </a:r>
          </a:p>
        </p:txBody>
      </p:sp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2133600" y="4343400"/>
          <a:ext cx="3541713" cy="1230313"/>
        </p:xfrm>
        <a:graphic>
          <a:graphicData uri="http://schemas.openxmlformats.org/presentationml/2006/ole">
            <p:oleObj spid="_x0000_s115717" name="Equation" r:id="rId7" imgW="212076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32621-7E39-44A1-9F0C-AFC524E040B4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73113" y="1981200"/>
          <a:ext cx="3540125" cy="430213"/>
        </p:xfrm>
        <a:graphic>
          <a:graphicData uri="http://schemas.openxmlformats.org/presentationml/2006/ole">
            <p:oleObj spid="_x0000_s116738" name="Equation" r:id="rId4" imgW="2120760" imgH="253800" progId="Equation.DSMT4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876800" y="1981200"/>
          <a:ext cx="2733675" cy="430213"/>
        </p:xfrm>
        <a:graphic>
          <a:graphicData uri="http://schemas.openxmlformats.org/presentationml/2006/ole">
            <p:oleObj spid="_x0000_s116739" name="Equation" r:id="rId5" imgW="1638000" imgH="253800" progId="Equation.3">
              <p:embed/>
            </p:oleObj>
          </a:graphicData>
        </a:graphic>
      </p:graphicFrame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Equivalent Circuit Model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219200" y="1219200"/>
            <a:ext cx="6323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substitute flux linkage equations into voltage equations</a:t>
            </a:r>
          </a:p>
        </p:txBody>
      </p:sp>
      <p:pic>
        <p:nvPicPr>
          <p:cNvPr id="13319" name="Picture 6" descr="Notes Figures"/>
          <p:cNvPicPr>
            <a:picLocks noChangeAspect="1" noChangeArrowheads="1"/>
          </p:cNvPicPr>
          <p:nvPr/>
        </p:nvPicPr>
        <p:blipFill>
          <a:blip r:embed="rId6" cstate="print"/>
          <a:srcRect l="-1138" t="-5202" r="53287" b="-6070"/>
          <a:stretch>
            <a:fillRect/>
          </a:stretch>
        </p:blipFill>
        <p:spPr bwMode="auto">
          <a:xfrm>
            <a:off x="762000" y="2667000"/>
            <a:ext cx="3744913" cy="1903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3320" name="Picture 7" descr="Notes Figures"/>
          <p:cNvPicPr>
            <a:picLocks noChangeAspect="1" noChangeArrowheads="1"/>
          </p:cNvPicPr>
          <p:nvPr/>
        </p:nvPicPr>
        <p:blipFill>
          <a:blip r:embed="rId6" cstate="print"/>
          <a:srcRect l="53476" t="-5202" r="-1138" b="-6070"/>
          <a:stretch>
            <a:fillRect/>
          </a:stretch>
        </p:blipFill>
        <p:spPr bwMode="auto">
          <a:xfrm>
            <a:off x="4956175" y="2667000"/>
            <a:ext cx="3730625" cy="1903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1606550" y="4654550"/>
            <a:ext cx="159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q</a:t>
            </a:r>
            <a:r>
              <a:rPr lang="en-US"/>
              <a:t>-axis circuit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5868988" y="4654550"/>
            <a:ext cx="159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</a:t>
            </a:r>
            <a:r>
              <a:rPr lang="en-US"/>
              <a:t>-axis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608592-89C1-4751-8056-B13766EDFC80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020763" y="1797050"/>
          <a:ext cx="7146925" cy="722313"/>
        </p:xfrm>
        <a:graphic>
          <a:graphicData uri="http://schemas.openxmlformats.org/presentationml/2006/ole">
            <p:oleObj spid="_x0000_s15362" name="Equation" r:id="rId4" imgW="4279680" imgH="431640" progId="Equation.DSMT4">
              <p:embed/>
            </p:oleObj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1022350" y="2687638"/>
          <a:ext cx="2160588" cy="657225"/>
        </p:xfrm>
        <a:graphic>
          <a:graphicData uri="http://schemas.openxmlformats.org/presentationml/2006/ole">
            <p:oleObj spid="_x0000_s15363" name="Equation" r:id="rId5" imgW="1295280" imgH="393480" progId="Equation.3">
              <p:embed/>
            </p:oleObj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4222750" y="2743200"/>
          <a:ext cx="1187450" cy="720725"/>
        </p:xfrm>
        <a:graphic>
          <a:graphicData uri="http://schemas.openxmlformats.org/presentationml/2006/ole">
            <p:oleObj spid="_x0000_s15364" name="Equation" r:id="rId6" imgW="711000" imgH="431640" progId="Equation.3">
              <p:embed/>
            </p:oleObj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990600" y="3657600"/>
          <a:ext cx="6105525" cy="762000"/>
        </p:xfrm>
        <a:graphic>
          <a:graphicData uri="http://schemas.openxmlformats.org/presentationml/2006/ole">
            <p:oleObj spid="_x0000_s15365" name="Equation" r:id="rId7" imgW="3657600" imgH="457200" progId="Equation.DSMT4">
              <p:embed/>
            </p:oleObj>
          </a:graphicData>
        </a:graphic>
      </p:graphicFrame>
      <p:sp>
        <p:nvSpPr>
          <p:cNvPr id="1536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/>
              <a:t>Torque Equation from Power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346075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6924</TotalTime>
  <Words>359</Words>
  <Application>Microsoft Office PowerPoint</Application>
  <PresentationFormat>On-screen Show (4:3)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Equation</vt:lpstr>
      <vt:lpstr>ECE 419/619 Electric Machines and Drives  Permanent-Magnet Synchronous Machines (rotor reference frame)</vt:lpstr>
      <vt:lpstr>Permanent Magnet Synchronous Machines (PMSMs), Chapter 6</vt:lpstr>
      <vt:lpstr>PMSM Equations</vt:lpstr>
      <vt:lpstr>Coil Voltage Equations</vt:lpstr>
      <vt:lpstr>Flux Linkage Expressions</vt:lpstr>
      <vt:lpstr>Transform Flux Linkages</vt:lpstr>
      <vt:lpstr>Flux Linkage Equations in the Rotor Reference Frame</vt:lpstr>
      <vt:lpstr>Equivalent Circuit Model</vt:lpstr>
      <vt:lpstr>Torque Equation from Power</vt:lpstr>
      <vt:lpstr>Torque Equation from Power</vt:lpstr>
      <vt:lpstr>Slide 11</vt:lpstr>
      <vt:lpstr>PMSM Model</vt:lpstr>
      <vt:lpstr>PMSM Steady-State Equations</vt:lpstr>
      <vt:lpstr>Steady-State Solutions</vt:lpstr>
      <vt:lpstr>PMSM with Ideal Drive (Steady-State)</vt:lpstr>
      <vt:lpstr>Ideal Drive Calculations with fv = 0</vt:lpstr>
      <vt:lpstr>PMSM Steady-Sate Example fv=0</vt:lpstr>
      <vt:lpstr>Ideal Drive Calculations with fi = 0</vt:lpstr>
      <vt:lpstr>PMSM Steady-Sate Example with fi = 0</vt:lpstr>
      <vt:lpstr>PMSM Steady-State Operation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479</cp:revision>
  <cp:lastPrinted>1601-01-01T00:00:00Z</cp:lastPrinted>
  <dcterms:created xsi:type="dcterms:W3CDTF">1601-01-01T00:00:00Z</dcterms:created>
  <dcterms:modified xsi:type="dcterms:W3CDTF">2013-04-22T14:30:23Z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