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5" r:id="rId2"/>
    <p:sldId id="299" r:id="rId3"/>
    <p:sldId id="300" r:id="rId4"/>
    <p:sldId id="301" r:id="rId5"/>
    <p:sldId id="302" r:id="rId6"/>
    <p:sldId id="304" r:id="rId7"/>
    <p:sldId id="285" r:id="rId8"/>
    <p:sldId id="307" r:id="rId9"/>
    <p:sldId id="275" r:id="rId10"/>
    <p:sldId id="273" r:id="rId11"/>
    <p:sldId id="274" r:id="rId12"/>
    <p:sldId id="306" r:id="rId13"/>
    <p:sldId id="270" r:id="rId14"/>
    <p:sldId id="276" r:id="rId15"/>
    <p:sldId id="277" r:id="rId16"/>
    <p:sldId id="278" r:id="rId17"/>
    <p:sldId id="279" r:id="rId18"/>
    <p:sldId id="298" r:id="rId19"/>
    <p:sldId id="281" r:id="rId20"/>
    <p:sldId id="308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99CCFF"/>
    <a:srgbClr val="FFFF66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9E0FF-9359-4DD7-B655-C9AA601B2591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11422-C777-41AD-BC09-C891B6D51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18616-F84C-4A0C-91B5-41E59656224D}" type="slidenum">
              <a:rPr lang="en-US"/>
              <a:pPr/>
              <a:t>2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4ED7C-E88F-475D-9727-7FA8AD93A001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B82C-567F-4D0F-B556-7D441DC44B69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2CB4-AE73-4A43-88DC-C1A6BEEDBDE3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7A46-1E7D-4D0F-88A6-DAFAC4A911F5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FBCE-833B-4AA9-9829-9D55E2E5E03B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B5E7-6FAA-4E26-8551-772AE6EDF299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4365-F6B7-47AD-928A-F37744AFF403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C38A-F67D-46BB-A267-B671F5067C31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0129-2474-47BD-980C-E0A38E91095A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7C46-F96A-4B09-B8C9-C96BDCCA1FEE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567F-4CDA-4ADB-8A18-FC4DCAE2DCD8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E419C-AE0C-46AB-A0BC-D67BBF8428A0}" type="datetime1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907EA-F03A-49CF-9A16-C345C73A7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25000" t="5000" r="25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2158" y="2209800"/>
            <a:ext cx="61350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ECE 419/619</a:t>
            </a: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Electric Machines and Drives</a:t>
            </a:r>
          </a:p>
          <a:p>
            <a:pPr algn="ctr"/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Programming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Motor Drives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Matlab Simulink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2835" y="228600"/>
            <a:ext cx="5833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Simulation File: Control section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1276290"/>
            <a:ext cx="3672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Inside the triggered subsystem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 l="5877" t="961" r="13966" b="3434"/>
          <a:stretch>
            <a:fillRect/>
          </a:stretch>
        </p:blipFill>
        <p:spPr bwMode="auto">
          <a:xfrm>
            <a:off x="304800" y="11430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5924" y="405825"/>
            <a:ext cx="690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V/Hz, Simulation File Electrical Angle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1578114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Inside the Theta Gen block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(example of using discrete blocks)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563" y="2443163"/>
            <a:ext cx="62388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8673" y="405825"/>
            <a:ext cx="3441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Simulation Output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MATLA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371600"/>
            <a:ext cx="67056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5118" y="329625"/>
            <a:ext cx="436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DSP Programming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1" y="1873984"/>
            <a:ext cx="7162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Copy the control from the simulation file into a triggered subsystem without inputs and outputs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Add a hardware interrupt and DSP block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Add DSP input and output blocks as well as signal conditioning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8470" y="329625"/>
            <a:ext cx="6342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DSP Programming File: Top Level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 l="11236" t="8696" r="23595" b="17391"/>
          <a:stretch>
            <a:fillRect/>
          </a:stretch>
        </p:blipFill>
        <p:spPr bwMode="auto">
          <a:xfrm>
            <a:off x="2057400" y="1984284"/>
            <a:ext cx="5106420" cy="464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4813" y="329625"/>
            <a:ext cx="6829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DSP Programming File: V/Hz control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877300" y="3038687"/>
          <a:ext cx="266700" cy="228600"/>
        </p:xfrm>
        <a:graphic>
          <a:graphicData uri="http://schemas.openxmlformats.org/presentationml/2006/ole">
            <p:oleObj spid="_x0000_s2050" name="Equation" r:id="rId3" imgW="266400" imgH="228600" progId="Equation.DSMT4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r="33253" b="68402"/>
          <a:stretch>
            <a:fillRect/>
          </a:stretch>
        </p:blipFill>
        <p:spPr bwMode="auto">
          <a:xfrm>
            <a:off x="282577" y="1810478"/>
            <a:ext cx="8480423" cy="268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5314" y="329625"/>
            <a:ext cx="7148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DSP Programming File: PWM Outputs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371600" y="3200400"/>
          <a:ext cx="266700" cy="228600"/>
        </p:xfrm>
        <a:graphic>
          <a:graphicData uri="http://schemas.openxmlformats.org/presentationml/2006/ole">
            <p:oleObj spid="_x0000_s3074" name="Equation" r:id="rId3" imgW="266400" imgH="228600" progId="Equation.DSMT4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l="66441" t="3591" b="69839"/>
          <a:stretch>
            <a:fillRect/>
          </a:stretch>
        </p:blipFill>
        <p:spPr bwMode="auto">
          <a:xfrm>
            <a:off x="1828800" y="2133600"/>
            <a:ext cx="532534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8887" y="370582"/>
            <a:ext cx="49215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DSP Programming File:</a:t>
            </a:r>
          </a:p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Breaking Chopper Control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0" y="2819400"/>
          <a:ext cx="215900" cy="228600"/>
        </p:xfrm>
        <a:graphic>
          <a:graphicData uri="http://schemas.openxmlformats.org/presentationml/2006/ole">
            <p:oleObj spid="_x0000_s1026" name="Equation" r:id="rId3" imgW="215640" imgH="228600" progId="Equation.DSMT4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t="31598" r="37794" b="51167"/>
          <a:stretch>
            <a:fillRect/>
          </a:stretch>
        </p:blipFill>
        <p:spPr bwMode="auto">
          <a:xfrm>
            <a:off x="381000" y="1964302"/>
            <a:ext cx="7903474" cy="1464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819400" y="4724400"/>
          <a:ext cx="215900" cy="228600"/>
        </p:xfrm>
        <a:graphic>
          <a:graphicData uri="http://schemas.openxmlformats.org/presentationml/2006/ole">
            <p:oleObj spid="_x0000_s1027" name="Equation" r:id="rId5" imgW="215640" imgH="228600" progId="Equation.DSMT4">
              <p:embed/>
            </p:oleObj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l="62245" t="35188" r="16447" b="49731"/>
          <a:stretch>
            <a:fillRect/>
          </a:stretch>
        </p:blipFill>
        <p:spPr bwMode="auto">
          <a:xfrm>
            <a:off x="3200400" y="3962400"/>
            <a:ext cx="33813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1411" y="370582"/>
            <a:ext cx="52164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DSP Programming File:</a:t>
            </a:r>
          </a:p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Pre-Charge and Fault Logic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t="47397" r="59184" b="3052"/>
          <a:stretch>
            <a:fillRect/>
          </a:stretch>
        </p:blipFill>
        <p:spPr bwMode="auto">
          <a:xfrm>
            <a:off x="1371600" y="1524000"/>
            <a:ext cx="6477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0249" y="332125"/>
            <a:ext cx="6038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Steps for Programming the DSP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22725"/>
            <a:ext cx="792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Start Matlab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Change the working directory to one that contains the files of the drive of interest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Run the .m file to set the variables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Open the DSP Programming .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mdl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file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Ensure that the DSP is connected to the computer and powered on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Click on the incremental build icon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Matlab will start Code Composer, compile the file, and load it on the DSP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When Code Composer displays "RUNNING" the DSP code is running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6512"/>
            <a:ext cx="2133600" cy="365125"/>
          </a:xfrm>
        </p:spPr>
        <p:txBody>
          <a:bodyPr/>
          <a:lstStyle/>
          <a:p>
            <a:fld id="{37799CF0-C883-47FB-8F57-F455D7A88BCB}" type="slidenum">
              <a:rPr lang="en-US"/>
              <a:pPr/>
              <a:t>2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Texas Instruments</a:t>
            </a:r>
            <a:br>
              <a:rPr lang="en-US" sz="3200" dirty="0" smtClean="0"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latin typeface="Arial" pitchFamily="34" charset="0"/>
                <a:cs typeface="Arial" pitchFamily="34" charset="0"/>
              </a:rPr>
              <a:t>TMS320F28335 Digital Signal Processor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181600" y="1447800"/>
            <a:ext cx="3733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6688" indent="-166688">
              <a:buFontTx/>
              <a:buChar char="•"/>
            </a:pPr>
            <a:r>
              <a:rPr lang="en-US" sz="2000" dirty="0" smtClean="0"/>
              <a:t>Floating point CPU (32-bit)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/>
              <a:t>On-board clock (150 MHz)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/>
              <a:t>Sixteen (16) 12-bit analog inputs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/>
              <a:t>Sixty four (64) general purpose digital I/O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/>
              <a:t>PWM and timer outputs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/>
              <a:t>Serial connections (2 CAN, 3 SCI, 2 </a:t>
            </a:r>
            <a:r>
              <a:rPr lang="en-US" sz="2000" dirty="0" err="1" smtClean="0"/>
              <a:t>McBSP</a:t>
            </a:r>
            <a:r>
              <a:rPr lang="en-US" sz="2000" dirty="0" smtClean="0"/>
              <a:t>)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/>
              <a:t>On-chip memory (Flash and SRAM)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/>
              <a:t>Boot ROM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/>
              <a:t>DSP board: $60.00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/>
              <a:t>Docking station: $40.00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/>
              <a:t>Code Composer v3.3: $0.00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/>
              <a:t>From </a:t>
            </a:r>
            <a:r>
              <a:rPr lang="en-US" sz="2000" dirty="0" err="1" smtClean="0"/>
              <a:t>Digi</a:t>
            </a:r>
            <a:r>
              <a:rPr lang="en-US" sz="2000" dirty="0" smtClean="0"/>
              <a:t>-Key: 296-23544-ND</a:t>
            </a:r>
            <a:endParaRPr lang="en-US" sz="2000" dirty="0"/>
          </a:p>
        </p:txBody>
      </p:sp>
      <p:pic>
        <p:nvPicPr>
          <p:cNvPr id="7" name="Picture 6" descr="TMDSDOCK28335.JPG"/>
          <p:cNvPicPr>
            <a:picLocks noChangeAspect="1"/>
          </p:cNvPicPr>
          <p:nvPr/>
        </p:nvPicPr>
        <p:blipFill>
          <a:blip r:embed="rId3" cstate="print">
            <a:lum bright="5000"/>
          </a:blip>
          <a:srcRect t="4545" b="4545"/>
          <a:stretch>
            <a:fillRect/>
          </a:stretch>
        </p:blipFill>
        <p:spPr>
          <a:xfrm>
            <a:off x="76200" y="1600200"/>
            <a:ext cx="50292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3869" y="332125"/>
            <a:ext cx="3031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Drive Hardware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S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219200"/>
            <a:ext cx="65024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9593" y="329625"/>
            <a:ext cx="740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Volts/Hertz DSP Programming Example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389995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Demonstrates a Simulink simulation of a standard V/Hz induction motor drive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Breaking resistor and 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Control in simulation is carried out using discrete blocks instead of integrators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By adding blocks from the Target Support Package, the simulation can be modified to program a DSP</a:t>
            </a:r>
          </a:p>
          <a:p>
            <a:pPr marL="225425" lvl="1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ADC</a:t>
            </a:r>
          </a:p>
          <a:p>
            <a:pPr marL="225425" lvl="1" indent="-166688">
              <a:buFont typeface="Arial" pitchFamily="34" charset="0"/>
              <a:buChar char="•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ePWM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225425" lvl="1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GPIO DI</a:t>
            </a:r>
          </a:p>
          <a:p>
            <a:pPr marL="225425" lvl="1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GPIO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2233" y="228600"/>
            <a:ext cx="6174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TMS 320F28335 Pin Assignment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pins.jpg"/>
          <p:cNvPicPr>
            <a:picLocks noChangeAspect="1"/>
          </p:cNvPicPr>
          <p:nvPr/>
        </p:nvPicPr>
        <p:blipFill>
          <a:blip r:embed="rId2" cstate="print"/>
          <a:srcRect l="13399" t="18788" r="14444" b="24848"/>
          <a:stretch>
            <a:fillRect/>
          </a:stretch>
        </p:blipFill>
        <p:spPr>
          <a:xfrm>
            <a:off x="1783069" y="914400"/>
            <a:ext cx="5608331" cy="56693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0" y="5867400"/>
            <a:ext cx="2424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from TMS 320F28335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Manual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pin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2318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pins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2318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4566" y="228600"/>
            <a:ext cx="4550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TI TMS320F28335 DSP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66800" y="1066800"/>
            <a:ext cx="7010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6688" indent="-166688">
              <a:buFontTx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Relatively inexpensive ($100) yet powerful DSP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Sixteen (16) 12-bit analog inputs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Sixty four (64) general purpose digital I/O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PWM and timer outputs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Serial connections (2 CAN, 3 SCI, 2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McBSP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Comes with Code Composer v3.3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Can be programmed using C</a:t>
            </a:r>
          </a:p>
          <a:p>
            <a:pPr marL="166688" indent="-166688">
              <a:buFontTx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Can be programmed from Matlab Simulink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4342" y="228600"/>
            <a:ext cx="6790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V/Hz Induction Motor Drive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422737"/>
            <a:ext cx="55806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Create power section 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SimPower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Blocks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Place control section in a triggered subsystem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Utilize discrete blocks for control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 contained in three files</a:t>
            </a:r>
          </a:p>
          <a:p>
            <a:pPr marL="623888" lvl="1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m-file</a:t>
            </a:r>
          </a:p>
          <a:p>
            <a:pPr marL="623888" lvl="1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simulation file</a:t>
            </a:r>
          </a:p>
          <a:p>
            <a:pPr marL="623888" lvl="1" indent="-166688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DSP programming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1244" y="7620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M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343" y="609600"/>
            <a:ext cx="2738057" cy="618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% Timing</a:t>
            </a:r>
          </a:p>
          <a:p>
            <a:r>
              <a:rPr lang="en-US" sz="1600" dirty="0" smtClean="0"/>
              <a:t>Ts = 1e-6;</a:t>
            </a:r>
          </a:p>
          <a:p>
            <a:r>
              <a:rPr lang="en-US" sz="1600" dirty="0" err="1" smtClean="0"/>
              <a:t>Fsw</a:t>
            </a:r>
            <a:r>
              <a:rPr lang="en-US" sz="1600" dirty="0" smtClean="0"/>
              <a:t> = 10e3;</a:t>
            </a:r>
          </a:p>
          <a:p>
            <a:r>
              <a:rPr lang="en-US" sz="1600" dirty="0" err="1" smtClean="0"/>
              <a:t>T_sec</a:t>
            </a:r>
            <a:r>
              <a:rPr lang="en-US" sz="1600" dirty="0" smtClean="0"/>
              <a:t> = 1/</a:t>
            </a:r>
            <a:r>
              <a:rPr lang="en-US" sz="1600" dirty="0" err="1" smtClean="0"/>
              <a:t>Fsw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% Induction motor parameters</a:t>
            </a:r>
          </a:p>
          <a:p>
            <a:r>
              <a:rPr lang="en-US" sz="1600" dirty="0" err="1" smtClean="0"/>
              <a:t>Pb</a:t>
            </a:r>
            <a:r>
              <a:rPr lang="en-US" sz="1600" dirty="0" smtClean="0"/>
              <a:t> = 3.7e3;</a:t>
            </a:r>
          </a:p>
          <a:p>
            <a:r>
              <a:rPr lang="en-US" sz="1600" dirty="0" err="1" smtClean="0"/>
              <a:t>fb</a:t>
            </a:r>
            <a:r>
              <a:rPr lang="en-US" sz="1600" dirty="0" smtClean="0"/>
              <a:t> = 40;</a:t>
            </a:r>
          </a:p>
          <a:p>
            <a:r>
              <a:rPr lang="en-US" sz="1600" dirty="0" smtClean="0"/>
              <a:t>VLL = 230;</a:t>
            </a:r>
          </a:p>
          <a:p>
            <a:r>
              <a:rPr lang="en-US" sz="1600" dirty="0" smtClean="0"/>
              <a:t>poles = 4;</a:t>
            </a:r>
          </a:p>
          <a:p>
            <a:r>
              <a:rPr lang="en-US" sz="1600" dirty="0" err="1" smtClean="0"/>
              <a:t>rs</a:t>
            </a:r>
            <a:r>
              <a:rPr lang="en-US" sz="1600" dirty="0" smtClean="0"/>
              <a:t> = 0.3996;</a:t>
            </a:r>
          </a:p>
          <a:p>
            <a:r>
              <a:rPr lang="en-US" sz="1600" dirty="0" err="1" smtClean="0"/>
              <a:t>Lls</a:t>
            </a:r>
            <a:r>
              <a:rPr lang="en-US" sz="1600" dirty="0" smtClean="0"/>
              <a:t> = 5.73e-3;</a:t>
            </a:r>
          </a:p>
          <a:p>
            <a:r>
              <a:rPr lang="en-US" sz="1600" dirty="0" err="1" smtClean="0"/>
              <a:t>rr</a:t>
            </a:r>
            <a:r>
              <a:rPr lang="en-US" sz="1600" dirty="0" smtClean="0"/>
              <a:t> = 0.2266;</a:t>
            </a:r>
          </a:p>
          <a:p>
            <a:r>
              <a:rPr lang="en-US" sz="1600" dirty="0" err="1" smtClean="0"/>
              <a:t>Llr</a:t>
            </a:r>
            <a:r>
              <a:rPr lang="en-US" sz="1600" dirty="0" smtClean="0"/>
              <a:t> = 4.64e-3;</a:t>
            </a:r>
          </a:p>
          <a:p>
            <a:r>
              <a:rPr lang="en-US" sz="1600" dirty="0" smtClean="0"/>
              <a:t>Lm = 64.43e-3;</a:t>
            </a:r>
          </a:p>
          <a:p>
            <a:r>
              <a:rPr lang="en-US" sz="1600" dirty="0" smtClean="0"/>
              <a:t>J = 0.15;</a:t>
            </a:r>
          </a:p>
          <a:p>
            <a:r>
              <a:rPr lang="en-US" sz="1600" dirty="0" err="1" smtClean="0"/>
              <a:t>Bm</a:t>
            </a:r>
            <a:r>
              <a:rPr lang="en-US" sz="1600" dirty="0" smtClean="0"/>
              <a:t> = 750e-6;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flimit</a:t>
            </a:r>
            <a:r>
              <a:rPr lang="en-US" sz="1600" dirty="0" smtClean="0"/>
              <a:t> = 60;</a:t>
            </a:r>
          </a:p>
          <a:p>
            <a:endParaRPr lang="en-US" sz="1600" dirty="0" smtClean="0"/>
          </a:p>
          <a:p>
            <a:r>
              <a:rPr lang="en-US" sz="1600" dirty="0" smtClean="0"/>
              <a:t> % System parameters</a:t>
            </a:r>
          </a:p>
          <a:p>
            <a:r>
              <a:rPr lang="en-US" sz="1600" dirty="0" err="1" smtClean="0"/>
              <a:t>Rbreak</a:t>
            </a:r>
            <a:r>
              <a:rPr lang="en-US" sz="1600" dirty="0" smtClean="0"/>
              <a:t> = 100/2;</a:t>
            </a:r>
          </a:p>
          <a:p>
            <a:r>
              <a:rPr lang="en-US" sz="1600" dirty="0" err="1" smtClean="0"/>
              <a:t>Rprecharge</a:t>
            </a:r>
            <a:r>
              <a:rPr lang="en-US" sz="1600" dirty="0" smtClean="0"/>
              <a:t> = 2.2e3/2;</a:t>
            </a:r>
          </a:p>
          <a:p>
            <a:r>
              <a:rPr lang="en-US" sz="1600" dirty="0" err="1" smtClean="0"/>
              <a:t>Cdc</a:t>
            </a:r>
            <a:r>
              <a:rPr lang="en-US" sz="1600" dirty="0" smtClean="0"/>
              <a:t> = (1000e-6/2)*2+2*60e-6;</a:t>
            </a:r>
          </a:p>
          <a:p>
            <a:r>
              <a:rPr lang="en-US" sz="1600" dirty="0" err="1" smtClean="0"/>
              <a:t>Rdc</a:t>
            </a:r>
            <a:r>
              <a:rPr lang="en-US" sz="1600" dirty="0" smtClean="0"/>
              <a:t> = ((100e3/2)/2)*2;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610136"/>
            <a:ext cx="2971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% Filter cut-off frequency</a:t>
            </a:r>
          </a:p>
          <a:p>
            <a:r>
              <a:rPr lang="en-US" sz="1600" dirty="0" err="1" smtClean="0"/>
              <a:t>fc</a:t>
            </a:r>
            <a:r>
              <a:rPr lang="en-US" sz="1600" dirty="0" smtClean="0"/>
              <a:t> = 3e3;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% Breaking chopper constants</a:t>
            </a:r>
          </a:p>
          <a:p>
            <a:r>
              <a:rPr lang="en-US" sz="1600" dirty="0" err="1" smtClean="0"/>
              <a:t>Vdc_min</a:t>
            </a:r>
            <a:r>
              <a:rPr lang="en-US" sz="1600" dirty="0" smtClean="0"/>
              <a:t> = 350;</a:t>
            </a:r>
          </a:p>
          <a:p>
            <a:r>
              <a:rPr lang="en-US" sz="1600" dirty="0" err="1" smtClean="0"/>
              <a:t>Vdc_max</a:t>
            </a:r>
            <a:r>
              <a:rPr lang="en-US" sz="1600" dirty="0" smtClean="0"/>
              <a:t> = 450;</a:t>
            </a:r>
          </a:p>
          <a:p>
            <a:r>
              <a:rPr lang="en-US" sz="1600" dirty="0" err="1" smtClean="0"/>
              <a:t>Kvdc</a:t>
            </a:r>
            <a:r>
              <a:rPr lang="en-US" sz="1600" dirty="0" smtClean="0"/>
              <a:t> = 1/(</a:t>
            </a:r>
            <a:r>
              <a:rPr lang="en-US" sz="1600" dirty="0" err="1" smtClean="0"/>
              <a:t>Vdc_max-Vdc_min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% Pre-charge constants</a:t>
            </a:r>
          </a:p>
          <a:p>
            <a:r>
              <a:rPr lang="en-US" sz="1600" dirty="0" smtClean="0"/>
              <a:t>Von = 200;</a:t>
            </a:r>
          </a:p>
          <a:p>
            <a:r>
              <a:rPr lang="en-US" sz="1600" dirty="0" err="1" smtClean="0"/>
              <a:t>Voff</a:t>
            </a:r>
            <a:r>
              <a:rPr lang="en-US" sz="1600" dirty="0" smtClean="0"/>
              <a:t> = 100;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% Slew rate limiter constants</a:t>
            </a:r>
          </a:p>
          <a:p>
            <a:r>
              <a:rPr lang="en-US" sz="1600" dirty="0" err="1" smtClean="0"/>
              <a:t>rtime</a:t>
            </a:r>
            <a:r>
              <a:rPr lang="en-US" sz="1600" dirty="0" smtClean="0"/>
              <a:t> = 2;</a:t>
            </a:r>
          </a:p>
          <a:p>
            <a:r>
              <a:rPr lang="en-US" sz="1600" dirty="0" err="1" smtClean="0"/>
              <a:t>rate_up</a:t>
            </a:r>
            <a:r>
              <a:rPr lang="en-US" sz="1600" dirty="0" smtClean="0"/>
              <a:t> = </a:t>
            </a:r>
            <a:r>
              <a:rPr lang="en-US" sz="1600" dirty="0" err="1" smtClean="0"/>
              <a:t>fb</a:t>
            </a:r>
            <a:r>
              <a:rPr lang="en-US" sz="1600" dirty="0" smtClean="0"/>
              <a:t>/</a:t>
            </a:r>
            <a:r>
              <a:rPr lang="en-US" sz="1600" dirty="0" err="1" smtClean="0"/>
              <a:t>rtime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rate_dn</a:t>
            </a:r>
            <a:r>
              <a:rPr lang="en-US" sz="1600" dirty="0" smtClean="0"/>
              <a:t> = -</a:t>
            </a:r>
            <a:r>
              <a:rPr lang="en-US" sz="1600" dirty="0" err="1" smtClean="0"/>
              <a:t>fb</a:t>
            </a:r>
            <a:r>
              <a:rPr lang="en-US" sz="1600" dirty="0" smtClean="0"/>
              <a:t>/</a:t>
            </a:r>
            <a:r>
              <a:rPr lang="en-US" sz="1600" dirty="0" err="1" smtClean="0"/>
              <a:t>rtime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% ADC constants</a:t>
            </a:r>
          </a:p>
          <a:p>
            <a:r>
              <a:rPr lang="en-US" sz="1600" dirty="0" smtClean="0"/>
              <a:t>R1 = 30e3;</a:t>
            </a:r>
          </a:p>
          <a:p>
            <a:r>
              <a:rPr lang="en-US" sz="1600" dirty="0" smtClean="0"/>
              <a:t>R2 = 43e3;</a:t>
            </a:r>
          </a:p>
          <a:p>
            <a:r>
              <a:rPr lang="en-US" sz="1600" dirty="0" smtClean="0"/>
              <a:t>R3 = 10e3;</a:t>
            </a:r>
          </a:p>
          <a:p>
            <a:r>
              <a:rPr lang="en-US" sz="1600" dirty="0" err="1" smtClean="0"/>
              <a:t>Vref</a:t>
            </a:r>
            <a:r>
              <a:rPr lang="en-US" sz="1600" dirty="0" smtClean="0"/>
              <a:t> = 10;</a:t>
            </a:r>
          </a:p>
          <a:p>
            <a:r>
              <a:rPr lang="en-US" sz="1600" dirty="0" err="1" smtClean="0"/>
              <a:t>vk</a:t>
            </a:r>
            <a:r>
              <a:rPr lang="en-US" sz="1600" dirty="0" smtClean="0"/>
              <a:t> = 1+(R1/R2)+(R1/R3);</a:t>
            </a:r>
          </a:p>
          <a:p>
            <a:r>
              <a:rPr lang="en-US" sz="1600" dirty="0" err="1" smtClean="0"/>
              <a:t>vo</a:t>
            </a:r>
            <a:r>
              <a:rPr lang="en-US" sz="1600" dirty="0" smtClean="0"/>
              <a:t> = -(R1/R2)*</a:t>
            </a:r>
            <a:r>
              <a:rPr lang="en-US" sz="1600" dirty="0" err="1" smtClean="0"/>
              <a:t>Vref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Avdc</a:t>
            </a:r>
            <a:r>
              <a:rPr lang="en-US" sz="1600" dirty="0" smtClean="0"/>
              <a:t> = 1/10e-3;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7719" y="228600"/>
            <a:ext cx="574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Simulation File: Power Section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07EA-F03A-49CF-9A16-C345C73A76A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 l="3229" t="3694" r="7154" b="10108"/>
          <a:stretch>
            <a:fillRect/>
          </a:stretch>
        </p:blipFill>
        <p:spPr bwMode="auto">
          <a:xfrm>
            <a:off x="76200" y="1397500"/>
            <a:ext cx="8965695" cy="4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650</Words>
  <Application>Microsoft Office PowerPoint</Application>
  <PresentationFormat>On-screen Show (4:3)</PresentationFormat>
  <Paragraphs>151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Slide 1</vt:lpstr>
      <vt:lpstr>Texas Instruments TMS320F28335 Digital Signal Processor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69</cp:revision>
  <dcterms:created xsi:type="dcterms:W3CDTF">2011-02-02T22:21:53Z</dcterms:created>
  <dcterms:modified xsi:type="dcterms:W3CDTF">2013-04-25T14:54:17Z</dcterms:modified>
</cp:coreProperties>
</file>