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05" r:id="rId1"/>
    <p:sldMasterId id="2147483718" r:id="rId2"/>
  </p:sldMasterIdLst>
  <p:notesMasterIdLst>
    <p:notesMasterId r:id="rId17"/>
  </p:notesMasterIdLst>
  <p:sldIdLst>
    <p:sldId id="256" r:id="rId3"/>
    <p:sldId id="264" r:id="rId4"/>
    <p:sldId id="5787" r:id="rId5"/>
    <p:sldId id="5778" r:id="rId6"/>
    <p:sldId id="5779" r:id="rId7"/>
    <p:sldId id="5780" r:id="rId8"/>
    <p:sldId id="5781" r:id="rId9"/>
    <p:sldId id="5782" r:id="rId10"/>
    <p:sldId id="5786" r:id="rId11"/>
    <p:sldId id="5784" r:id="rId12"/>
    <p:sldId id="5785" r:id="rId13"/>
    <p:sldId id="5790" r:id="rId14"/>
    <p:sldId id="5788" r:id="rId15"/>
    <p:sldId id="5789" r:id="rId16"/>
  </p:sldIdLst>
  <p:sldSz cx="10160000" cy="5715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8" userDrawn="1">
          <p15:clr>
            <a:srgbClr val="A4A3A4"/>
          </p15:clr>
        </p15:guide>
        <p15:guide id="2" pos="3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81"/>
    <a:srgbClr val="025098"/>
    <a:srgbClr val="B9D9EC"/>
    <a:srgbClr val="FFE699"/>
    <a:srgbClr val="FFC4A6"/>
    <a:srgbClr val="FFFBEF"/>
    <a:srgbClr val="FF0000"/>
    <a:srgbClr val="F5F5F5"/>
    <a:srgbClr val="52B670"/>
    <a:srgbClr val="31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67045" autoAdjust="0"/>
  </p:normalViewPr>
  <p:slideViewPr>
    <p:cSldViewPr showGuides="1">
      <p:cViewPr varScale="1">
        <p:scale>
          <a:sx n="68" d="100"/>
          <a:sy n="68" d="100"/>
        </p:scale>
        <p:origin x="1915" y="43"/>
      </p:cViewPr>
      <p:guideLst>
        <p:guide orient="horz" pos="1578"/>
        <p:guide pos="3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D924A-1BD4-4D96-AE1B-CA9C4B79CE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22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0DF68-7579-F434-3A33-8ACAE38A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617A1E-66D0-680F-30E3-A6369159B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426722-A46C-E5EF-C1B8-22967F31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在词法分析和语法分析方面，编译器使用</a:t>
            </a:r>
            <a:r>
              <a:rPr lang="en-US" altLang="zh-CN" dirty="0"/>
              <a:t>python</a:t>
            </a:r>
            <a:r>
              <a:rPr lang="zh-CN" altLang="en-US" dirty="0"/>
              <a:t>作为实现语言，利用</a:t>
            </a:r>
            <a:r>
              <a:rPr lang="en-US" altLang="zh-CN" dirty="0"/>
              <a:t>ply</a:t>
            </a:r>
            <a:r>
              <a:rPr lang="zh-CN" altLang="en-US" dirty="0"/>
              <a:t>库进行词法的分析以及抽象语法树的生成。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对于词法分析，</a:t>
            </a:r>
            <a:r>
              <a:rPr lang="en-US" altLang="zh-CN" dirty="0"/>
              <a:t>ply</a:t>
            </a:r>
            <a:r>
              <a:rPr lang="zh-CN" altLang="en-US" dirty="0"/>
              <a:t>会基于有限状态机进行</a:t>
            </a:r>
            <a:r>
              <a:rPr lang="en-US" altLang="zh-CN" dirty="0"/>
              <a:t>token</a:t>
            </a:r>
            <a:r>
              <a:rPr lang="zh-CN" altLang="en-US" dirty="0"/>
              <a:t>的识别，我们通过正则表达式定义相关</a:t>
            </a:r>
            <a:r>
              <a:rPr lang="en-US" altLang="zh-CN" dirty="0"/>
              <a:t>token</a:t>
            </a:r>
            <a:r>
              <a:rPr lang="zh-CN" altLang="en-US" dirty="0"/>
              <a:t>的词法规则。例如标识符的定义如下（展示）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在识别的过程中，</a:t>
            </a:r>
            <a:r>
              <a:rPr lang="en-US" altLang="zh-CN" dirty="0"/>
              <a:t>ply</a:t>
            </a:r>
            <a:r>
              <a:rPr lang="zh-CN" altLang="en-US" dirty="0"/>
              <a:t>会自动根据上述定义的词法规则生成一个有限状态机，来处理代码中的字符流。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例如初始状态下，读取到小写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或者大写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，亦或是下划线，就会进入标识符识别阶段，也就是</a:t>
            </a:r>
            <a:r>
              <a:rPr lang="en-US" altLang="zh-CN" dirty="0" err="1"/>
              <a:t>indentifier</a:t>
            </a:r>
            <a:r>
              <a:rPr lang="en-US" altLang="zh-CN" dirty="0"/>
              <a:t> recognition</a:t>
            </a:r>
            <a:r>
              <a:rPr lang="zh-CN" altLang="en-US" dirty="0"/>
              <a:t>阶段，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然后再读取到</a:t>
            </a:r>
            <a:r>
              <a:rPr lang="en-US" altLang="zh-CN" dirty="0"/>
              <a:t>a-zA-Z_0-9</a:t>
            </a:r>
            <a:r>
              <a:rPr lang="zh-CN" altLang="en-US" dirty="0"/>
              <a:t>时，就会保持在这一阶段，直到遇到其他字符或没有新的字符，就进入到中止状态。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2A9C5-9AA0-21DB-2E77-051CA47E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3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在语法分析部分，编译器同样采用</a:t>
            </a:r>
            <a:r>
              <a:rPr lang="en-US" altLang="zh-CN" dirty="0"/>
              <a:t>ply</a:t>
            </a:r>
            <a:r>
              <a:rPr lang="zh-CN" altLang="en-US" dirty="0"/>
              <a:t>进行语法分析。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Ply</a:t>
            </a:r>
            <a:r>
              <a:rPr lang="zh-CN" altLang="en-US" dirty="0"/>
              <a:t>在解析过程中</a:t>
            </a:r>
            <a:r>
              <a:rPr lang="zh-CN" altLang="en-US"/>
              <a:t>会通过自底向上的方式构建</a:t>
            </a:r>
            <a:r>
              <a:rPr lang="zh-CN" altLang="en-US" dirty="0"/>
              <a:t>抽象语法树，我们只需要定义一系列描述语法规则的函数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这些规则与非终结符一一对应，</a:t>
            </a:r>
            <a:r>
              <a:rPr lang="en-US" altLang="zh-CN" dirty="0"/>
              <a:t>ply</a:t>
            </a:r>
            <a:r>
              <a:rPr lang="zh-CN" altLang="en-US" dirty="0"/>
              <a:t>就会自动地生成完整的</a:t>
            </a:r>
            <a:r>
              <a:rPr lang="en-US" altLang="zh-CN" dirty="0" err="1"/>
              <a:t>lr</a:t>
            </a:r>
            <a:r>
              <a:rPr lang="zh-CN" altLang="en-US" dirty="0"/>
              <a:t>语法解析规则，并在解析过程中调用相应的语法解析函数。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5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编译器实现了</a:t>
            </a:r>
            <a:r>
              <a:rPr lang="en-US" altLang="zh-CN" dirty="0" err="1"/>
              <a:t>ASTNode</a:t>
            </a:r>
            <a:r>
              <a:rPr lang="zh-CN" altLang="en-US" dirty="0"/>
              <a:t>类以代表</a:t>
            </a:r>
            <a:r>
              <a:rPr lang="en-US" altLang="zh-CN" dirty="0"/>
              <a:t>AST</a:t>
            </a:r>
            <a:r>
              <a:rPr lang="zh-CN" altLang="en-US" dirty="0"/>
              <a:t>中的节点，我们在其中记录每个节点的父节点和子节点，对于终结符节点，还会记录其相应的值，包括关键字、 数字、字符串等。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ply</a:t>
            </a:r>
            <a:r>
              <a:rPr lang="zh-CN" altLang="en-US" dirty="0"/>
              <a:t>递归调用语法规则描述函数时就能构建起完整的</a:t>
            </a:r>
            <a:r>
              <a:rPr lang="en-US" altLang="zh-CN" dirty="0"/>
              <a:t>AST</a:t>
            </a:r>
            <a:r>
              <a:rPr lang="zh-CN" altLang="en-US" dirty="0"/>
              <a:t>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ply</a:t>
            </a:r>
            <a:r>
              <a:rPr lang="zh-CN" altLang="en-US" dirty="0"/>
              <a:t>解析时没有记录节点间的父子关系，为此，在</a:t>
            </a:r>
            <a:r>
              <a:rPr lang="en-US" altLang="zh-CN" dirty="0"/>
              <a:t>ply</a:t>
            </a:r>
            <a:r>
              <a:rPr lang="zh-CN" altLang="en-US" dirty="0"/>
              <a:t>解析后我们进一步基于</a:t>
            </a:r>
            <a:r>
              <a:rPr lang="en-US" altLang="zh-CN" dirty="0"/>
              <a:t>DFS</a:t>
            </a:r>
            <a:r>
              <a:rPr lang="zh-CN" altLang="en-US" dirty="0"/>
              <a:t>构建了节点间的父子关系，以便后续代码生成使用。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6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0066-E786-A27D-D76F-A8E8AADC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9170EF-8457-EACE-70C1-4382227E7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2D673D-E22E-BDC5-0C51-F4BF268E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098E1-3BE7-293F-B086-9B4A10AEB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1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6793-3387-A52F-EEBE-8F9808BD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555B5F-A431-603D-0D0B-755CE240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BFF55B-C88B-070D-1ACF-1269412C2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下面介绍</a:t>
            </a:r>
            <a:r>
              <a:rPr lang="en-US" altLang="zh-CN" b="0" dirty="0">
                <a:cs typeface="Times New Roman" panose="02020603050405020304" pitchFamily="18" charset="0"/>
              </a:rPr>
              <a:t>p-lang </a:t>
            </a:r>
            <a:r>
              <a:rPr lang="en-US" altLang="zh-CN" b="0" dirty="0" err="1">
                <a:cs typeface="Times New Roman" panose="02020603050405020304" pitchFamily="18" charset="0"/>
              </a:rPr>
              <a:t>gemv</a:t>
            </a:r>
            <a:r>
              <a:rPr lang="zh-CN" altLang="en-US" b="0" dirty="0">
                <a:cs typeface="Times New Roman" panose="02020603050405020304" pitchFamily="18" charset="0"/>
              </a:rPr>
              <a:t>相关测试的验证和实验方式。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我们首先实现了一个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脚本，通过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初始化了一个</a:t>
            </a:r>
            <a:r>
              <a:rPr lang="en-US" altLang="zh-CN" b="0" dirty="0">
                <a:cs typeface="Times New Roman" panose="02020603050405020304" pitchFamily="18" charset="0"/>
              </a:rPr>
              <a:t>5*10</a:t>
            </a:r>
            <a:r>
              <a:rPr lang="zh-CN" altLang="en-US" b="0" dirty="0">
                <a:cs typeface="Times New Roman" panose="02020603050405020304" pitchFamily="18" charset="0"/>
              </a:rPr>
              <a:t>的浮点矩阵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，和一个</a:t>
            </a:r>
            <a:r>
              <a:rPr lang="en-US" altLang="zh-CN" b="0" dirty="0">
                <a:cs typeface="Times New Roman" panose="02020603050405020304" pitchFamily="18" charset="0"/>
              </a:rPr>
              <a:t>10*1</a:t>
            </a:r>
            <a:r>
              <a:rPr lang="zh-CN" altLang="en-US" b="0" dirty="0">
                <a:cs typeface="Times New Roman" panose="02020603050405020304" pitchFamily="18" charset="0"/>
              </a:rPr>
              <a:t>的浮点向量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，随后调用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的矩阵向量成方法获取了</a:t>
            </a:r>
            <a:r>
              <a:rPr lang="en-US" altLang="zh-CN" b="0" dirty="0">
                <a:cs typeface="Times New Roman" panose="02020603050405020304" pitchFamily="18" charset="0"/>
              </a:rPr>
              <a:t>A*x</a:t>
            </a:r>
            <a:r>
              <a:rPr lang="zh-CN" altLang="en-US" b="0" dirty="0">
                <a:cs typeface="Times New Roman" panose="02020603050405020304" pitchFamily="18" charset="0"/>
              </a:rPr>
              <a:t>的正确结果。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然后将矩阵和向量的值保存在文本文件中供后续编译运行使用。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在测试代码部分，首先循环读取数据，初始化矩阵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和向量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，然后利用</a:t>
            </a:r>
            <a:r>
              <a:rPr lang="en-US" altLang="zh-CN" b="0" dirty="0">
                <a:cs typeface="Times New Roman" panose="02020603050405020304" pitchFamily="18" charset="0"/>
              </a:rPr>
              <a:t>parallel</a:t>
            </a:r>
            <a:r>
              <a:rPr lang="zh-CN" altLang="en-US" b="0" dirty="0">
                <a:cs typeface="Times New Roman" panose="02020603050405020304" pitchFamily="18" charset="0"/>
              </a:rPr>
              <a:t>语句对每行的结果并行地进行计算。</a:t>
            </a:r>
            <a:br>
              <a:rPr lang="en-US" altLang="zh-CN" b="0" dirty="0">
                <a:cs typeface="Times New Roman" panose="02020603050405020304" pitchFamily="18" charset="0"/>
              </a:rPr>
            </a:br>
            <a:br>
              <a:rPr lang="en-US" altLang="zh-CN" b="0" dirty="0">
                <a:cs typeface="Times New Roman" panose="02020603050405020304" pitchFamily="18" charset="0"/>
              </a:rPr>
            </a:br>
            <a:r>
              <a:rPr lang="zh-CN" altLang="en-US" b="0" dirty="0">
                <a:cs typeface="Times New Roman" panose="02020603050405020304" pitchFamily="18" charset="0"/>
              </a:rPr>
              <a:t>最后，我们将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侧输出的结果和</a:t>
            </a:r>
            <a:r>
              <a:rPr lang="en-US" altLang="zh-CN" b="0" dirty="0">
                <a:cs typeface="Times New Roman" panose="02020603050405020304" pitchFamily="18" charset="0"/>
              </a:rPr>
              <a:t>p-lang</a:t>
            </a:r>
            <a:r>
              <a:rPr lang="zh-CN" altLang="en-US" b="0" dirty="0">
                <a:cs typeface="Times New Roman" panose="02020603050405020304" pitchFamily="18" charset="0"/>
              </a:rPr>
              <a:t>执行的结果都输出到控制台上，方便比对。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可以看到，二者的计算结果是一致的。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35056-792D-4767-79C2-D962749A8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0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3D42-96EA-498F-E3A0-CAC5FEDF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762465-126C-14C2-19DF-BF2A95E30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B69E28-3276-DD07-F389-80B88550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7B01-1FC7-0F86-F62A-2812E131B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0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首先介绍我们语言的词法规则。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关键字部分，在</a:t>
            </a:r>
            <a:r>
              <a:rPr lang="en-US" altLang="zh-CN" dirty="0"/>
              <a:t>C</a:t>
            </a:r>
            <a:r>
              <a:rPr lang="zh-CN" altLang="en-US" dirty="0"/>
              <a:t>语言关键字的基础上，我们添加了与并行相关的关键字，包括</a:t>
            </a:r>
            <a:r>
              <a:rPr lang="en-US" altLang="zh-CN" dirty="0"/>
              <a:t>parallel, in, mutex, pipe</a:t>
            </a:r>
            <a:r>
              <a:rPr lang="zh-CN" altLang="en-US" dirty="0"/>
              <a:t>等等，初次之外，引入了关键字</a:t>
            </a:r>
            <a:r>
              <a:rPr lang="en-US" altLang="zh-CN" dirty="0"/>
              <a:t>def</a:t>
            </a:r>
            <a:r>
              <a:rPr lang="zh-CN" altLang="en-US" dirty="0"/>
              <a:t>以进行函数的定义。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735E-F630-9796-68B2-497B3C68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BE1D5A-C408-07C3-E61C-F9A9ADEF4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FFB421-9850-CDA7-3962-07B61D508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在运算符部分，在基础的</a:t>
            </a:r>
            <a:r>
              <a:rPr lang="en-US" altLang="zh-CN" dirty="0"/>
              <a:t>c</a:t>
            </a:r>
            <a:r>
              <a:rPr lang="zh-CN" altLang="en-US" dirty="0"/>
              <a:t>语言支持的运算符的基础上，我们修改了左移符号和右移符号的含义，将其应用于管道的读写。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而在标识符和字面量部分，在整型和浮点型的基础上拓展了布尔类型和字符串类型。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89FBA-9EB7-86F7-587F-47CDEB74F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1FA1-459B-5B17-6B10-49A3BBA1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695BEA-2B5E-CA1B-130A-BC457BAEC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581225-78AB-CF18-B346-E827CA2DB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在语法规则方面，</a:t>
            </a:r>
            <a:r>
              <a:rPr lang="en-US" altLang="zh-CN" dirty="0"/>
              <a:t>p-lang</a:t>
            </a:r>
            <a:r>
              <a:rPr lang="zh-CN" altLang="en-US" dirty="0"/>
              <a:t>采用</a:t>
            </a:r>
            <a:r>
              <a:rPr lang="en-US" altLang="zh-CN" dirty="0"/>
              <a:t>BNF</a:t>
            </a:r>
            <a:r>
              <a:rPr lang="zh-CN" altLang="en-US" dirty="0"/>
              <a:t>范式描述语法规则，</a:t>
            </a:r>
            <a:r>
              <a:rPr lang="en-US" altLang="zh-CN" dirty="0" err="1"/>
              <a:t>CompUnit</a:t>
            </a:r>
            <a:r>
              <a:rPr lang="zh-CN" altLang="en-US" dirty="0"/>
              <a:t>为主要的编译单元，由声明部分和函数定义以及主函数定义部分组成。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首先是声明部分，可以分为常量声明和变量声明，除了基本的数据类型，</a:t>
            </a:r>
            <a:r>
              <a:rPr lang="en-US" altLang="zh-CN" dirty="0"/>
              <a:t>p-lang</a:t>
            </a:r>
            <a:r>
              <a:rPr lang="zh-CN" altLang="en-US" dirty="0"/>
              <a:t>还支持多维数组的定义。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4D625-97DE-775C-830D-0BFAA6180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4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E4CF-CB49-79BE-74A6-A68402CF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14D06E-0245-26DB-9CD9-60BA11EEF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CDF684-3B3B-D891-A83C-F7B6A6FD8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在函数定义部分，</a:t>
            </a:r>
            <a:r>
              <a:rPr lang="en-US" altLang="zh-CN" dirty="0"/>
              <a:t>p-lang</a:t>
            </a:r>
            <a:r>
              <a:rPr lang="zh-CN" altLang="en-US" dirty="0"/>
              <a:t>要求在函数定义时明确返回值的数据类型，形参的数据类型同样是需要的。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值得注意的是，当形参为数组时，需要以常量的形式明确数组每个维度的大小。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函数实参部分同样支持数组的传入。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C7186-48DA-1315-BFF9-C2A59CD5F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9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E9107-9849-3BD2-EF97-FD3B794E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FB297D-8EA7-7BFF-8D17-4F87C758C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3ECFE5-3E8B-54D1-7FB5-5D4E34BA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在语句方面，</a:t>
            </a:r>
            <a:r>
              <a:rPr lang="en-US" altLang="zh-CN" dirty="0"/>
              <a:t>p-lang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语言的基础上进行了扩充。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最具特色的就是并行语句，也就是</a:t>
            </a:r>
            <a:r>
              <a:rPr lang="en-US" altLang="zh-CN" dirty="0"/>
              <a:t>parallel</a:t>
            </a:r>
            <a:r>
              <a:rPr lang="zh-CN" altLang="en-US" dirty="0"/>
              <a:t>语句，通过传入可迭代对象，并行地对这些可迭代对象执行代码块。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除此之外，为了支持线程间通信，</a:t>
            </a:r>
            <a:r>
              <a:rPr lang="en-US" altLang="zh-CN" dirty="0"/>
              <a:t>p-lang</a:t>
            </a:r>
            <a:r>
              <a:rPr lang="zh-CN" altLang="en-US" dirty="0"/>
              <a:t>还引入了管道读写相关的语句以及</a:t>
            </a:r>
            <a:r>
              <a:rPr lang="en-US" altLang="zh-CN" dirty="0"/>
              <a:t>mutex</a:t>
            </a:r>
            <a:r>
              <a:rPr lang="zh-CN" altLang="en-US" dirty="0"/>
              <a:t>代码块。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为了方便用户使用，引入类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in</a:t>
            </a:r>
            <a:r>
              <a:rPr lang="zh-CN" altLang="en-US" dirty="0"/>
              <a:t>语法来便捷地遍历数组元素。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CC3E7-5559-66F9-EBCD-626791B88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0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639FC-172F-B6A5-B549-8569065B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614FB2-E836-C3A4-CCF9-A196C3AA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51EFB0-1686-A8FC-79C2-F93266C6F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0D54-3E26-2232-0981-2934CCF67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92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9000" y="762000"/>
            <a:ext cx="8166000" cy="21420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9000" y="2967000"/>
            <a:ext cx="8166000" cy="1227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spc="2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7000" y="645000"/>
            <a:ext cx="9144000" cy="4569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99000" y="2070000"/>
            <a:ext cx="8166000" cy="849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999000" y="2967000"/>
            <a:ext cx="8166000" cy="393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7000" y="1242000"/>
            <a:ext cx="9141000" cy="3966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59000" y="3207000"/>
            <a:ext cx="6474000" cy="6390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65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9000" y="3846000"/>
            <a:ext cx="6474000" cy="723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1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000" y="1251000"/>
            <a:ext cx="4314000" cy="3957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343000" y="1251000"/>
            <a:ext cx="4314000" cy="39570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7000" y="1191000"/>
            <a:ext cx="4452000" cy="318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7000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196458" y="1184774"/>
            <a:ext cx="4452000" cy="318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196458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9EAA07-E697-40D7-9B4C-DED97E80C504}"/>
              </a:ext>
            </a:extLst>
          </p:cNvPr>
          <p:cNvGrpSpPr/>
          <p:nvPr userDrawn="1"/>
        </p:nvGrpSpPr>
        <p:grpSpPr>
          <a:xfrm>
            <a:off x="-11328" y="0"/>
            <a:ext cx="10167553" cy="2212555"/>
            <a:chOff x="-9063" y="2259345"/>
            <a:chExt cx="12201063" cy="2655066"/>
          </a:xfrm>
        </p:grpSpPr>
        <p:pic>
          <p:nvPicPr>
            <p:cNvPr id="22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6D693256-420F-4470-B78D-BE117AE613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-51" r="-5" b="67386"/>
            <a:stretch/>
          </p:blipFill>
          <p:spPr bwMode="auto">
            <a:xfrm>
              <a:off x="0" y="2259345"/>
              <a:ext cx="12192000" cy="2655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B3D05-7960-46B2-AD2E-A1C8DE6E54E4}"/>
                </a:ext>
              </a:extLst>
            </p:cNvPr>
            <p:cNvSpPr/>
            <p:nvPr userDrawn="1"/>
          </p:nvSpPr>
          <p:spPr>
            <a:xfrm>
              <a:off x="-9063" y="2259345"/>
              <a:ext cx="12201062" cy="26550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D9E4CE-05C7-4131-AC4A-CED947263467}"/>
              </a:ext>
            </a:extLst>
          </p:cNvPr>
          <p:cNvGrpSpPr/>
          <p:nvPr userDrawn="1"/>
        </p:nvGrpSpPr>
        <p:grpSpPr>
          <a:xfrm>
            <a:off x="0" y="1977065"/>
            <a:ext cx="10167552" cy="3737935"/>
            <a:chOff x="-9062" y="1894960"/>
            <a:chExt cx="12201062" cy="4485522"/>
          </a:xfrm>
        </p:grpSpPr>
        <p:pic>
          <p:nvPicPr>
            <p:cNvPr id="19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F6EDE2FB-178C-4F3A-8B11-E18F75714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10675" r="-5" b="34293"/>
            <a:stretch/>
          </p:blipFill>
          <p:spPr bwMode="auto">
            <a:xfrm>
              <a:off x="-9062" y="1907463"/>
              <a:ext cx="12192000" cy="447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07E76-57C9-48CD-94F6-D6DA47102ABC}"/>
                </a:ext>
              </a:extLst>
            </p:cNvPr>
            <p:cNvSpPr/>
            <p:nvPr userDrawn="1"/>
          </p:nvSpPr>
          <p:spPr>
            <a:xfrm>
              <a:off x="-9062" y="1894960"/>
              <a:ext cx="12201062" cy="448552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451A1DE-90FF-427E-B017-EDB6E98D55DD}"/>
              </a:ext>
            </a:extLst>
          </p:cNvPr>
          <p:cNvSpPr/>
          <p:nvPr userDrawn="1"/>
        </p:nvSpPr>
        <p:spPr>
          <a:xfrm>
            <a:off x="0" y="1374786"/>
            <a:ext cx="10156223" cy="1666008"/>
          </a:xfrm>
          <a:prstGeom prst="rect">
            <a:avLst/>
          </a:prstGeom>
          <a:gradFill flip="none" rotWithShape="1">
            <a:gsLst>
              <a:gs pos="46000">
                <a:srgbClr val="1D7692"/>
              </a:gs>
              <a:gs pos="96000">
                <a:srgbClr val="003C8B">
                  <a:alpha val="85000"/>
                </a:srgbClr>
              </a:gs>
              <a:gs pos="0">
                <a:srgbClr val="39B09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C41291-1270-4CBE-BC52-E45AE164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58" y="1679616"/>
            <a:ext cx="8578980" cy="1093304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CE139-EFEB-45FA-8E8F-5E3150FA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76" y="3621037"/>
            <a:ext cx="7620000" cy="127280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rgbClr val="003C8B"/>
                </a:solidFill>
                <a:latin typeface="+mn-ea"/>
                <a:ea typeface="+mn-ea"/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E0E6AB-E84A-4E27-A635-0D6A39EA284E}"/>
              </a:ext>
            </a:extLst>
          </p:cNvPr>
          <p:cNvGrpSpPr/>
          <p:nvPr userDrawn="1"/>
        </p:nvGrpSpPr>
        <p:grpSpPr>
          <a:xfrm>
            <a:off x="4097669" y="432302"/>
            <a:ext cx="1964662" cy="556231"/>
            <a:chOff x="9644502" y="109966"/>
            <a:chExt cx="2357594" cy="667477"/>
          </a:xfrm>
          <a:noFill/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AACD1-60BE-43F8-B461-70D9A8DD29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5" r="53350"/>
            <a:stretch/>
          </p:blipFill>
          <p:spPr>
            <a:xfrm>
              <a:off x="11299485" y="109966"/>
              <a:ext cx="702611" cy="667477"/>
            </a:xfrm>
            <a:prstGeom prst="rect">
              <a:avLst/>
            </a:prstGeom>
            <a:grpFill/>
          </p:spPr>
        </p:pic>
        <p:pic>
          <p:nvPicPr>
            <p:cNvPr id="10" name="Picture 2" descr="http://www.buaa.edu.cn/__local/B/CD/A6/968D8F6600C0B8195CD59008BF5_9249A080_12AB7.jpg?e=.jpg">
              <a:extLst>
                <a:ext uri="{FF2B5EF4-FFF2-40B4-BE49-F238E27FC236}">
                  <a16:creationId xmlns:a16="http://schemas.microsoft.com/office/drawing/2014/main" id="{F3AD4E9C-1699-4F94-8FEE-F4C74D5C8F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502" y="145963"/>
              <a:ext cx="618977" cy="618977"/>
            </a:xfrm>
            <a:prstGeom prst="rect">
              <a:avLst/>
            </a:prstGeom>
            <a:grpFill/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5D9A12-04E6-43DC-953B-C989A3BF940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3" r="81714"/>
            <a:stretch/>
          </p:blipFill>
          <p:spPr>
            <a:xfrm>
              <a:off x="10444440" y="216261"/>
              <a:ext cx="739594" cy="490019"/>
            </a:xfrm>
            <a:prstGeom prst="rect">
              <a:avLst/>
            </a:prstGeom>
            <a:grpFill/>
          </p:spPr>
        </p:pic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A1C601-418B-4083-83FF-4219910229E7}"/>
              </a:ext>
            </a:extLst>
          </p:cNvPr>
          <p:cNvCxnSpPr>
            <a:cxnSpLocks/>
          </p:cNvCxnSpPr>
          <p:nvPr userDrawn="1"/>
        </p:nvCxnSpPr>
        <p:spPr>
          <a:xfrm>
            <a:off x="0" y="3161772"/>
            <a:ext cx="10167552" cy="0"/>
          </a:xfrm>
          <a:prstGeom prst="line">
            <a:avLst/>
          </a:prstGeom>
          <a:ln w="63500">
            <a:solidFill>
              <a:srgbClr val="2A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E6AEBB7-FF16-4664-AA6F-C0ED51A50BE2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7000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FF93673-81D4-4510-B7F2-C9D7B603E913}"/>
              </a:ext>
            </a:extLst>
          </p:cNvPr>
          <p:cNvSpPr/>
          <p:nvPr userDrawn="1"/>
        </p:nvSpPr>
        <p:spPr>
          <a:xfrm>
            <a:off x="0" y="-1308"/>
            <a:ext cx="10160000" cy="742123"/>
          </a:xfrm>
          <a:prstGeom prst="rect">
            <a:avLst/>
          </a:prstGeom>
          <a:gradFill flip="none" rotWithShape="1">
            <a:gsLst>
              <a:gs pos="58000">
                <a:srgbClr val="1D7692"/>
              </a:gs>
              <a:gs pos="0">
                <a:srgbClr val="39B099">
                  <a:alpha val="20000"/>
                </a:srgbClr>
              </a:gs>
              <a:gs pos="96000">
                <a:srgbClr val="003C8B">
                  <a:alpha val="85000"/>
                </a:srgbClr>
              </a:gs>
              <a:gs pos="21000">
                <a:srgbClr val="39B099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9C8A2F-9F5C-4E4B-885B-13BEBE68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8853793" cy="5562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A3F34-DC46-46B5-8D23-0D60C5F4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362661" cy="4364388"/>
          </a:xfrm>
          <a:prstGeom prst="rect">
            <a:avLst/>
          </a:prstGeom>
        </p:spPr>
        <p:txBody>
          <a:bodyPr/>
          <a:lstStyle>
            <a:lvl1pPr marL="269989" indent="-269989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599976" indent="-299988">
              <a:lnSpc>
                <a:spcPct val="100000"/>
              </a:lnSpc>
              <a:spcBef>
                <a:spcPts val="480"/>
              </a:spcBef>
              <a:spcAft>
                <a:spcPts val="500"/>
              </a:spcAft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 sz="1800">
                <a:latin typeface="+mn-ea"/>
                <a:ea typeface="+mn-ea"/>
              </a:defRPr>
            </a:lvl2pPr>
            <a:lvl3pPr marL="929963" indent="-269989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309481"/>
              </a:buClr>
              <a:buSzPct val="90000"/>
              <a:buFont typeface="Wingdings" panose="05000000000000000000" pitchFamily="2" charset="2"/>
              <a:buChar char="l"/>
              <a:defRPr sz="1600">
                <a:latin typeface="+mn-ea"/>
                <a:ea typeface="+mn-ea"/>
              </a:defRPr>
            </a:lvl3pPr>
            <a:lvl4pPr marL="1229951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4pPr>
            <a:lvl5pPr marL="1559938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350A0-F497-4964-A7FF-F6AB1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1935" y="5447338"/>
            <a:ext cx="804918" cy="246610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fld id="{49694AC3-6159-4530-81F2-715F87DA755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D49979-46B7-4B2B-9BAD-1E552E47B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r="53350"/>
          <a:stretch/>
        </p:blipFill>
        <p:spPr>
          <a:xfrm>
            <a:off x="9416238" y="91639"/>
            <a:ext cx="585509" cy="556231"/>
          </a:xfrm>
          <a:prstGeom prst="rect">
            <a:avLst/>
          </a:prstGeom>
          <a:noFill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0A2F01-D85D-4D28-8692-E9D3DFD97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1093"/>
          <a:stretch/>
        </p:blipFill>
        <p:spPr>
          <a:xfrm>
            <a:off x="75819" y="5455113"/>
            <a:ext cx="1945184" cy="215452"/>
          </a:xfrm>
          <a:prstGeom prst="rect">
            <a:avLst/>
          </a:prstGeom>
          <a:noFill/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13B536-E296-465C-89C1-B9AF60C6418A}"/>
              </a:ext>
            </a:extLst>
          </p:cNvPr>
          <p:cNvCxnSpPr/>
          <p:nvPr userDrawn="1"/>
        </p:nvCxnSpPr>
        <p:spPr>
          <a:xfrm>
            <a:off x="0" y="5398603"/>
            <a:ext cx="10160000" cy="0"/>
          </a:xfrm>
          <a:prstGeom prst="line">
            <a:avLst/>
          </a:prstGeom>
          <a:ln w="28575">
            <a:solidFill>
              <a:srgbClr val="26599C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90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F6EDE2FB-178C-4F3A-8B11-E18F757147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10675" r="-5" b="34293"/>
          <a:stretch/>
        </p:blipFill>
        <p:spPr bwMode="auto">
          <a:xfrm>
            <a:off x="-7553" y="1987485"/>
            <a:ext cx="10160000" cy="37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6D693256-420F-4470-B78D-BE117AE613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-51" r="-5" b="67386"/>
          <a:stretch/>
        </p:blipFill>
        <p:spPr bwMode="auto">
          <a:xfrm>
            <a:off x="-7553" y="0"/>
            <a:ext cx="10160000" cy="22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D3B3D05-7960-46B2-AD2E-A1C8DE6E54E4}"/>
              </a:ext>
            </a:extLst>
          </p:cNvPr>
          <p:cNvSpPr/>
          <p:nvPr userDrawn="1"/>
        </p:nvSpPr>
        <p:spPr>
          <a:xfrm>
            <a:off x="-15106" y="0"/>
            <a:ext cx="10167552" cy="5715000"/>
          </a:xfrm>
          <a:prstGeom prst="rect">
            <a:avLst/>
          </a:prstGeom>
          <a:gradFill flip="none" rotWithShape="1">
            <a:gsLst>
              <a:gs pos="62000">
                <a:srgbClr val="FFFFFF">
                  <a:alpha val="90000"/>
                </a:srgbClr>
              </a:gs>
              <a:gs pos="100000">
                <a:schemeClr val="bg1">
                  <a:alpha val="78000"/>
                </a:schemeClr>
              </a:gs>
              <a:gs pos="0">
                <a:schemeClr val="bg1">
                  <a:alpha val="7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096C9D-01CB-404C-9E2D-61C239FCACB8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1D96CD2A-015C-4BF9-8186-A0B14A09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80" y="1804459"/>
            <a:ext cx="8578980" cy="210608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5000"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67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7000" y="1296000"/>
            <a:ext cx="4360898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292000" y="1296000"/>
            <a:ext cx="4356000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7000" y="507000"/>
            <a:ext cx="9141000" cy="58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8529000" y="762000"/>
            <a:ext cx="870000" cy="4191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3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62000" y="762000"/>
            <a:ext cx="7641000" cy="4191000"/>
          </a:xfrm>
        </p:spPr>
        <p:txBody>
          <a:bodyPr vert="eaVert" lIns="46800" tIns="46800" rIns="46800" bIns="46800"/>
          <a:lstStyle>
            <a:lvl1pPr marL="190500" indent="-190500">
              <a:spcAft>
                <a:spcPts val="1000"/>
              </a:spcAft>
              <a:defRPr spc="300"/>
            </a:lvl1pPr>
            <a:lvl2pPr marL="571500" indent="-190500">
              <a:defRPr spc="300"/>
            </a:lvl2pPr>
            <a:lvl3pPr marL="952500" indent="-190500">
              <a:defRPr spc="300"/>
            </a:lvl3pPr>
            <a:lvl4pPr marL="1333500" indent="-190500">
              <a:defRPr spc="300"/>
            </a:lvl4pPr>
            <a:lvl5pPr marL="1714500" indent="-1905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6"/>
            </p:custDataLst>
          </p:nvPr>
        </p:nvSpPr>
        <p:spPr>
          <a:xfrm>
            <a:off x="510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7"/>
            </p:custDataLst>
          </p:nvPr>
        </p:nvSpPr>
        <p:spPr>
          <a:xfrm>
            <a:off x="3430000" y="5262000"/>
            <a:ext cx="330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8"/>
            </p:custDataLst>
          </p:nvPr>
        </p:nvSpPr>
        <p:spPr>
          <a:xfrm>
            <a:off x="7398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5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</p:sldLayoutIdLst>
  <p:txStyles>
    <p:titleStyle>
      <a:lvl1pPr algn="l" defTabSz="762000" rtl="0" eaLnBrk="1" fontAlgn="auto" latinLnBrk="0" hangingPunct="1">
        <a:lnSpc>
          <a:spcPct val="100000"/>
        </a:lnSpc>
        <a:spcBef>
          <a:spcPct val="0"/>
        </a:spcBef>
        <a:buNone/>
        <a:defRPr sz="3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5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1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41120" algn="l"/>
          <a:tab pos="1341120" algn="l"/>
          <a:tab pos="1341120" algn="l"/>
          <a:tab pos="1341120" algn="l"/>
        </a:tabLst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52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33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14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FA6756-0B3B-4678-AD9D-E49F68C973BB}"/>
              </a:ext>
            </a:extLst>
          </p:cNvPr>
          <p:cNvSpPr txBox="1"/>
          <p:nvPr userDrawn="1"/>
        </p:nvSpPr>
        <p:spPr>
          <a:xfrm>
            <a:off x="0" y="1"/>
            <a:ext cx="989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alpha val="0"/>
                  </a:schemeClr>
                </a:solidFill>
              </a:rPr>
              <a:t>Yingjie Qi</a:t>
            </a:r>
            <a:endParaRPr lang="zh-CN" altLang="en-US" sz="1500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hf hdr="0" ftr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4601-1969-4A9C-972D-F31E3208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1030"/>
            <a:ext cx="10160000" cy="1272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并行化语言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89571-8941-42DB-96F4-25310877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/>
              <a:t>景泓斌  龙泠锟</a:t>
            </a:r>
            <a:endParaRPr lang="en-US" altLang="zh-CN" sz="3000" dirty="0"/>
          </a:p>
          <a:p>
            <a:r>
              <a:rPr lang="en-US" altLang="zh-CN" sz="2333" dirty="0"/>
              <a:t>2024 </a:t>
            </a:r>
            <a:r>
              <a:rPr lang="zh-CN" altLang="en-US" sz="2333" dirty="0"/>
              <a:t>年 </a:t>
            </a:r>
            <a:r>
              <a:rPr lang="en-US" altLang="zh-CN" sz="2333" dirty="0"/>
              <a:t>12 </a:t>
            </a:r>
            <a:r>
              <a:rPr lang="zh-CN" altLang="en-US" sz="2333" dirty="0"/>
              <a:t>月 </a:t>
            </a:r>
            <a:r>
              <a:rPr lang="en-US" altLang="zh-CN" sz="2333" dirty="0"/>
              <a:t>23 </a:t>
            </a:r>
            <a:r>
              <a:rPr lang="zh-CN" altLang="en-US" sz="2333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162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DE4E-3BD4-E2BA-2EB5-392C69E3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44A2-90C0-FF4A-0587-91156518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DE7C6F4-B329-C56C-B414-6BB5DA68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基于有限状态机（</a:t>
            </a:r>
            <a:r>
              <a:rPr lang="en-US" altLang="zh-CN" b="1" dirty="0">
                <a:cs typeface="Times New Roman" panose="02020603050405020304" pitchFamily="18" charset="0"/>
              </a:rPr>
              <a:t>FSM</a:t>
            </a:r>
            <a:r>
              <a:rPr lang="zh-CN" altLang="en-US" b="1" dirty="0">
                <a:cs typeface="Times New Roman" panose="02020603050405020304" pitchFamily="18" charset="0"/>
              </a:rPr>
              <a:t>）识别</a:t>
            </a:r>
            <a:r>
              <a:rPr lang="en-US" altLang="zh-CN" b="1" dirty="0">
                <a:cs typeface="Times New Roman" panose="02020603050405020304" pitchFamily="18" charset="0"/>
              </a:rPr>
              <a:t>token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词法规则定义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构建有限状态机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44ABC-2973-8396-A8B1-81A58020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10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5E732-22EE-2760-7638-98347F12CEB8}"/>
              </a:ext>
            </a:extLst>
          </p:cNvPr>
          <p:cNvSpPr txBox="1"/>
          <p:nvPr/>
        </p:nvSpPr>
        <p:spPr>
          <a:xfrm>
            <a:off x="1047552" y="2599682"/>
            <a:ext cx="7628137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标识符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t_IDENTIFIER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-Z_][a-zA-Z_0-9]*'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'IDENTIFIER'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检查是否为保留字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76AED53-FFBA-FCBE-5BF2-D7BEB7FF1789}"/>
              </a:ext>
            </a:extLst>
          </p:cNvPr>
          <p:cNvSpPr/>
          <p:nvPr/>
        </p:nvSpPr>
        <p:spPr>
          <a:xfrm>
            <a:off x="2919760" y="429010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99C21E-B304-F4B0-6F17-8F9DCB7574D1}"/>
              </a:ext>
            </a:extLst>
          </p:cNvPr>
          <p:cNvSpPr/>
          <p:nvPr/>
        </p:nvSpPr>
        <p:spPr>
          <a:xfrm>
            <a:off x="3999880" y="4005725"/>
            <a:ext cx="1732368" cy="640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IDENTIFIER Recognition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007994-C298-3E73-F074-BFB142EEA32F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2991768" y="432610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EEDF474-6F20-146A-3F1C-DB3551E4B23F}"/>
              </a:ext>
            </a:extLst>
          </p:cNvPr>
          <p:cNvSpPr txBox="1"/>
          <p:nvPr/>
        </p:nvSpPr>
        <p:spPr>
          <a:xfrm>
            <a:off x="3099376" y="3950656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zA</a:t>
            </a:r>
            <a:r>
              <a:rPr lang="en-US" altLang="zh-CN" sz="1400" b="1" dirty="0">
                <a:cs typeface="Times New Roman" panose="02020603050405020304" pitchFamily="18" charset="0"/>
              </a:rPr>
              <a:t>-Z_</a:t>
            </a:r>
          </a:p>
        </p:txBody>
      </p: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3A867363-21BD-10D7-B77D-FFAEE3B5A213}"/>
              </a:ext>
            </a:extLst>
          </p:cNvPr>
          <p:cNvSpPr/>
          <p:nvPr/>
        </p:nvSpPr>
        <p:spPr>
          <a:xfrm>
            <a:off x="4359920" y="4741811"/>
            <a:ext cx="1152128" cy="58348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0FE21F-957B-3BD0-27CE-8CD09861D850}"/>
              </a:ext>
            </a:extLst>
          </p:cNvPr>
          <p:cNvSpPr txBox="1"/>
          <p:nvPr/>
        </p:nvSpPr>
        <p:spPr>
          <a:xfrm>
            <a:off x="5440040" y="4773244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a-zA-Z_0-9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4F20F1-BE70-A6D2-7BBD-39CDD283CAA9}"/>
              </a:ext>
            </a:extLst>
          </p:cNvPr>
          <p:cNvCxnSpPr>
            <a:cxnSpLocks/>
          </p:cNvCxnSpPr>
          <p:nvPr/>
        </p:nvCxnSpPr>
        <p:spPr>
          <a:xfrm>
            <a:off x="5732248" y="431286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A2ED54D-F268-58CC-C545-B2C9C28AB42D}"/>
              </a:ext>
            </a:extLst>
          </p:cNvPr>
          <p:cNvSpPr/>
          <p:nvPr/>
        </p:nvSpPr>
        <p:spPr>
          <a:xfrm>
            <a:off x="6740360" y="427686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基于自底向上的语法分析方式构建抽象语法树（</a:t>
            </a:r>
            <a:r>
              <a:rPr lang="en-US" altLang="zh-CN" b="1" dirty="0">
                <a:cs typeface="Times New Roman" panose="02020603050405020304" pitchFamily="18" charset="0"/>
              </a:rPr>
              <a:t>AST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定义一系列描述语法规则的函数，与非终结符对应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11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4EA767-105A-81DA-9E3C-E4E996B6E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1" y="2641476"/>
            <a:ext cx="3888432" cy="19892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44CA88A-F02D-8F62-CE21-CF5846B0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03" y="2641476"/>
            <a:ext cx="5827988" cy="19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使用</a:t>
            </a: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实现语法分析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cs typeface="Times New Roman" panose="02020603050405020304" pitchFamily="18" charset="0"/>
              </a:rPr>
              <a:t>ASTNode</a:t>
            </a:r>
            <a:r>
              <a:rPr lang="zh-CN" altLang="en-US" b="1">
                <a:cs typeface="Times New Roman" panose="02020603050405020304" pitchFamily="18" charset="0"/>
              </a:rPr>
              <a:t>类，代表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中的节点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递归调用语法规则，构建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parser = yacc.yacc(debug=True, debuglog=log)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后遍历节点，构建节点间父子关系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12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EFDF23D-FD87-589E-38FD-655592E19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6" y="963852"/>
            <a:ext cx="2888496" cy="2464497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5FA30E-A9F5-AEB6-F201-6D4E90B2FFD1}"/>
              </a:ext>
            </a:extLst>
          </p:cNvPr>
          <p:cNvSpPr/>
          <p:nvPr/>
        </p:nvSpPr>
        <p:spPr>
          <a:xfrm>
            <a:off x="2415704" y="3306147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CompUnit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69849DD-3773-D493-4378-62552F939AEC}"/>
              </a:ext>
            </a:extLst>
          </p:cNvPr>
          <p:cNvSpPr/>
          <p:nvPr/>
        </p:nvSpPr>
        <p:spPr>
          <a:xfrm>
            <a:off x="658556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Decls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19FDEF8-A776-3C0E-B5D1-4684EE9DA7F3}"/>
              </a:ext>
            </a:extLst>
          </p:cNvPr>
          <p:cNvSpPr/>
          <p:nvPr/>
        </p:nvSpPr>
        <p:spPr>
          <a:xfrm>
            <a:off x="2415704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FuncDefs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EE70961-D547-977F-FE25-D308D62969E6}"/>
              </a:ext>
            </a:extLst>
          </p:cNvPr>
          <p:cNvSpPr/>
          <p:nvPr/>
        </p:nvSpPr>
        <p:spPr>
          <a:xfrm>
            <a:off x="4242937" y="3965704"/>
            <a:ext cx="1638121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MainFuncDef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6BDC62-B84C-BC71-9743-1CD15E38BB9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1378636" y="3779813"/>
            <a:ext cx="1757148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8A1FF5-C238-2F1D-0B30-53D336D7333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115309" y="3607058"/>
            <a:ext cx="20475" cy="35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436141-E9B0-05F4-2D5C-0CCA40366AC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135784" y="3779813"/>
            <a:ext cx="1926214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394721F-F11F-F560-F062-91B05AE37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8" y="3419371"/>
            <a:ext cx="2888496" cy="178879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9A528D-723F-FA9A-F93B-DC1C0EA98A42}"/>
              </a:ext>
            </a:extLst>
          </p:cNvPr>
          <p:cNvSpPr/>
          <p:nvPr/>
        </p:nvSpPr>
        <p:spPr>
          <a:xfrm>
            <a:off x="189900" y="4732112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27CE0E-2A92-7C60-1704-689C33406B38}"/>
              </a:ext>
            </a:extLst>
          </p:cNvPr>
          <p:cNvSpPr/>
          <p:nvPr/>
        </p:nvSpPr>
        <p:spPr>
          <a:xfrm>
            <a:off x="160082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83DD77D-A3F0-F5B7-5019-A3E69827CEEF}"/>
              </a:ext>
            </a:extLst>
          </p:cNvPr>
          <p:cNvSpPr/>
          <p:nvPr/>
        </p:nvSpPr>
        <p:spPr>
          <a:xfrm>
            <a:off x="3011750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‘（’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FD6DDC-C664-38F6-48C9-34BDBFE3CE2B}"/>
              </a:ext>
            </a:extLst>
          </p:cNvPr>
          <p:cNvSpPr/>
          <p:nvPr/>
        </p:nvSpPr>
        <p:spPr>
          <a:xfrm>
            <a:off x="442267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‘）’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ECB56B-B6B9-87AE-39C8-E7CF6CFF8DE3}"/>
              </a:ext>
            </a:extLst>
          </p:cNvPr>
          <p:cNvSpPr/>
          <p:nvPr/>
        </p:nvSpPr>
        <p:spPr>
          <a:xfrm>
            <a:off x="5833600" y="4719526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17DB5E-50FE-69FF-FD96-A82B3D40AD86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flipH="1">
            <a:off x="762742" y="4439370"/>
            <a:ext cx="4299256" cy="29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4D8ACC-8A7B-707D-9E19-96EFE72E2589}"/>
              </a:ext>
            </a:extLst>
          </p:cNvPr>
          <p:cNvCxnSpPr>
            <a:cxnSpLocks/>
            <a:stCxn id="37" idx="2"/>
            <a:endCxn id="17" idx="0"/>
          </p:cNvCxnSpPr>
          <p:nvPr/>
        </p:nvCxnSpPr>
        <p:spPr>
          <a:xfrm flipH="1">
            <a:off x="2173667" y="4439370"/>
            <a:ext cx="288833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4C2620-0E38-0F03-27FD-A841D2A66929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flipH="1">
            <a:off x="3584592" y="4439370"/>
            <a:ext cx="1477406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81D096-B2F8-4389-95E0-C21F5A1ECAED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flipH="1">
            <a:off x="4995517" y="4439370"/>
            <a:ext cx="6648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2DB84A-9446-3133-7E8C-00F2C7545887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061998" y="4439370"/>
            <a:ext cx="1344444" cy="28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93B2-AAE0-0076-1A05-1D3389D0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7F7D-D767-83DC-0515-957EF1F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87FFD-22CC-52FC-F348-AADBB68B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B80928-3CA7-DD1A-EE12-3644700D0174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E80EF98-6B56-1264-CFBB-90563EED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81A8A65-5636-2CE7-019B-39BDA0589DD8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624036-3AFE-DB35-F7B1-31FC9EF15C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AA6C52D-6A43-7D7B-D461-178FD9B829E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2747441-8EE5-3A23-7D67-0D0462603AA1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BC7D77-E7F8-2284-77E0-DAC3F6115EEE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F026049-0C34-EE88-2428-3C3123EA3D2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450C321-D2D2-9949-AF2D-F2F08DE1238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4EF211-3154-8A6D-2DD8-75DE77280B9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6C4B65-4BEC-68D6-BD82-7F85AE6104B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2E61F9-C635-2806-1B19-63F6D8CBF542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F9E3F7-085E-7D68-6444-4CD78FDC3FD1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E59E7B-278A-5E2F-5965-04EAC7D95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9B4BDB7A-81FD-D90D-BA5B-11F28F8DA0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>
                  <a:solidFill>
                    <a:srgbClr val="309481"/>
                  </a:solidFill>
                </a:rPr>
                <a:t>5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3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47C3-9E2C-C140-E468-D8C9722F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86F3-2C14-1ADD-DF8B-ACE1362D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E0FC761-8470-1678-2235-182F0E6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GEMV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5*10</a:t>
            </a:r>
            <a:r>
              <a:rPr lang="zh-CN" altLang="en-US" b="1" dirty="0">
                <a:cs typeface="Times New Roman" panose="02020603050405020304" pitchFamily="18" charset="0"/>
              </a:rPr>
              <a:t>矩阵与</a:t>
            </a:r>
            <a:r>
              <a:rPr lang="en-US" altLang="zh-CN" b="1" dirty="0">
                <a:cs typeface="Times New Roman" panose="02020603050405020304" pitchFamily="18" charset="0"/>
              </a:rPr>
              <a:t>10*1</a:t>
            </a:r>
            <a:r>
              <a:rPr lang="zh-CN" altLang="en-US" b="1" dirty="0">
                <a:cs typeface="Times New Roman" panose="02020603050405020304" pitchFamily="18" charset="0"/>
              </a:rPr>
              <a:t>向量的矩阵向量乘计算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脚本生成数据，执行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矩阵向量乘获得正确结果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循环读取数据，初始化矩阵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并行执行计算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7C55B-D5E4-DB87-04F6-C9FD2A4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14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7A8B779-257D-C4FE-3B77-2396A2B6A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3366842"/>
            <a:ext cx="1512168" cy="49458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25772C-9B7D-CA5A-9E53-46ED69ED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2160188"/>
            <a:ext cx="4395597" cy="8779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052DD2C-F993-7BE8-18F6-CE8E244E9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4206534"/>
            <a:ext cx="3852232" cy="9874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94B6DF-11ED-85BB-B35B-DCC14D57BF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7625"/>
          <a:stretch/>
        </p:blipFill>
        <p:spPr>
          <a:xfrm>
            <a:off x="5816543" y="4204022"/>
            <a:ext cx="3842246" cy="98742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5686312-4332-F0FC-958C-6F709F5120FA}"/>
              </a:ext>
            </a:extLst>
          </p:cNvPr>
          <p:cNvSpPr txBox="1"/>
          <p:nvPr/>
        </p:nvSpPr>
        <p:spPr>
          <a:xfrm>
            <a:off x="5656064" y="3716280"/>
            <a:ext cx="28803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776" indent="-299988" defTabSz="761970">
              <a:lnSpc>
                <a:spcPct val="150000"/>
              </a:lnSpc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输出结果比对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8943-09BA-4446-9E00-CC49567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38B04-4473-4974-8068-6B647B0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41327D-1831-46E5-A402-50DFB91BD445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3C3651A-FAD4-45A6-995F-2BDC0AB987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8D7A527-5282-4B1B-A305-FBCF8F48B989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chemeClr val="accent6"/>
                  </a:solidFill>
                </a:rPr>
                <a:t>1  </a:t>
              </a:r>
              <a:r>
                <a:rPr lang="zh-CN" altLang="en-US" sz="2333" b="1" dirty="0">
                  <a:solidFill>
                    <a:schemeClr val="accent6"/>
                  </a:solidFill>
                </a:rPr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EFFC4D-6EBB-4FB1-B13D-280488F60749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B14D4F3-C1F1-407A-9648-A70EF5C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5D398C-01F6-456B-A602-B2EE1744F380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3F4099-2EB0-5314-46FE-D33AA1E1CEE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7BA1A2-F021-2FC5-0F41-4932C7296B9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C9BC6B-0D4E-E69A-E21D-8986EE0E5F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0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7EB1-D0D3-82FB-3AD1-DD043687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31E15-F0EA-941A-025E-BCB07FED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A1122-5EC2-824C-2659-89629FF1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45C733-C26D-B508-81CF-3CBA20F81249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9B2FB88-8609-234B-EDCE-823C2BE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529C212-F746-DC55-2C50-892AB3E1D52C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EA4B0C-C5D2-95AD-EBA3-3E4CD78C1BD5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E629485-43D0-F6D0-B1F4-59B0EEA6667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E44755-D88F-48D8-88FB-8183D3BE556C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4FDEE3-E2F6-3E83-4AA8-5DFCB79482C2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AEF39AE-E65C-71E8-4FF3-811F306D85A1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9E223D-987E-3AFF-F9C9-F08E62735E8A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3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7D83DF-72C0-5E92-9B24-1EF7E34B0798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4B01B1D-B95E-6152-7131-6D88562426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F14868-2DAA-FCAC-32F5-ADF93B5D314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AC72DE-7A5C-31ED-13EE-E242C9A6848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7013EA9-BD96-1F3C-999F-CA1083C4BF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DD74578B-B1FF-5EBF-C2FE-04901155FCCB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4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B0C6-A173-F528-8FAC-A5812E74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A0A989B-81D9-162D-58CC-B9A17990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关键字（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，并行相关关键字）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9B9B7-0D7F-EFC3-B7DE-2E7579C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4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CE77DE6-D82C-E0A8-AA08-74DBC85A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4218"/>
              </p:ext>
            </p:extLst>
          </p:nvPr>
        </p:nvGraphicFramePr>
        <p:xfrm>
          <a:off x="831528" y="1904820"/>
          <a:ext cx="7414468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70788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整数类型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用于指定可迭代的成员关系（循环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并行计算）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64524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713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互斥锁关键字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管道关键字（用于进程间通信或数据处理管道）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1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6805-597C-9CFA-AB65-80A0A794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8F0E-F07C-A79A-9585-28F36B3A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0B4D31-8753-30CE-47AF-22AEA363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运算符（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，管道读写运算符）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标识符</a:t>
            </a:r>
            <a:r>
              <a:rPr lang="en-US" altLang="zh-CN" b="1" dirty="0"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cs typeface="Times New Roman" panose="02020603050405020304" pitchFamily="18" charset="0"/>
              </a:rPr>
              <a:t>字面量：支持整型，浮点型，布尔类型和字符串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29998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23E0A-516A-DEEF-2EF1-DAED9AB8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5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151F6F-E04C-08DF-0A4B-AB5C9C44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4123"/>
              </p:ext>
            </p:extLst>
          </p:nvPr>
        </p:nvGraphicFramePr>
        <p:xfrm>
          <a:off x="831528" y="1921396"/>
          <a:ext cx="59023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PLUS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LSHIFT</a:t>
                      </a:r>
                      <a:r>
                        <a:rPr lang="zh-CN" altLang="en-US" dirty="0">
                          <a:effectLst/>
                        </a:rPr>
                        <a:t>（用于管道读）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RSHIFT</a:t>
                      </a:r>
                      <a:r>
                        <a:rPr lang="zh-CN" altLang="en-US" dirty="0">
                          <a:effectLst/>
                        </a:rPr>
                        <a:t>（用于管道写）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9D30-3C10-530B-F38E-D67D8584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2855-A134-C451-EBE4-687949B2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3FC1746-BBED-3482-505F-9F08B917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cs typeface="Times New Roman" panose="02020603050405020304" pitchFamily="18" charset="0"/>
              </a:rPr>
              <a:t>BNF</a:t>
            </a:r>
            <a:r>
              <a:rPr lang="zh-CN" altLang="en-US" b="1" dirty="0">
                <a:cs typeface="Times New Roman" panose="02020603050405020304" pitchFamily="18" charset="0"/>
              </a:rPr>
              <a:t>范式构建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cs typeface="Times New Roman" panose="02020603050405020304" pitchFamily="18" charset="0"/>
              </a:rPr>
              <a:t>CompUnit</a:t>
            </a:r>
            <a:r>
              <a:rPr lang="zh-CN" altLang="en-US" b="1" dirty="0">
                <a:cs typeface="Times New Roman" panose="02020603050405020304" pitchFamily="18" charset="0"/>
              </a:rPr>
              <a:t>为编译单元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cs typeface="Times New Roman" panose="02020603050405020304" pitchFamily="18" charset="0"/>
              </a:rPr>
              <a:t>Decls</a:t>
            </a:r>
            <a:r>
              <a:rPr lang="en-US" altLang="zh-CN" b="1" dirty="0">
                <a:cs typeface="Times New Roman" panose="02020603050405020304" pitchFamily="18" charset="0"/>
              </a:rPr>
              <a:t>} {</a:t>
            </a:r>
            <a:r>
              <a:rPr lang="en-US" altLang="zh-CN" b="1" dirty="0" err="1">
                <a:cs typeface="Times New Roman" panose="02020603050405020304" pitchFamily="18" charset="0"/>
              </a:rPr>
              <a:t>FuncDefs</a:t>
            </a:r>
            <a:r>
              <a:rPr lang="en-US" altLang="zh-CN" b="1" dirty="0">
                <a:cs typeface="Times New Roman" panose="02020603050405020304" pitchFamily="18" charset="0"/>
              </a:rPr>
              <a:t>} </a:t>
            </a:r>
            <a:r>
              <a:rPr lang="en-US" altLang="zh-CN" b="1" dirty="0" err="1">
                <a:cs typeface="Times New Roman" panose="02020603050405020304" pitchFamily="18" charset="0"/>
              </a:rPr>
              <a:t>MainFuncDef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由声明部分和函数定义以及主函数定义组成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声明部分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常量声明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ConstDecl</a:t>
            </a:r>
            <a:r>
              <a:rPr lang="en-US" altLang="zh-CN" b="1" dirty="0">
                <a:cs typeface="Times New Roman" panose="02020603050405020304" pitchFamily="18" charset="0"/>
              </a:rPr>
              <a:t> : CONST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ConstDefList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const int A = 0;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变量声明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VarDecl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VarDefList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</a:t>
            </a:r>
            <a:r>
              <a:rPr lang="en-US" altLang="zh-CN" b="1" dirty="0" err="1">
                <a:cs typeface="Times New Roman" panose="02020603050405020304" pitchFamily="18" charset="0"/>
              </a:rPr>
              <a:t>arr</a:t>
            </a:r>
            <a:r>
              <a:rPr lang="en-US" altLang="zh-CN" b="1" dirty="0">
                <a:cs typeface="Times New Roman" panose="02020603050405020304" pitchFamily="18" charset="0"/>
              </a:rPr>
              <a:t>[3][3] = {{1,2,3}, {3,4,5}};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87968-5361-5565-C5D4-D4CEAD33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4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8FA8-6BAB-932C-52D8-FE046BF5F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DA6B-0D14-4E71-022F-710DC31F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4A2989B-5AF5-9D9B-5D73-1FB2869B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函数定义部分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cs typeface="Times New Roman" panose="02020603050405020304" pitchFamily="18" charset="0"/>
              </a:rPr>
              <a:t>FuncDef</a:t>
            </a:r>
            <a:r>
              <a:rPr lang="en-US" altLang="zh-CN" sz="1400" b="1" dirty="0">
                <a:cs typeface="Times New Roman" panose="02020603050405020304" pitchFamily="18" charset="0"/>
              </a:rPr>
              <a:t> : DEF 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FuncBType</a:t>
            </a:r>
            <a:r>
              <a:rPr lang="en-US" altLang="zh-CN" sz="1400" b="1" dirty="0">
                <a:cs typeface="Times New Roman" panose="02020603050405020304" pitchFamily="18" charset="0"/>
              </a:rPr>
              <a:t> IDENTIFIER ‘(‘   {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FuncFParams</a:t>
            </a:r>
            <a:r>
              <a:rPr lang="en-US" altLang="zh-CN" sz="1400" b="1" dirty="0">
                <a:cs typeface="Times New Roman" panose="02020603050405020304" pitchFamily="18" charset="0"/>
              </a:rPr>
              <a:t>}  ‘)’ Block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def int function(int x, int y) {…}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函数形参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FuncFParam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IDENTIFIER [‘[’, </a:t>
            </a:r>
            <a:r>
              <a:rPr lang="en-US" altLang="zh-CN" b="1" dirty="0" err="1">
                <a:cs typeface="Times New Roman" panose="02020603050405020304" pitchFamily="18" charset="0"/>
              </a:rPr>
              <a:t>ConstExp</a:t>
            </a:r>
            <a:r>
              <a:rPr lang="en-US" altLang="zh-CN" b="1" dirty="0">
                <a:cs typeface="Times New Roman" panose="02020603050405020304" pitchFamily="18" charset="0"/>
              </a:rPr>
              <a:t>, ‘]’]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x[2]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函数实参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FuncRParams</a:t>
            </a:r>
            <a:r>
              <a:rPr lang="en-US" altLang="zh-CN" b="1" dirty="0">
                <a:cs typeface="Times New Roman" panose="02020603050405020304" pitchFamily="18" charset="0"/>
              </a:rPr>
              <a:t>: Exp [‘,’, Exp]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a[3]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DB840-43ED-A174-C015-4B61998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0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F8B9-F2C3-FC29-7EEA-81C29FEE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F22B-D7CF-ED01-04C1-F1D00C6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BCB9C6-C0FC-A10A-E33A-D6437A9F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语句相关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48353-1F13-1251-4C16-81B6BEF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8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26A205-10B1-5BD3-8E75-3D736410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4310"/>
              </p:ext>
            </p:extLst>
          </p:nvPr>
        </p:nvGraphicFramePr>
        <p:xfrm>
          <a:off x="2206013" y="1273324"/>
          <a:ext cx="75608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92">
                  <a:extLst>
                    <a:ext uri="{9D8B030D-6E8A-4147-A177-3AD203B41FA5}">
                      <a16:colId xmlns:a16="http://schemas.microsoft.com/office/drawing/2014/main" val="1240495860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1237750139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2788269283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语句类型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effectLst/>
                        </a:rPr>
                        <a:t>示例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功能描述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643897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赋值语句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x = 5;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将常量值赋给变量，更新数据存储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1013627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语句块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{ int y = 3; y = y *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形成独立作用域，组织多条语句逻辑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43344670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if-else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if (x &gt; 5) { y = 10; } else { y = 20;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依条件真假执行不同分支语句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166575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循环语句（遍历形式）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nn-NO" sz="900" b="0" dirty="0">
                          <a:effectLst/>
                          <a:latin typeface="+mn-ea"/>
                          <a:ea typeface="+mn-ea"/>
                        </a:rPr>
                        <a:t>for (i in [1, 2, 3]) { printf("%d ", i);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遍历</a:t>
                      </a:r>
                      <a:r>
                        <a:rPr lang="zh-CN" altLang="en-US" sz="900" b="1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</a:rPr>
                        <a:t>可迭代对象元素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并执行循环体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61411974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循环语句（常规形式）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for (int j = 0; j &lt; 5; </a:t>
                      </a:r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j++</a:t>
                      </a:r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) { x = x + j;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按初始化、条件判断和迭代规则执行循环体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58588615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语句（带返回值）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int add(int a, int b) { return a + b;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从函数返回计算结果给调用处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065456640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管道读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x &lt;&lt; 2;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读取数据到管道变量中，可以用于控制线程结束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070865423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管道写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y &gt;&gt; 3;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从管道变量中写出数据，可以用于控制线程结束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5469501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 err="1">
                          <a:effectLst/>
                          <a:latin typeface="+mn-ea"/>
                          <a:ea typeface="+mn-ea"/>
                        </a:rPr>
                        <a:t>printf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printf("The result is %d", result);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按格式输出变量值到控制台，展示结果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347486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scanf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scanf("%d", &amp;input);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从标准输入读取数据存入变量，实现交互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9736172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并行语句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parallel (</a:t>
                      </a:r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int x, int y</a:t>
                      </a:r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) in a, b { x = x + 1; y = y + 2;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将可迭代对象并行执行代码块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538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0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9C5B-1AB6-9CA9-B59B-E8E9A602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DDCF-C1F0-FD53-A3E3-3D7163C5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0D94-1029-F72B-1819-416A619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64D5AC-D5F2-9F25-B796-24FAB1CC1281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02C21E5-5929-F729-B67A-0007137E25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C50FF5E-26B9-5426-AAD8-9630D0764C36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E2EBEE-3105-D0AB-F559-42F8135AE6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EB3468E4-D68E-A2D0-8F83-FF8675CC421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D8812E5-B9DA-CD8F-51B8-A3173460AEAF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9576CD-CD46-3230-61BB-4F530F4295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ED8F2CF-28C9-F0F2-3308-A19CAB48B04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993E830-45CD-4333-E2F9-B5B722252F3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887C721-8577-B074-86CE-6EC838357EB6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334EE99-9BF2-0285-114E-3F3C5685AF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AD52153-733C-E999-062F-F1A99E15D03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4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53504C-2F6B-A727-8685-0A8C084F1983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058659D-B50A-6E31-F25D-F501723D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279723EF-621C-CCEC-ABCF-F6AD1F5F01C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199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425dcc3-b392-49ec-81d5-948104d4c458"/>
  <p:tag name="COMMONDATA" val="eyJoZGlkIjoiNjk3MTc3NzI3MWNmYzVmYmE2MjNmZjE2YWE2MGM1M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8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309481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1607</Words>
  <Application>Microsoft Office PowerPoint</Application>
  <PresentationFormat>自定义</PresentationFormat>
  <Paragraphs>282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Consolas</vt:lpstr>
      <vt:lpstr>Times New Roman</vt:lpstr>
      <vt:lpstr>Wingdings</vt:lpstr>
      <vt:lpstr>自定义设计方案</vt:lpstr>
      <vt:lpstr>Office 主题​​</vt:lpstr>
      <vt:lpstr>并行化语言</vt:lpstr>
      <vt:lpstr>目录</vt:lpstr>
      <vt:lpstr>目录</vt:lpstr>
      <vt:lpstr>语法语义</vt:lpstr>
      <vt:lpstr>语法语义</vt:lpstr>
      <vt:lpstr>语法语义</vt:lpstr>
      <vt:lpstr>语法语义</vt:lpstr>
      <vt:lpstr>语法语义</vt:lpstr>
      <vt:lpstr>目录</vt:lpstr>
      <vt:lpstr>编译器设计</vt:lpstr>
      <vt:lpstr>编译器设计</vt:lpstr>
      <vt:lpstr>编译器设计</vt:lpstr>
      <vt:lpstr>目录</vt:lpstr>
      <vt:lpstr>编译器设计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2023-03-25T07:10:00Z</dcterms:created>
  <dcterms:modified xsi:type="dcterms:W3CDTF">2024-12-20T08:25:16Z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61F64DAA1F26448383B5FA49E0FDC3DB_12</vt:lpwstr>
  </property>
  <property fmtid="{D5CDD505-2E9C-101B-9397-08002B2CF9AE}" pid="3" name="KSOProductBuildVer">
    <vt:lpwstr>2052-11.1.0.14309</vt:lpwstr>
  </property>
</Properties>
</file>