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702" r:id="rId3"/>
  </p:sldMasterIdLst>
  <p:notesMasterIdLst>
    <p:notesMasterId r:id="rId5"/>
  </p:notesMasterIdLst>
  <p:sldIdLst>
    <p:sldId id="256" r:id="rId4"/>
    <p:sldId id="264" r:id="rId6"/>
    <p:sldId id="5800" r:id="rId7"/>
    <p:sldId id="5801" r:id="rId8"/>
    <p:sldId id="5799" r:id="rId9"/>
    <p:sldId id="5815" r:id="rId10"/>
    <p:sldId id="5816" r:id="rId11"/>
    <p:sldId id="5817" r:id="rId12"/>
    <p:sldId id="5818" r:id="rId13"/>
    <p:sldId id="5819" r:id="rId14"/>
    <p:sldId id="5820" r:id="rId15"/>
    <p:sldId id="5821" r:id="rId16"/>
    <p:sldId id="5787" r:id="rId17"/>
    <p:sldId id="5778" r:id="rId18"/>
    <p:sldId id="5779" r:id="rId19"/>
    <p:sldId id="5780" r:id="rId20"/>
    <p:sldId id="5781" r:id="rId21"/>
    <p:sldId id="5782" r:id="rId22"/>
    <p:sldId id="5786" r:id="rId23"/>
    <p:sldId id="5784" r:id="rId24"/>
    <p:sldId id="5785" r:id="rId25"/>
    <p:sldId id="5790" r:id="rId26"/>
    <p:sldId id="5825" r:id="rId27"/>
    <p:sldId id="5824" r:id="rId28"/>
    <p:sldId id="5826" r:id="rId29"/>
    <p:sldId id="5827" r:id="rId30"/>
    <p:sldId id="5788" r:id="rId31"/>
    <p:sldId id="5823" r:id="rId32"/>
    <p:sldId id="5829" r:id="rId33"/>
    <p:sldId id="5789" r:id="rId34"/>
    <p:sldId id="5830" r:id="rId35"/>
  </p:sldIdLst>
  <p:sldSz cx="10160000" cy="5715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3" userDrawn="1">
          <p15:clr>
            <a:srgbClr val="A4A3A4"/>
          </p15:clr>
        </p15:guide>
        <p15:guide id="2" pos="326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481"/>
    <a:srgbClr val="025098"/>
    <a:srgbClr val="B9D9EC"/>
    <a:srgbClr val="FFE699"/>
    <a:srgbClr val="FFC4A6"/>
    <a:srgbClr val="FFFBEF"/>
    <a:srgbClr val="FF0000"/>
    <a:srgbClr val="F5F5F5"/>
    <a:srgbClr val="52B670"/>
    <a:srgbClr val="317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0" autoAdjust="0"/>
    <p:restoredTop sz="67045" autoAdjust="0"/>
  </p:normalViewPr>
  <p:slideViewPr>
    <p:cSldViewPr showGuides="1">
      <p:cViewPr varScale="1">
        <p:scale>
          <a:sx n="68" d="100"/>
          <a:sy n="68" d="100"/>
        </p:scale>
        <p:origin x="1915" y="43"/>
      </p:cViewPr>
      <p:guideLst>
        <p:guide orient="horz" pos="1613"/>
        <p:guide pos="326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0" Type="http://schemas.openxmlformats.org/officeDocument/2006/relationships/tags" Target="tags/tag59.xml"/><Relationship Id="rId4" Type="http://schemas.openxmlformats.org/officeDocument/2006/relationships/slide" Target="slides/slide1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F919A-7A16-4BEE-A922-E67ED9E9BA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2BD924A-1BD4-4D96-AE1B-CA9C4B79CE3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首先介绍我们语言的词法规则。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关键字部分，在</a:t>
            </a:r>
            <a:r>
              <a:rPr lang="en-US" altLang="zh-CN" dirty="0"/>
              <a:t>C</a:t>
            </a:r>
            <a:r>
              <a:rPr lang="zh-CN" altLang="en-US" dirty="0"/>
              <a:t>语言关键字的基础上，我们添加了与并行相关的关键字，包括</a:t>
            </a:r>
            <a:r>
              <a:rPr lang="en-US" altLang="zh-CN" dirty="0"/>
              <a:t>parallel, in, mutex, pipe</a:t>
            </a:r>
            <a:r>
              <a:rPr lang="zh-CN" altLang="en-US" dirty="0"/>
              <a:t>等等，初次之外，引入了关键字</a:t>
            </a:r>
            <a:r>
              <a:rPr lang="en-US" altLang="zh-CN" dirty="0"/>
              <a:t>def</a:t>
            </a:r>
            <a:r>
              <a:rPr lang="zh-CN" altLang="en-US" dirty="0"/>
              <a:t>以进行函数的定义。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在运算符部分，在基础的</a:t>
            </a:r>
            <a:r>
              <a:rPr lang="en-US" altLang="zh-CN" dirty="0"/>
              <a:t>c</a:t>
            </a:r>
            <a:r>
              <a:rPr lang="zh-CN" altLang="en-US" dirty="0"/>
              <a:t>语言支持的运算符的基础上，我们修改了左移符号和右移符号的含义，将其应用于管道的读写。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而在标识符和字面量部分，在整型和浮点型的基础上拓展了布尔类型和字符串类型。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在语法规则方面，</a:t>
            </a:r>
            <a:r>
              <a:rPr lang="en-US" altLang="zh-CN" dirty="0"/>
              <a:t>p-lang</a:t>
            </a:r>
            <a:r>
              <a:rPr lang="zh-CN" altLang="en-US" dirty="0"/>
              <a:t>采用</a:t>
            </a:r>
            <a:r>
              <a:rPr lang="en-US" altLang="zh-CN" dirty="0"/>
              <a:t>BNF</a:t>
            </a:r>
            <a:r>
              <a:rPr lang="zh-CN" altLang="en-US" dirty="0"/>
              <a:t>范式描述语法规则，</a:t>
            </a:r>
            <a:r>
              <a:rPr lang="en-US" altLang="zh-CN" dirty="0" err="1"/>
              <a:t>CompUnit</a:t>
            </a:r>
            <a:r>
              <a:rPr lang="zh-CN" altLang="en-US" dirty="0"/>
              <a:t>为主要的编译单元，由声明部分和函数定义以及主函数定义部分组成。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首先是声明部分，可以分为常量声明和变量声明，除了基本的数据类型，</a:t>
            </a:r>
            <a:r>
              <a:rPr lang="en-US" altLang="zh-CN" dirty="0"/>
              <a:t>p-lang</a:t>
            </a:r>
            <a:r>
              <a:rPr lang="zh-CN" altLang="en-US" dirty="0"/>
              <a:t>还支持多维数组的定义。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在函数定义部分，</a:t>
            </a:r>
            <a:r>
              <a:rPr lang="en-US" altLang="zh-CN" dirty="0"/>
              <a:t>p-lang</a:t>
            </a:r>
            <a:r>
              <a:rPr lang="zh-CN" altLang="en-US" dirty="0"/>
              <a:t>要求在函数定义时明确返回值的数据类型，形参的数据类型同样是需要的。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值得注意的是，当形参为数组时，需要以常量的形式明确数组每个维度的大小。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函数实参部分同样支持数组的传入。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在语句方面，</a:t>
            </a:r>
            <a:r>
              <a:rPr lang="en-US" altLang="zh-CN" dirty="0"/>
              <a:t>p-lang</a:t>
            </a:r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语言的基础上进行了扩充。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最具特色的就是并行语句，也就是</a:t>
            </a:r>
            <a:r>
              <a:rPr lang="en-US" altLang="zh-CN" dirty="0"/>
              <a:t>parallel</a:t>
            </a:r>
            <a:r>
              <a:rPr lang="zh-CN" altLang="en-US" dirty="0"/>
              <a:t>语句，通过传入可迭代对象，并行地对这些可迭代对象执行代码块。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除此之外，为了支持线程间通信，</a:t>
            </a:r>
            <a:r>
              <a:rPr lang="en-US" altLang="zh-CN" dirty="0"/>
              <a:t>p-lang</a:t>
            </a:r>
            <a:r>
              <a:rPr lang="zh-CN" altLang="en-US" dirty="0"/>
              <a:t>还引入了管道读写相关的语句以及</a:t>
            </a:r>
            <a:r>
              <a:rPr lang="en-US" altLang="zh-CN" dirty="0"/>
              <a:t>mutex</a:t>
            </a:r>
            <a:r>
              <a:rPr lang="zh-CN" altLang="en-US" dirty="0"/>
              <a:t>代码块。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为了方便用户使用，引入类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in</a:t>
            </a:r>
            <a:r>
              <a:rPr lang="zh-CN" altLang="en-US" dirty="0"/>
              <a:t>语法来便捷地遍历数组元素。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在词法分析和语法分析方面，编译器使用</a:t>
            </a:r>
            <a:r>
              <a:rPr lang="en-US" altLang="zh-CN" dirty="0"/>
              <a:t>python</a:t>
            </a:r>
            <a:r>
              <a:rPr lang="zh-CN" altLang="en-US" dirty="0"/>
              <a:t>作为实现语言，利用</a:t>
            </a:r>
            <a:r>
              <a:rPr lang="en-US" altLang="zh-CN" dirty="0"/>
              <a:t>ply</a:t>
            </a:r>
            <a:r>
              <a:rPr lang="zh-CN" altLang="en-US" dirty="0"/>
              <a:t>库进行词法的分析以及抽象语法树的生成。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对于词法分析，</a:t>
            </a:r>
            <a:r>
              <a:rPr lang="en-US" altLang="zh-CN" dirty="0"/>
              <a:t>ply</a:t>
            </a:r>
            <a:r>
              <a:rPr lang="zh-CN" altLang="en-US" dirty="0"/>
              <a:t>会基于有限状态机进行</a:t>
            </a:r>
            <a:r>
              <a:rPr lang="en-US" altLang="zh-CN" dirty="0"/>
              <a:t>token</a:t>
            </a:r>
            <a:r>
              <a:rPr lang="zh-CN" altLang="en-US" dirty="0"/>
              <a:t>的识别，我们通过正则表达式定义相关</a:t>
            </a:r>
            <a:r>
              <a:rPr lang="en-US" altLang="zh-CN" dirty="0"/>
              <a:t>token</a:t>
            </a:r>
            <a:r>
              <a:rPr lang="zh-CN" altLang="en-US" dirty="0"/>
              <a:t>的词法规则。例如标识符的定义如下（展示）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在识别的过程中，</a:t>
            </a:r>
            <a:r>
              <a:rPr lang="en-US" altLang="zh-CN" dirty="0"/>
              <a:t>ply</a:t>
            </a:r>
            <a:r>
              <a:rPr lang="zh-CN" altLang="en-US" dirty="0"/>
              <a:t>会自动根据上述定义的词法规则生成一个有限状态机，来处理代码中的字符流。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例如初始状态下，读取到小写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z</a:t>
            </a:r>
            <a:r>
              <a:rPr lang="zh-CN" altLang="en-US" dirty="0"/>
              <a:t>或者大写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Z</a:t>
            </a:r>
            <a:r>
              <a:rPr lang="zh-CN" altLang="en-US" dirty="0"/>
              <a:t>，亦或是下划线，就会进入标识符识别阶段，也就是</a:t>
            </a:r>
            <a:r>
              <a:rPr lang="en-US" altLang="zh-CN" dirty="0" err="1"/>
              <a:t>indentifier</a:t>
            </a:r>
            <a:r>
              <a:rPr lang="en-US" altLang="zh-CN" dirty="0"/>
              <a:t> recognition</a:t>
            </a:r>
            <a:r>
              <a:rPr lang="zh-CN" altLang="en-US" dirty="0"/>
              <a:t>阶段，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然后再读取到</a:t>
            </a:r>
            <a:r>
              <a:rPr lang="en-US" altLang="zh-CN" dirty="0"/>
              <a:t>a-zA-Z_0-9</a:t>
            </a:r>
            <a:r>
              <a:rPr lang="zh-CN" altLang="en-US" dirty="0"/>
              <a:t>时，就会保持在这一阶段，直到遇到其他字符或没有新的字符，就进入到中止状态。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在语法分析部分，编译器同样采用</a:t>
            </a:r>
            <a:r>
              <a:rPr lang="en-US" altLang="zh-CN" dirty="0"/>
              <a:t>ply</a:t>
            </a:r>
            <a:r>
              <a:rPr lang="zh-CN" altLang="en-US" dirty="0"/>
              <a:t>进行语法分析。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Ply</a:t>
            </a:r>
            <a:r>
              <a:rPr lang="zh-CN" altLang="en-US" dirty="0"/>
              <a:t>在解析过程中</a:t>
            </a:r>
            <a:r>
              <a:rPr lang="zh-CN" altLang="en-US"/>
              <a:t>会通过自底向上的方式构建</a:t>
            </a:r>
            <a:r>
              <a:rPr lang="zh-CN" altLang="en-US" dirty="0"/>
              <a:t>抽象语法树，我们只需要定义一系列描述语法规则的函数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这些规则与非终结符一一对应，</a:t>
            </a:r>
            <a:r>
              <a:rPr lang="en-US" altLang="zh-CN" dirty="0"/>
              <a:t>ply</a:t>
            </a:r>
            <a:r>
              <a:rPr lang="zh-CN" altLang="en-US" dirty="0"/>
              <a:t>就会自动地生成完整的</a:t>
            </a:r>
            <a:r>
              <a:rPr lang="en-US" altLang="zh-CN" dirty="0" err="1"/>
              <a:t>lr</a:t>
            </a:r>
            <a:r>
              <a:rPr lang="zh-CN" altLang="en-US" dirty="0"/>
              <a:t>语法解析规则，并在解析过程中调用相应的语法解析函数。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编译器实现了</a:t>
            </a:r>
            <a:r>
              <a:rPr lang="en-US" altLang="zh-CN" dirty="0" err="1"/>
              <a:t>ASTNode</a:t>
            </a:r>
            <a:r>
              <a:rPr lang="zh-CN" altLang="en-US" dirty="0"/>
              <a:t>类以代表</a:t>
            </a:r>
            <a:r>
              <a:rPr lang="en-US" altLang="zh-CN" dirty="0"/>
              <a:t>AST</a:t>
            </a:r>
            <a:r>
              <a:rPr lang="zh-CN" altLang="en-US" dirty="0"/>
              <a:t>中的节点，我们在其中记录每个节点的父节点和子节点，对于终结符节点，还会记录其相应的值，包括关键字、 数字、字符串等。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ply</a:t>
            </a:r>
            <a:r>
              <a:rPr lang="zh-CN" altLang="en-US" dirty="0"/>
              <a:t>递归调用语法规则描述函数时就能构建起完整的</a:t>
            </a:r>
            <a:r>
              <a:rPr lang="en-US" altLang="zh-CN" dirty="0"/>
              <a:t>AST</a:t>
            </a:r>
            <a:r>
              <a:rPr lang="zh-CN" altLang="en-US" dirty="0"/>
              <a:t>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ply</a:t>
            </a:r>
            <a:r>
              <a:rPr lang="zh-CN" altLang="en-US" dirty="0"/>
              <a:t>解析时没有记录节点间的父子关系，为此，在</a:t>
            </a:r>
            <a:r>
              <a:rPr lang="en-US" altLang="zh-CN" dirty="0"/>
              <a:t>ply</a:t>
            </a:r>
            <a:r>
              <a:rPr lang="zh-CN" altLang="en-US" dirty="0"/>
              <a:t>解析后我们进一步基于</a:t>
            </a:r>
            <a:r>
              <a:rPr lang="en-US" altLang="zh-CN" dirty="0"/>
              <a:t>DFS</a:t>
            </a:r>
            <a:r>
              <a:rPr lang="zh-CN" altLang="en-US" dirty="0"/>
              <a:t>构建了节点间的父子关系，以便后续代码生成使用。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考虑到时间成本和</a:t>
            </a:r>
            <a:r>
              <a:rPr lang="zh-CN" altLang="en-US"/>
              <a:t>复杂度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dirty="0">
                <a:cs typeface="Times New Roman" panose="02020603050405020304" pitchFamily="18" charset="0"/>
              </a:rPr>
              <a:t>下面介绍</a:t>
            </a:r>
            <a:r>
              <a:rPr lang="en-US" altLang="zh-CN" b="0" dirty="0">
                <a:cs typeface="Times New Roman" panose="02020603050405020304" pitchFamily="18" charset="0"/>
              </a:rPr>
              <a:t>p-lang </a:t>
            </a:r>
            <a:r>
              <a:rPr lang="en-US" altLang="zh-CN" b="0" dirty="0" err="1">
                <a:cs typeface="Times New Roman" panose="02020603050405020304" pitchFamily="18" charset="0"/>
              </a:rPr>
              <a:t>gemv</a:t>
            </a:r>
            <a:r>
              <a:rPr lang="zh-CN" altLang="en-US" b="0" dirty="0">
                <a:cs typeface="Times New Roman" panose="02020603050405020304" pitchFamily="18" charset="0"/>
              </a:rPr>
              <a:t>相关测试的验证和实验方式。</a:t>
            </a:r>
            <a:endParaRPr lang="en-US" altLang="zh-CN" b="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dirty="0">
                <a:cs typeface="Times New Roman" panose="02020603050405020304" pitchFamily="18" charset="0"/>
              </a:rPr>
              <a:t>我们首先实现了一个</a:t>
            </a:r>
            <a:r>
              <a:rPr lang="en-US" altLang="zh-CN" b="0" dirty="0">
                <a:cs typeface="Times New Roman" panose="02020603050405020304" pitchFamily="18" charset="0"/>
              </a:rPr>
              <a:t>python</a:t>
            </a:r>
            <a:r>
              <a:rPr lang="zh-CN" altLang="en-US" b="0" dirty="0">
                <a:cs typeface="Times New Roman" panose="02020603050405020304" pitchFamily="18" charset="0"/>
              </a:rPr>
              <a:t>脚本，通过</a:t>
            </a:r>
            <a:r>
              <a:rPr lang="en-US" altLang="zh-CN" b="0" dirty="0" err="1">
                <a:cs typeface="Times New Roman" panose="02020603050405020304" pitchFamily="18" charset="0"/>
              </a:rPr>
              <a:t>Numpy</a:t>
            </a:r>
            <a:r>
              <a:rPr lang="zh-CN" altLang="en-US" b="0" dirty="0">
                <a:cs typeface="Times New Roman" panose="02020603050405020304" pitchFamily="18" charset="0"/>
              </a:rPr>
              <a:t>初始化了一个</a:t>
            </a:r>
            <a:r>
              <a:rPr lang="en-US" altLang="zh-CN" b="0" dirty="0">
                <a:cs typeface="Times New Roman" panose="02020603050405020304" pitchFamily="18" charset="0"/>
              </a:rPr>
              <a:t>5*10</a:t>
            </a:r>
            <a:r>
              <a:rPr lang="zh-CN" altLang="en-US" b="0" dirty="0">
                <a:cs typeface="Times New Roman" panose="02020603050405020304" pitchFamily="18" charset="0"/>
              </a:rPr>
              <a:t>的浮点矩阵</a:t>
            </a:r>
            <a:r>
              <a:rPr lang="en-US" altLang="zh-CN" b="0" dirty="0">
                <a:cs typeface="Times New Roman" panose="02020603050405020304" pitchFamily="18" charset="0"/>
              </a:rPr>
              <a:t>A</a:t>
            </a:r>
            <a:r>
              <a:rPr lang="zh-CN" altLang="en-US" b="0" dirty="0">
                <a:cs typeface="Times New Roman" panose="02020603050405020304" pitchFamily="18" charset="0"/>
              </a:rPr>
              <a:t>，和一个</a:t>
            </a:r>
            <a:r>
              <a:rPr lang="en-US" altLang="zh-CN" b="0" dirty="0">
                <a:cs typeface="Times New Roman" panose="02020603050405020304" pitchFamily="18" charset="0"/>
              </a:rPr>
              <a:t>10*1</a:t>
            </a:r>
            <a:r>
              <a:rPr lang="zh-CN" altLang="en-US" b="0" dirty="0">
                <a:cs typeface="Times New Roman" panose="02020603050405020304" pitchFamily="18" charset="0"/>
              </a:rPr>
              <a:t>的浮点向量</a:t>
            </a:r>
            <a:r>
              <a:rPr lang="en-US" altLang="zh-CN" b="0" dirty="0">
                <a:cs typeface="Times New Roman" panose="02020603050405020304" pitchFamily="18" charset="0"/>
              </a:rPr>
              <a:t>x</a:t>
            </a:r>
            <a:r>
              <a:rPr lang="zh-CN" altLang="en-US" b="0" dirty="0">
                <a:cs typeface="Times New Roman" panose="02020603050405020304" pitchFamily="18" charset="0"/>
              </a:rPr>
              <a:t>，随后调用</a:t>
            </a:r>
            <a:r>
              <a:rPr lang="en-US" altLang="zh-CN" b="0" dirty="0" err="1">
                <a:cs typeface="Times New Roman" panose="02020603050405020304" pitchFamily="18" charset="0"/>
              </a:rPr>
              <a:t>numpy</a:t>
            </a:r>
            <a:r>
              <a:rPr lang="zh-CN" altLang="en-US" b="0" dirty="0">
                <a:cs typeface="Times New Roman" panose="02020603050405020304" pitchFamily="18" charset="0"/>
              </a:rPr>
              <a:t>的矩阵向量成方法获取了</a:t>
            </a:r>
            <a:r>
              <a:rPr lang="en-US" altLang="zh-CN" b="0" dirty="0">
                <a:cs typeface="Times New Roman" panose="02020603050405020304" pitchFamily="18" charset="0"/>
              </a:rPr>
              <a:t>A*x</a:t>
            </a:r>
            <a:r>
              <a:rPr lang="zh-CN" altLang="en-US" b="0" dirty="0">
                <a:cs typeface="Times New Roman" panose="02020603050405020304" pitchFamily="18" charset="0"/>
              </a:rPr>
              <a:t>的正确结果。</a:t>
            </a:r>
            <a:endParaRPr lang="en-US" altLang="zh-CN" b="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dirty="0">
                <a:cs typeface="Times New Roman" panose="02020603050405020304" pitchFamily="18" charset="0"/>
              </a:rPr>
              <a:t>然后将矩阵和向量的值保存在文本文件中供后续编译运行使用。</a:t>
            </a:r>
            <a:endParaRPr lang="en-US" altLang="zh-CN" b="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dirty="0">
                <a:cs typeface="Times New Roman" panose="02020603050405020304" pitchFamily="18" charset="0"/>
              </a:rPr>
              <a:t>在测试代码部分，首先循环读取数据，初始化矩阵</a:t>
            </a:r>
            <a:r>
              <a:rPr lang="en-US" altLang="zh-CN" b="0" dirty="0">
                <a:cs typeface="Times New Roman" panose="02020603050405020304" pitchFamily="18" charset="0"/>
              </a:rPr>
              <a:t>A</a:t>
            </a:r>
            <a:r>
              <a:rPr lang="zh-CN" altLang="en-US" b="0" dirty="0">
                <a:cs typeface="Times New Roman" panose="02020603050405020304" pitchFamily="18" charset="0"/>
              </a:rPr>
              <a:t>和向量</a:t>
            </a:r>
            <a:r>
              <a:rPr lang="en-US" altLang="zh-CN" b="0" dirty="0">
                <a:cs typeface="Times New Roman" panose="02020603050405020304" pitchFamily="18" charset="0"/>
              </a:rPr>
              <a:t>X</a:t>
            </a:r>
            <a:r>
              <a:rPr lang="zh-CN" altLang="en-US" b="0" dirty="0">
                <a:cs typeface="Times New Roman" panose="02020603050405020304" pitchFamily="18" charset="0"/>
              </a:rPr>
              <a:t>，然后利用</a:t>
            </a:r>
            <a:r>
              <a:rPr lang="en-US" altLang="zh-CN" b="0" dirty="0">
                <a:cs typeface="Times New Roman" panose="02020603050405020304" pitchFamily="18" charset="0"/>
              </a:rPr>
              <a:t>parallel</a:t>
            </a:r>
            <a:r>
              <a:rPr lang="zh-CN" altLang="en-US" b="0" dirty="0">
                <a:cs typeface="Times New Roman" panose="02020603050405020304" pitchFamily="18" charset="0"/>
              </a:rPr>
              <a:t>语句对每行的结果并行地进行计算。</a:t>
            </a:r>
            <a:br>
              <a:rPr lang="en-US" altLang="zh-CN" b="0" dirty="0">
                <a:cs typeface="Times New Roman" panose="02020603050405020304" pitchFamily="18" charset="0"/>
              </a:rPr>
            </a:br>
            <a:br>
              <a:rPr lang="en-US" altLang="zh-CN" b="0" dirty="0">
                <a:cs typeface="Times New Roman" panose="02020603050405020304" pitchFamily="18" charset="0"/>
              </a:rPr>
            </a:br>
            <a:r>
              <a:rPr lang="zh-CN" altLang="en-US" b="0" dirty="0">
                <a:cs typeface="Times New Roman" panose="02020603050405020304" pitchFamily="18" charset="0"/>
              </a:rPr>
              <a:t>最后，我们将</a:t>
            </a:r>
            <a:r>
              <a:rPr lang="en-US" altLang="zh-CN" b="0" dirty="0">
                <a:cs typeface="Times New Roman" panose="02020603050405020304" pitchFamily="18" charset="0"/>
              </a:rPr>
              <a:t>python</a:t>
            </a:r>
            <a:r>
              <a:rPr lang="zh-CN" altLang="en-US" b="0" dirty="0">
                <a:cs typeface="Times New Roman" panose="02020603050405020304" pitchFamily="18" charset="0"/>
              </a:rPr>
              <a:t>侧输出的结果和</a:t>
            </a:r>
            <a:r>
              <a:rPr lang="en-US" altLang="zh-CN" b="0" dirty="0">
                <a:cs typeface="Times New Roman" panose="02020603050405020304" pitchFamily="18" charset="0"/>
              </a:rPr>
              <a:t>p-lang</a:t>
            </a:r>
            <a:r>
              <a:rPr lang="zh-CN" altLang="en-US" b="0" dirty="0">
                <a:cs typeface="Times New Roman" panose="02020603050405020304" pitchFamily="18" charset="0"/>
              </a:rPr>
              <a:t>执行的结果都输出到控制台上，方便比对。</a:t>
            </a:r>
            <a:endParaRPr lang="en-US" altLang="zh-CN" b="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dirty="0">
                <a:cs typeface="Times New Roman" panose="02020603050405020304" pitchFamily="18" charset="0"/>
              </a:rPr>
              <a:t>可以看到，二者的计算结果是一致的。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：继承</a:t>
            </a:r>
            <a:r>
              <a:rPr lang="en-US" altLang="zh-CN"/>
              <a:t>Thread</a:t>
            </a:r>
            <a:r>
              <a:rPr lang="zh-CN" altLang="en-US"/>
              <a:t>类；实现</a:t>
            </a:r>
            <a:r>
              <a:rPr lang="en-US" altLang="zh-CN"/>
              <a:t>Runnable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P-lang</a:t>
            </a:r>
            <a:r>
              <a:rPr lang="zh-CN" altLang="en-US"/>
              <a:t>是一种强类型</a:t>
            </a:r>
            <a:r>
              <a:rPr lang="zh-CN" altLang="en-US"/>
              <a:t>语言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99000" y="762000"/>
            <a:ext cx="8166000" cy="21420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999000" y="2967000"/>
            <a:ext cx="8166000" cy="1227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spc="200"/>
            </a:lvl1pPr>
            <a:lvl2pPr marL="381000" indent="0" algn="ctr">
              <a:buNone/>
              <a:defRPr sz="1665"/>
            </a:lvl2pPr>
            <a:lvl3pPr marL="762000" indent="0" algn="ctr">
              <a:buNone/>
              <a:defRPr sz="1500"/>
            </a:lvl3pPr>
            <a:lvl4pPr marL="1143000" indent="0" algn="ctr">
              <a:buNone/>
              <a:defRPr sz="1335"/>
            </a:lvl4pPr>
            <a:lvl5pPr marL="1524000" indent="0" algn="ctr">
              <a:buNone/>
              <a:defRPr sz="1335"/>
            </a:lvl5pPr>
            <a:lvl6pPr marL="1905000" indent="0" algn="ctr">
              <a:buNone/>
              <a:defRPr sz="1335"/>
            </a:lvl6pPr>
            <a:lvl7pPr marL="2286000" indent="0" algn="ctr">
              <a:buNone/>
              <a:defRPr sz="1335"/>
            </a:lvl7pPr>
            <a:lvl8pPr marL="2667000" indent="0" algn="ctr">
              <a:buNone/>
              <a:defRPr sz="1335"/>
            </a:lvl8pPr>
            <a:lvl9pPr marL="3048000" indent="0" algn="ctr">
              <a:buNone/>
              <a:defRPr sz="1335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7000" y="645000"/>
            <a:ext cx="9144000" cy="4569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99000" y="2070000"/>
            <a:ext cx="8166000" cy="8490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5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999000" y="2967000"/>
            <a:ext cx="8166000" cy="393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0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7000" y="507000"/>
            <a:ext cx="9141000" cy="5880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7000" y="1242000"/>
            <a:ext cx="9141000" cy="39660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659000" y="3207000"/>
            <a:ext cx="6474000" cy="6390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66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659000" y="3846000"/>
            <a:ext cx="6474000" cy="7230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1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2pPr>
            <a:lvl3pPr marL="762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3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4pPr>
            <a:lvl5pPr marL="1524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5pPr>
            <a:lvl6pPr marL="1905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6pPr>
            <a:lvl7pPr marL="2286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7pPr>
            <a:lvl8pPr marL="2667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8pPr>
            <a:lvl9pPr marL="3048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7000" y="507000"/>
            <a:ext cx="9141000" cy="5880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7000" y="1251000"/>
            <a:ext cx="4314000" cy="39570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343000" y="1251000"/>
            <a:ext cx="4314000" cy="39570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7000" y="507000"/>
            <a:ext cx="9141000" cy="5880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7000" y="1191000"/>
            <a:ext cx="4452000" cy="318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66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1000" indent="0">
              <a:buNone/>
              <a:defRPr sz="1665" b="1"/>
            </a:lvl2pPr>
            <a:lvl3pPr marL="762000" indent="0">
              <a:buNone/>
              <a:defRPr sz="1500" b="1"/>
            </a:lvl3pPr>
            <a:lvl4pPr marL="1143000" indent="0">
              <a:buNone/>
              <a:defRPr sz="1335" b="1"/>
            </a:lvl4pPr>
            <a:lvl5pPr marL="1524000" indent="0">
              <a:buNone/>
              <a:defRPr sz="1335" b="1"/>
            </a:lvl5pPr>
            <a:lvl6pPr marL="1905000" indent="0">
              <a:buNone/>
              <a:defRPr sz="1335" b="1"/>
            </a:lvl6pPr>
            <a:lvl7pPr marL="2286000" indent="0">
              <a:buNone/>
              <a:defRPr sz="1335" b="1"/>
            </a:lvl7pPr>
            <a:lvl8pPr marL="2667000" indent="0">
              <a:buNone/>
              <a:defRPr sz="1335" b="1"/>
            </a:lvl8pPr>
            <a:lvl9pPr marL="3048000" indent="0">
              <a:buNone/>
              <a:defRPr sz="133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7000" y="1545000"/>
            <a:ext cx="4452000" cy="36630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5196458" y="1184774"/>
            <a:ext cx="4452000" cy="318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66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1000" indent="0">
              <a:buNone/>
              <a:defRPr sz="1665" b="1"/>
            </a:lvl2pPr>
            <a:lvl3pPr marL="762000" indent="0">
              <a:buNone/>
              <a:defRPr sz="1500" b="1"/>
            </a:lvl3pPr>
            <a:lvl4pPr marL="1143000" indent="0">
              <a:buNone/>
              <a:defRPr sz="1335" b="1"/>
            </a:lvl4pPr>
            <a:lvl5pPr marL="1524000" indent="0">
              <a:buNone/>
              <a:defRPr sz="1335" b="1"/>
            </a:lvl5pPr>
            <a:lvl6pPr marL="1905000" indent="0">
              <a:buNone/>
              <a:defRPr sz="1335" b="1"/>
            </a:lvl6pPr>
            <a:lvl7pPr marL="2286000" indent="0">
              <a:buNone/>
              <a:defRPr sz="1335" b="1"/>
            </a:lvl7pPr>
            <a:lvl8pPr marL="2667000" indent="0">
              <a:buNone/>
              <a:defRPr sz="1335" b="1"/>
            </a:lvl8pPr>
            <a:lvl9pPr marL="3048000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5196458" y="1545000"/>
            <a:ext cx="4452000" cy="36630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/>
        </p:nvGrpSpPr>
        <p:grpSpPr>
          <a:xfrm>
            <a:off x="-11328" y="0"/>
            <a:ext cx="10167553" cy="2212555"/>
            <a:chOff x="-9063" y="2259345"/>
            <a:chExt cx="12201063" cy="2655066"/>
          </a:xfrm>
        </p:grpSpPr>
        <p:pic>
          <p:nvPicPr>
            <p:cNvPr id="22" name="Picture 6" descr="http://thepaper-prod-oldimagefromnfs.oss-cn-shanghai.aliyuncs.com/image/36/444/102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" t="-51" r="-5" b="67386"/>
            <a:stretch>
              <a:fillRect/>
            </a:stretch>
          </p:blipFill>
          <p:spPr bwMode="auto">
            <a:xfrm>
              <a:off x="0" y="2259345"/>
              <a:ext cx="12192000" cy="2655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矩形 22"/>
            <p:cNvSpPr/>
            <p:nvPr userDrawn="1"/>
          </p:nvSpPr>
          <p:spPr>
            <a:xfrm>
              <a:off x="-9063" y="2259345"/>
              <a:ext cx="12201062" cy="265506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latin typeface="+mn-ea"/>
                <a:ea typeface="+mn-ea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0" y="1977065"/>
            <a:ext cx="10167552" cy="3737935"/>
            <a:chOff x="-9062" y="1894960"/>
            <a:chExt cx="12201062" cy="4485522"/>
          </a:xfrm>
        </p:grpSpPr>
        <p:pic>
          <p:nvPicPr>
            <p:cNvPr id="19" name="Picture 6" descr="http://thepaper-prod-oldimagefromnfs.oss-cn-shanghai.aliyuncs.com/image/36/444/102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" t="10675" r="-5" b="34293"/>
            <a:stretch>
              <a:fillRect/>
            </a:stretch>
          </p:blipFill>
          <p:spPr bwMode="auto">
            <a:xfrm>
              <a:off x="-9062" y="1907463"/>
              <a:ext cx="12192000" cy="4473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矩形 19"/>
            <p:cNvSpPr/>
            <p:nvPr userDrawn="1"/>
          </p:nvSpPr>
          <p:spPr>
            <a:xfrm>
              <a:off x="-9062" y="1894960"/>
              <a:ext cx="12201062" cy="448552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latin typeface="+mn-ea"/>
                <a:ea typeface="+mn-ea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1374786"/>
            <a:ext cx="10156223" cy="1666008"/>
          </a:xfrm>
          <a:prstGeom prst="rect">
            <a:avLst/>
          </a:prstGeom>
          <a:gradFill flip="none" rotWithShape="1">
            <a:gsLst>
              <a:gs pos="46000">
                <a:srgbClr val="1D7692"/>
              </a:gs>
              <a:gs pos="96000">
                <a:srgbClr val="003C8B">
                  <a:alpha val="85000"/>
                </a:srgbClr>
              </a:gs>
              <a:gs pos="0">
                <a:srgbClr val="39B099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500" dirty="0"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2958" y="1679616"/>
            <a:ext cx="8578980" cy="1093304"/>
          </a:xfrm>
          <a:prstGeom prst="rect">
            <a:avLst/>
          </a:prstGeom>
        </p:spPr>
        <p:txBody>
          <a:bodyPr anchor="ctr"/>
          <a:lstStyle>
            <a:lvl1pPr algn="ctr">
              <a:defRPr sz="5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73776" y="3621037"/>
            <a:ext cx="7620000" cy="127280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2000" b="1">
                <a:solidFill>
                  <a:srgbClr val="003C8B"/>
                </a:solidFill>
                <a:latin typeface="+mn-ea"/>
                <a:ea typeface="+mn-ea"/>
              </a:defRPr>
            </a:lvl1pPr>
            <a:lvl2pPr marL="381000" indent="0" algn="ctr">
              <a:buNone/>
              <a:defRPr sz="1665"/>
            </a:lvl2pPr>
            <a:lvl3pPr marL="762000" indent="0" algn="ctr">
              <a:buNone/>
              <a:defRPr sz="1500"/>
            </a:lvl3pPr>
            <a:lvl4pPr marL="1143000" indent="0" algn="ctr">
              <a:buNone/>
              <a:defRPr sz="1335"/>
            </a:lvl4pPr>
            <a:lvl5pPr marL="1524000" indent="0" algn="ctr">
              <a:buNone/>
              <a:defRPr sz="1335"/>
            </a:lvl5pPr>
            <a:lvl6pPr marL="1905000" indent="0" algn="ctr">
              <a:buNone/>
              <a:defRPr sz="1335"/>
            </a:lvl6pPr>
            <a:lvl7pPr marL="2286000" indent="0" algn="ctr">
              <a:buNone/>
              <a:defRPr sz="1335"/>
            </a:lvl7pPr>
            <a:lvl8pPr marL="2667000" indent="0" algn="ctr">
              <a:buNone/>
              <a:defRPr sz="1335"/>
            </a:lvl8pPr>
            <a:lvl9pPr marL="3048000" indent="0" algn="ctr">
              <a:buNone/>
              <a:defRPr sz="1335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097669" y="432302"/>
            <a:ext cx="1964662" cy="556231"/>
            <a:chOff x="9644502" y="109966"/>
            <a:chExt cx="2357594" cy="667477"/>
          </a:xfrm>
          <a:noFill/>
        </p:grpSpPr>
        <p:pic>
          <p:nvPicPr>
            <p:cNvPr id="9" name="图片 8"/>
            <p:cNvPicPr>
              <a:picLocks noChangeAspect="1"/>
            </p:cNvPicPr>
            <p:nvPr userDrawn="1"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5" r="53350"/>
            <a:stretch>
              <a:fillRect/>
            </a:stretch>
          </p:blipFill>
          <p:spPr>
            <a:xfrm>
              <a:off x="11299485" y="109966"/>
              <a:ext cx="702611" cy="667477"/>
            </a:xfrm>
            <a:prstGeom prst="rect">
              <a:avLst/>
            </a:prstGeom>
            <a:grpFill/>
          </p:spPr>
        </p:pic>
        <p:pic>
          <p:nvPicPr>
            <p:cNvPr id="10" name="Picture 2" descr="http://www.buaa.edu.cn/__local/B/CD/A6/968D8F6600C0B8195CD59008BF5_9249A080_12AB7.jpg?e=.jpg"/>
            <p:cNvPicPr>
              <a:picLocks noChangeAspect="1" noChangeArrowheads="1"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4502" y="145963"/>
              <a:ext cx="618977" cy="618977"/>
            </a:xfrm>
            <a:prstGeom prst="rect">
              <a:avLst/>
            </a:prstGeom>
            <a:grpFill/>
          </p:spPr>
        </p:pic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6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3" r="81714"/>
            <a:stretch>
              <a:fillRect/>
            </a:stretch>
          </p:blipFill>
          <p:spPr>
            <a:xfrm>
              <a:off x="10444440" y="216261"/>
              <a:ext cx="739594" cy="490019"/>
            </a:xfrm>
            <a:prstGeom prst="rect">
              <a:avLst/>
            </a:prstGeom>
            <a:grpFill/>
          </p:spPr>
        </p:pic>
      </p:grpSp>
      <p:cxnSp>
        <p:nvCxnSpPr>
          <p:cNvPr id="40" name="直接连接符 39"/>
          <p:cNvCxnSpPr/>
          <p:nvPr userDrawn="1"/>
        </p:nvCxnSpPr>
        <p:spPr>
          <a:xfrm>
            <a:off x="0" y="3161772"/>
            <a:ext cx="10167552" cy="0"/>
          </a:xfrm>
          <a:prstGeom prst="line">
            <a:avLst/>
          </a:prstGeom>
          <a:ln w="63500">
            <a:solidFill>
              <a:srgbClr val="2A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 userDrawn="1"/>
        </p:nvSpPr>
        <p:spPr>
          <a:xfrm>
            <a:off x="2654497" y="5282698"/>
            <a:ext cx="4851008" cy="271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65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School of Computer Science and Engineering, Beihang University</a:t>
            </a:r>
            <a:endParaRPr lang="zh-CN" altLang="en-US" sz="1165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-1308"/>
            <a:ext cx="10160000" cy="742123"/>
          </a:xfrm>
          <a:prstGeom prst="rect">
            <a:avLst/>
          </a:prstGeom>
          <a:gradFill flip="none" rotWithShape="1">
            <a:gsLst>
              <a:gs pos="58000">
                <a:srgbClr val="1D7692"/>
              </a:gs>
              <a:gs pos="0">
                <a:srgbClr val="39B099">
                  <a:alpha val="20000"/>
                </a:srgbClr>
              </a:gs>
              <a:gs pos="96000">
                <a:srgbClr val="003C8B">
                  <a:alpha val="85000"/>
                </a:srgbClr>
              </a:gs>
              <a:gs pos="21000">
                <a:srgbClr val="39B099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191" y="113771"/>
            <a:ext cx="8853793" cy="55623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04192" y="855894"/>
            <a:ext cx="9362661" cy="4364388"/>
          </a:xfrm>
          <a:prstGeom prst="rect">
            <a:avLst/>
          </a:prstGeom>
        </p:spPr>
        <p:txBody>
          <a:bodyPr/>
          <a:lstStyle>
            <a:lvl1pPr marL="269875" indent="-2698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3C8B"/>
              </a:buClr>
              <a:buSzPct val="80000"/>
              <a:buFont typeface="Wingdings" panose="05000000000000000000" pitchFamily="2" charset="2"/>
              <a:buChar char="n"/>
              <a:defRPr sz="2000">
                <a:latin typeface="+mn-ea"/>
                <a:ea typeface="+mn-ea"/>
              </a:defRPr>
            </a:lvl1pPr>
            <a:lvl2pPr marL="600075" indent="-299720">
              <a:lnSpc>
                <a:spcPct val="100000"/>
              </a:lnSpc>
              <a:spcBef>
                <a:spcPts val="480"/>
              </a:spcBef>
              <a:spcAft>
                <a:spcPts val="500"/>
              </a:spcAft>
              <a:buClr>
                <a:srgbClr val="22809E"/>
              </a:buClr>
              <a:buSzPct val="80000"/>
              <a:buFont typeface="Wingdings" panose="05000000000000000000" pitchFamily="2" charset="2"/>
              <a:buChar char="u"/>
              <a:defRPr sz="1800">
                <a:latin typeface="+mn-ea"/>
                <a:ea typeface="+mn-ea"/>
              </a:defRPr>
            </a:lvl2pPr>
            <a:lvl3pPr marL="930275" indent="-269875">
              <a:lnSpc>
                <a:spcPct val="100000"/>
              </a:lnSpc>
              <a:spcBef>
                <a:spcPts val="460"/>
              </a:spcBef>
              <a:spcAft>
                <a:spcPts val="500"/>
              </a:spcAft>
              <a:buClr>
                <a:srgbClr val="309481"/>
              </a:buClr>
              <a:buSzPct val="90000"/>
              <a:buFont typeface="Wingdings" panose="05000000000000000000" pitchFamily="2" charset="2"/>
              <a:buChar char="l"/>
              <a:defRPr sz="1600">
                <a:latin typeface="+mn-ea"/>
                <a:ea typeface="+mn-ea"/>
              </a:defRPr>
            </a:lvl3pPr>
            <a:lvl4pPr marL="1229995" indent="-240030">
              <a:lnSpc>
                <a:spcPct val="100000"/>
              </a:lnSpc>
              <a:spcBef>
                <a:spcPts val="460"/>
              </a:spcBef>
              <a:spcAft>
                <a:spcPts val="500"/>
              </a:spcAft>
              <a:buClr>
                <a:srgbClr val="003C8B"/>
              </a:buClr>
              <a:buSzPct val="80000"/>
              <a:buFont typeface="Wingdings" panose="05000000000000000000" pitchFamily="2" charset="2"/>
              <a:buChar char="n"/>
              <a:defRPr sz="1400">
                <a:latin typeface="+mn-ea"/>
                <a:ea typeface="+mn-ea"/>
              </a:defRPr>
            </a:lvl4pPr>
            <a:lvl5pPr marL="1560195" indent="-240030">
              <a:lnSpc>
                <a:spcPct val="100000"/>
              </a:lnSpc>
              <a:spcBef>
                <a:spcPts val="460"/>
              </a:spcBef>
              <a:spcAft>
                <a:spcPts val="500"/>
              </a:spcAft>
              <a:buClr>
                <a:srgbClr val="003C8B"/>
              </a:buClr>
              <a:buSzPct val="80000"/>
              <a:buFont typeface="Wingdings" panose="05000000000000000000" pitchFamily="2" charset="2"/>
              <a:buChar char="n"/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61935" y="5447338"/>
            <a:ext cx="804918" cy="246610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3C8B"/>
                </a:solidFill>
                <a:latin typeface="+mn-ea"/>
                <a:ea typeface="+mn-ea"/>
              </a:defRPr>
            </a:lvl1pPr>
          </a:lstStyle>
          <a:p>
            <a:fld id="{49694AC3-6159-4530-81F2-715F87DA755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" r="53350"/>
          <a:stretch>
            <a:fillRect/>
          </a:stretch>
        </p:blipFill>
        <p:spPr>
          <a:xfrm>
            <a:off x="9416238" y="91639"/>
            <a:ext cx="585509" cy="556231"/>
          </a:xfrm>
          <a:prstGeom prst="rect">
            <a:avLst/>
          </a:prstGeom>
          <a:noFill/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" r="1093"/>
          <a:stretch>
            <a:fillRect/>
          </a:stretch>
        </p:blipFill>
        <p:spPr>
          <a:xfrm>
            <a:off x="75819" y="5455113"/>
            <a:ext cx="1945184" cy="215452"/>
          </a:xfrm>
          <a:prstGeom prst="rect">
            <a:avLst/>
          </a:prstGeom>
          <a:noFill/>
        </p:spPr>
      </p:pic>
      <p:cxnSp>
        <p:nvCxnSpPr>
          <p:cNvPr id="20" name="直接连接符 19"/>
          <p:cNvCxnSpPr/>
          <p:nvPr userDrawn="1"/>
        </p:nvCxnSpPr>
        <p:spPr>
          <a:xfrm>
            <a:off x="0" y="5398603"/>
            <a:ext cx="10160000" cy="0"/>
          </a:xfrm>
          <a:prstGeom prst="line">
            <a:avLst/>
          </a:prstGeom>
          <a:ln w="28575">
            <a:solidFill>
              <a:srgbClr val="26599C">
                <a:alpha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6" descr="http://thepaper-prod-oldimagefromnfs.oss-cn-shanghai.aliyuncs.com/image/36/444/10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" t="10675" r="-5" b="34293"/>
          <a:stretch>
            <a:fillRect/>
          </a:stretch>
        </p:blipFill>
        <p:spPr bwMode="auto">
          <a:xfrm>
            <a:off x="-7553" y="1987485"/>
            <a:ext cx="10160000" cy="372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://thepaper-prod-oldimagefromnfs.oss-cn-shanghai.aliyuncs.com/image/36/444/10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" t="-51" r="-5" b="67386"/>
          <a:stretch>
            <a:fillRect/>
          </a:stretch>
        </p:blipFill>
        <p:spPr bwMode="auto">
          <a:xfrm>
            <a:off x="-7553" y="0"/>
            <a:ext cx="10160000" cy="221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 userDrawn="1"/>
        </p:nvSpPr>
        <p:spPr>
          <a:xfrm>
            <a:off x="-15106" y="0"/>
            <a:ext cx="10167552" cy="5715000"/>
          </a:xfrm>
          <a:prstGeom prst="rect">
            <a:avLst/>
          </a:prstGeom>
          <a:gradFill flip="none" rotWithShape="1">
            <a:gsLst>
              <a:gs pos="62000">
                <a:srgbClr val="FFFFFF">
                  <a:alpha val="90000"/>
                </a:srgbClr>
              </a:gs>
              <a:gs pos="100000">
                <a:schemeClr val="bg1">
                  <a:alpha val="78000"/>
                </a:schemeClr>
              </a:gs>
              <a:gs pos="0">
                <a:schemeClr val="bg1">
                  <a:alpha val="7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2654497" y="5282698"/>
            <a:ext cx="4851008" cy="271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65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School of Computer Science and Engineering, Beihang University</a:t>
            </a:r>
            <a:endParaRPr lang="zh-CN" altLang="en-US" sz="1165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ctrTitle"/>
          </p:nvPr>
        </p:nvSpPr>
        <p:spPr>
          <a:xfrm>
            <a:off x="779180" y="1804459"/>
            <a:ext cx="8578980" cy="2106083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defRPr sz="5000" b="1">
                <a:solidFill>
                  <a:srgbClr val="003C8B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7000" y="507000"/>
            <a:ext cx="9141000" cy="5880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07000" y="1296000"/>
            <a:ext cx="4360898" cy="3840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335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5292000" y="1296000"/>
            <a:ext cx="4356000" cy="3840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335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07000" y="507000"/>
            <a:ext cx="9141000" cy="58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8529000" y="762000"/>
            <a:ext cx="870000" cy="4191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335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762000" y="762000"/>
            <a:ext cx="7641000" cy="4191000"/>
          </a:xfrm>
        </p:spPr>
        <p:txBody>
          <a:bodyPr vert="eaVert" lIns="46800" tIns="46800" rIns="46800" bIns="46800"/>
          <a:lstStyle>
            <a:lvl1pPr marL="190500" indent="-190500">
              <a:spcAft>
                <a:spcPts val="1000"/>
              </a:spcAft>
              <a:defRPr spc="300"/>
            </a:lvl1pPr>
            <a:lvl2pPr marL="571500" indent="-190500">
              <a:defRPr spc="300"/>
            </a:lvl2pPr>
            <a:lvl3pPr marL="952500" indent="-190500">
              <a:defRPr spc="300"/>
            </a:lvl3pPr>
            <a:lvl4pPr marL="1333500" indent="-190500">
              <a:defRPr spc="300"/>
            </a:lvl4pPr>
            <a:lvl5pPr marL="1714500" indent="-1905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8" Type="http://schemas.openxmlformats.org/officeDocument/2006/relationships/theme" Target="../theme/theme1.xml"/><Relationship Id="rId57" Type="http://schemas.openxmlformats.org/officeDocument/2006/relationships/tags" Target="../tags/tag57.xml"/><Relationship Id="rId56" Type="http://schemas.openxmlformats.org/officeDocument/2006/relationships/tags" Target="../tags/tag56.xml"/><Relationship Id="rId55" Type="http://schemas.openxmlformats.org/officeDocument/2006/relationships/tags" Target="../tags/tag55.xml"/><Relationship Id="rId54" Type="http://schemas.openxmlformats.org/officeDocument/2006/relationships/tags" Target="../tags/tag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54"/>
            </p:custDataLst>
          </p:nvPr>
        </p:nvSpPr>
        <p:spPr>
          <a:xfrm>
            <a:off x="510000" y="5262000"/>
            <a:ext cx="2250000" cy="2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83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5"/>
            </p:custDataLst>
          </p:nvPr>
        </p:nvSpPr>
        <p:spPr>
          <a:xfrm>
            <a:off x="3430000" y="5262000"/>
            <a:ext cx="3300000" cy="2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83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6"/>
            </p:custDataLst>
          </p:nvPr>
        </p:nvSpPr>
        <p:spPr>
          <a:xfrm>
            <a:off x="7398000" y="5262000"/>
            <a:ext cx="2250000" cy="2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83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5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</p:sldLayoutIdLst>
  <p:txStyles>
    <p:titleStyle>
      <a:lvl1pPr algn="l" defTabSz="762000" rtl="0" eaLnBrk="1" fontAlgn="auto" latinLnBrk="0" hangingPunct="1">
        <a:lnSpc>
          <a:spcPct val="100000"/>
        </a:lnSpc>
        <a:spcBef>
          <a:spcPct val="0"/>
        </a:spcBef>
        <a:buNone/>
        <a:defRPr sz="30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90500" indent="-190500" algn="l" defTabSz="7620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5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71500" indent="-190500" algn="l" defTabSz="7620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341120" algn="l"/>
          <a:tab pos="1341120" algn="l"/>
          <a:tab pos="1341120" algn="l"/>
          <a:tab pos="1341120" algn="l"/>
        </a:tabLst>
        <a:defRPr sz="13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952500" indent="-190500" algn="l" defTabSz="7620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3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333500" indent="-190500" algn="l" defTabSz="7620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16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714500" indent="-190500" algn="l" defTabSz="7620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16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095500" indent="-190500" algn="l" defTabSz="76200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500" indent="-190500" algn="l" defTabSz="76200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500" indent="-190500" algn="l" defTabSz="76200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500" indent="-190500" algn="l" defTabSz="76200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5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7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8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0" y="1"/>
            <a:ext cx="9898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>
                <a:solidFill>
                  <a:schemeClr val="tx1">
                    <a:alpha val="0"/>
                  </a:schemeClr>
                </a:solidFill>
              </a:rPr>
              <a:t>Yingjie Qi</a:t>
            </a:r>
            <a:endParaRPr lang="zh-CN" altLang="en-US" sz="1500" dirty="0">
              <a:solidFill>
                <a:schemeClr val="tx1">
                  <a:alpha val="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hf hdr="0" ftr="0"/>
  <p:txStyles>
    <p:titleStyle>
      <a:lvl1pPr algn="l" defTabSz="762000" rtl="0" eaLnBrk="1" latinLnBrk="0" hangingPunct="1">
        <a:lnSpc>
          <a:spcPct val="90000"/>
        </a:lnSpc>
        <a:spcBef>
          <a:spcPct val="0"/>
        </a:spcBef>
        <a:buNone/>
        <a:defRPr sz="36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500" indent="-190500" algn="l" defTabSz="762000" rtl="0" eaLnBrk="1" latinLnBrk="0" hangingPunct="1">
        <a:lnSpc>
          <a:spcPct val="90000"/>
        </a:lnSpc>
        <a:spcBef>
          <a:spcPts val="835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defTabSz="76200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500" indent="-190500" algn="l" defTabSz="76200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3pPr>
      <a:lvl4pPr marL="1333500" indent="-190500" algn="l" defTabSz="76200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190500" algn="l" defTabSz="76200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500" indent="-190500" algn="l" defTabSz="76200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500" indent="-190500" algn="l" defTabSz="76200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500" indent="-190500" algn="l" defTabSz="76200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500" indent="-190500" algn="l" defTabSz="76200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5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7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8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55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5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5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55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55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5.xml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55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55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55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5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55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55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5.xml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55.xml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55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55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55.xml"/><Relationship Id="rId2" Type="http://schemas.openxmlformats.org/officeDocument/2006/relationships/image" Target="../media/image12.png"/><Relationship Id="rId1" Type="http://schemas.openxmlformats.org/officeDocument/2006/relationships/tags" Target="../tags/tag5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55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5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661030"/>
            <a:ext cx="10160000" cy="12728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dirty="0"/>
              <a:t>P-lang——</a:t>
            </a:r>
            <a:r>
              <a:rPr lang="zh-CN" altLang="en-US" sz="3200" dirty="0"/>
              <a:t>一种简洁、直观</a:t>
            </a:r>
            <a:r>
              <a:rPr lang="zh-CN" altLang="en-US" sz="3200" dirty="0"/>
              <a:t>的并行语言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000" dirty="0"/>
              <a:t>景泓斌  龙泠锟</a:t>
            </a:r>
            <a:endParaRPr lang="en-US" altLang="zh-CN" sz="3000" dirty="0"/>
          </a:p>
          <a:p>
            <a:r>
              <a:rPr lang="en-US" altLang="zh-CN" sz="2335" dirty="0"/>
              <a:t>2024 </a:t>
            </a:r>
            <a:r>
              <a:rPr lang="zh-CN" altLang="en-US" sz="2335" dirty="0"/>
              <a:t>年 </a:t>
            </a:r>
            <a:r>
              <a:rPr lang="en-US" altLang="zh-CN" sz="2335" dirty="0"/>
              <a:t>12 </a:t>
            </a:r>
            <a:r>
              <a:rPr lang="zh-CN" altLang="en-US" sz="2335" dirty="0"/>
              <a:t>月 </a:t>
            </a:r>
            <a:r>
              <a:rPr lang="en-US" altLang="zh-CN" sz="2335" dirty="0"/>
              <a:t>23 </a:t>
            </a:r>
            <a:r>
              <a:rPr lang="zh-CN" altLang="en-US" sz="2335" dirty="0"/>
              <a:t>日</a:t>
            </a:r>
            <a:endParaRPr lang="zh-CN" altLang="en-US" sz="233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en-US" altLang="zh-CN" dirty="0">
                <a:sym typeface="+mn-ea"/>
              </a:rPr>
              <a:t>P-lang</a:t>
            </a:r>
            <a:r>
              <a:rPr lang="zh-CN" altLang="en-US" dirty="0">
                <a:sym typeface="+mn-ea"/>
              </a:rPr>
              <a:t>介绍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/>
              <a:t>并行语句块</a:t>
            </a:r>
            <a:endParaRPr lang="zh-CN" altLang="en-US" b="1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/>
              <a:t>并行语句块中的语句会</a:t>
            </a:r>
            <a:r>
              <a:rPr lang="zh-CN" altLang="en-US" sz="1800" b="1"/>
              <a:t>多线程</a:t>
            </a:r>
            <a:r>
              <a:rPr lang="zh-CN" altLang="en-US" sz="1800"/>
              <a:t>执行</a:t>
            </a:r>
            <a:endParaRPr lang="zh-CN" altLang="en-US" sz="180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参数列表和数组列表</a:t>
            </a:r>
            <a:r>
              <a:rPr lang="zh-CN" altLang="en-US"/>
              <a:t>一一对应</a:t>
            </a:r>
            <a:endParaRPr lang="zh-CN" altLang="en-US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数组的长度必须相同，</a:t>
            </a:r>
            <a:r>
              <a:rPr lang="en-US" altLang="zh-CN"/>
              <a:t>P-lang</a:t>
            </a:r>
            <a:r>
              <a:rPr lang="zh-CN" altLang="en-US"/>
              <a:t>会创建数组长度个</a:t>
            </a:r>
            <a:r>
              <a:rPr lang="zh-CN" altLang="en-US"/>
              <a:t>线程</a:t>
            </a:r>
            <a:endParaRPr lang="zh-CN" altLang="en-US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每个数组的第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zh-CN" altLang="en-US"/>
              <a:t>个值将会传递给第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zh-CN" altLang="en-US"/>
              <a:t>个线程的对应参数</a:t>
            </a:r>
            <a:endParaRPr lang="zh-CN" altLang="en-US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  <a:p>
            <a:pPr marL="300355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</a:fld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3695" y="3073400"/>
            <a:ext cx="6480810" cy="10293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585" y="4217670"/>
            <a:ext cx="4248150" cy="1102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en-US" altLang="zh-CN" dirty="0">
                <a:sym typeface="+mn-ea"/>
              </a:rPr>
              <a:t>P-lang</a:t>
            </a:r>
            <a:r>
              <a:rPr lang="zh-CN" altLang="en-US" dirty="0">
                <a:sym typeface="+mn-ea"/>
              </a:rPr>
              <a:t>介绍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04495" y="855980"/>
            <a:ext cx="4311015" cy="436435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管道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dirty="0">
                <a:cs typeface="Times New Roman" panose="02020603050405020304" pitchFamily="18" charset="0"/>
              </a:rPr>
              <a:t>创建管道类型</a:t>
            </a:r>
            <a:r>
              <a:rPr lang="zh-CN" altLang="en-US" sz="1800" dirty="0"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pipe</a:t>
            </a:r>
            <a:endParaRPr lang="en-US" altLang="zh-CN" sz="1800" dirty="0">
              <a:solidFill>
                <a:schemeClr val="accent2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需要指定管道类型，缓冲区为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dirty="0">
                <a:cs typeface="Times New Roman" panose="02020603050405020304" pitchFamily="18" charset="0"/>
              </a:rPr>
              <a:t>管道读写</a:t>
            </a:r>
            <a:endParaRPr lang="zh-CN" altLang="en-US" sz="1800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线程向管道中写</a:t>
            </a:r>
            <a:r>
              <a:rPr lang="zh-CN" altLang="en-US"/>
              <a:t>入数据</a:t>
            </a:r>
            <a:r>
              <a:rPr lang="zh-CN" altLang="en-US"/>
              <a:t>后将被阻塞，直到有线程读出了这个数据；</a:t>
            </a:r>
            <a:endParaRPr lang="zh-CN" altLang="en-US"/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管道中有数据时，读线程才能读出数据</a:t>
            </a:r>
            <a:r>
              <a:rPr lang="zh-CN" altLang="en-US"/>
              <a:t>并继续执行，否则阻塞。</a:t>
            </a:r>
            <a:endParaRPr lang="zh-CN" altLang="en-US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marL="300355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</a:fld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20507"/>
          <a:stretch>
            <a:fillRect/>
          </a:stretch>
        </p:blipFill>
        <p:spPr>
          <a:xfrm>
            <a:off x="1120775" y="2208530"/>
            <a:ext cx="3384550" cy="361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75" y="4438015"/>
            <a:ext cx="3381375" cy="695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710" y="1849120"/>
            <a:ext cx="4919345" cy="2748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en-US" altLang="zh-CN" dirty="0">
                <a:sym typeface="+mn-ea"/>
              </a:rPr>
              <a:t>P-lang</a:t>
            </a:r>
            <a:r>
              <a:rPr lang="zh-CN" altLang="en-US" dirty="0">
                <a:sym typeface="+mn-ea"/>
              </a:rPr>
              <a:t>介绍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/>
              <a:t>互斥语句块</a:t>
            </a:r>
            <a:endParaRPr lang="zh-CN" altLang="en-US" b="1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关键字：</a:t>
            </a:r>
            <a:r>
              <a:rPr lang="en-US" altLang="zh-CN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endParaRPr lang="en-US" altLang="zh-CN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需要指定一个名字以作区分</a:t>
            </a:r>
            <a:endParaRPr lang="zh-CN" altLang="en-US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进入互斥语句块前加锁，离开后释放锁</a:t>
            </a:r>
            <a:endParaRPr lang="zh-CN" altLang="en-US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  <a:p>
            <a:pPr marL="300355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</a:fld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9505" y="2808605"/>
            <a:ext cx="4010025" cy="1038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639840" y="1201316"/>
            <a:ext cx="3665705" cy="450850"/>
            <a:chOff x="1877055" y="1744795"/>
            <a:chExt cx="4398846" cy="541021"/>
          </a:xfrm>
        </p:grpSpPr>
        <p:cxnSp>
          <p:nvCxnSpPr>
            <p:cNvPr id="116" name="直接连接符 115"/>
            <p:cNvCxnSpPr/>
            <p:nvPr/>
          </p:nvCxnSpPr>
          <p:spPr>
            <a:xfrm>
              <a:off x="1877055" y="1815905"/>
              <a:ext cx="0" cy="381000"/>
            </a:xfrm>
            <a:prstGeom prst="line">
              <a:avLst/>
            </a:prstGeom>
            <a:ln w="82550">
              <a:solidFill>
                <a:srgbClr val="0250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/>
            <p:cNvSpPr txBox="1"/>
            <p:nvPr/>
          </p:nvSpPr>
          <p:spPr>
            <a:xfrm>
              <a:off x="2065021" y="1744795"/>
              <a:ext cx="4210880" cy="54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5" b="1" dirty="0"/>
                <a:t>1  </a:t>
              </a:r>
              <a:r>
                <a:rPr lang="zh-CN" altLang="en-US" sz="2335" b="1" dirty="0"/>
                <a:t>概述</a:t>
              </a:r>
              <a:endParaRPr lang="zh-CN" altLang="en-US" sz="2335" b="1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639839" y="1968750"/>
            <a:ext cx="3479852" cy="450850"/>
            <a:chOff x="1877054" y="3167390"/>
            <a:chExt cx="4175822" cy="541021"/>
          </a:xfrm>
        </p:grpSpPr>
        <p:cxnSp>
          <p:nvCxnSpPr>
            <p:cNvPr id="124" name="直接连接符 123"/>
            <p:cNvCxnSpPr/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2065020" y="3167390"/>
              <a:ext cx="3987856" cy="54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5" b="1" dirty="0"/>
                <a:t>2  P-lang</a:t>
              </a:r>
              <a:r>
                <a:rPr kumimoji="0" lang="zh-CN" altLang="en-US" sz="2335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rPr>
                <a:t>介绍</a:t>
              </a:r>
              <a:endParaRPr lang="zh-CN" altLang="en-US" sz="2335" b="1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39840" y="2736185"/>
            <a:ext cx="3069167" cy="451342"/>
            <a:chOff x="1877054" y="3167390"/>
            <a:chExt cx="3683000" cy="541611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>
              <a:solidFill>
                <a:srgbClr val="309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5" b="1" dirty="0">
                  <a:solidFill>
                    <a:srgbClr val="309481"/>
                  </a:solidFill>
                </a:rPr>
                <a:t>3  </a:t>
              </a:r>
              <a:r>
                <a:rPr lang="zh-CN" altLang="en-US" sz="2335" b="1" dirty="0">
                  <a:solidFill>
                    <a:srgbClr val="309481"/>
                  </a:solidFill>
                </a:rPr>
                <a:t>语法语义</a:t>
              </a:r>
              <a:endParaRPr lang="zh-CN" altLang="en-US" sz="2335" b="1" dirty="0">
                <a:solidFill>
                  <a:srgbClr val="30948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639840" y="3503620"/>
            <a:ext cx="3069167" cy="450850"/>
            <a:chOff x="1877054" y="3167390"/>
            <a:chExt cx="3683000" cy="541021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065020" y="3167390"/>
              <a:ext cx="3495034" cy="54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5" b="1" dirty="0"/>
                <a:t>4  </a:t>
              </a:r>
              <a:r>
                <a:rPr lang="zh-CN" altLang="en-US" sz="2335" b="1" dirty="0"/>
                <a:t>编译器</a:t>
              </a:r>
              <a:r>
                <a:rPr lang="zh-CN" altLang="en-US" sz="2335" b="1" dirty="0"/>
                <a:t>设计</a:t>
              </a:r>
              <a:endParaRPr lang="zh-CN" altLang="en-US" sz="2335" b="1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48131" y="4268145"/>
            <a:ext cx="3683000" cy="451343"/>
            <a:chOff x="1877054" y="3167390"/>
            <a:chExt cx="3683000" cy="54161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20"/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335" b="1" dirty="0"/>
                <a:t>5  </a:t>
              </a:r>
              <a:r>
                <a:rPr lang="zh-CN" altLang="en-US" sz="2335" b="1" dirty="0"/>
                <a:t>验证测试</a:t>
              </a:r>
              <a:endParaRPr lang="zh-CN" altLang="en-US" sz="2335" b="1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/>
              <a:t>语法语义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词法规则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关键字（</a:t>
            </a:r>
            <a:r>
              <a:rPr lang="en-US" altLang="zh-CN" b="1" dirty="0">
                <a:cs typeface="Times New Roman" panose="02020603050405020304" pitchFamily="18" charset="0"/>
              </a:rPr>
              <a:t>C </a:t>
            </a:r>
            <a:r>
              <a:rPr lang="zh-CN" altLang="en-US" b="1" dirty="0">
                <a:cs typeface="Times New Roman" panose="02020603050405020304" pitchFamily="18" charset="0"/>
              </a:rPr>
              <a:t>，并行相关关键字）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</a:fld>
            <a:endParaRPr lang="zh-CN" altLang="en-US" dirty="0">
              <a:latin typeface="+mn-ea"/>
              <a:ea typeface="+mn-ea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831528" y="1904820"/>
          <a:ext cx="7414468" cy="328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044"/>
                <a:gridCol w="4817256"/>
                <a:gridCol w="1512168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关键字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意义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Token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int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整数类型</a:t>
                      </a:r>
                      <a:endParaRPr lang="zh-CN" altLang="en-US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</a:t>
                      </a:r>
                      <a:endParaRPr lang="en-US">
                        <a:effectLst/>
                      </a:endParaRPr>
                    </a:p>
                  </a:txBody>
                  <a:tcPr marL="99060" marR="990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void</a:t>
                      </a:r>
                      <a:endParaRPr lang="en-US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无返回值类型</a:t>
                      </a:r>
                      <a:endParaRPr lang="zh-CN" altLang="en-US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VOID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</a:rPr>
                        <a:t>parallel</a:t>
                      </a:r>
                      <a:endParaRPr lang="en-US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并行执行语句</a:t>
                      </a:r>
                      <a:endParaRPr lang="zh-CN" altLang="en-US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PARALLEL</a:t>
                      </a:r>
                      <a:endParaRPr lang="en-US">
                        <a:effectLst/>
                      </a:endParaRPr>
                    </a:p>
                  </a:txBody>
                  <a:tcPr marL="99060" marR="990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main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主函数定义关键字</a:t>
                      </a:r>
                      <a:endParaRPr lang="zh-CN" altLang="en-US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MAIN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1"/>
                          </a:solidFill>
                          <a:effectLst/>
                        </a:rPr>
                        <a:t>in</a:t>
                      </a:r>
                      <a:endParaRPr lang="en-US" b="1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用于指定可迭代的成员关系（循环</a:t>
                      </a:r>
                      <a:r>
                        <a:rPr lang="en-US" altLang="zh-CN" dirty="0">
                          <a:effectLst/>
                        </a:rPr>
                        <a:t>/</a:t>
                      </a:r>
                      <a:r>
                        <a:rPr lang="zh-CN" altLang="en-US" dirty="0">
                          <a:effectLst/>
                        </a:rPr>
                        <a:t>并行计算）</a:t>
                      </a:r>
                      <a:endParaRPr lang="zh-CN" altLang="en-US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1"/>
                          </a:solidFill>
                          <a:effectLst/>
                        </a:rPr>
                        <a:t>def</a:t>
                      </a:r>
                      <a:endParaRPr lang="en-US" b="1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函数定义关键字</a:t>
                      </a:r>
                      <a:endParaRPr lang="zh-CN" altLang="en-US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DEF</a:t>
                      </a:r>
                      <a:endParaRPr lang="en-US">
                        <a:effectLst/>
                      </a:endParaRPr>
                    </a:p>
                  </a:txBody>
                  <a:tcPr marL="99060" marR="990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1"/>
                          </a:solidFill>
                          <a:effectLst/>
                        </a:rPr>
                        <a:t>mutex</a:t>
                      </a:r>
                      <a:endParaRPr lang="en-US" b="1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互斥锁关键字</a:t>
                      </a:r>
                      <a:endParaRPr lang="zh-CN" altLang="en-US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MUTEX</a:t>
                      </a:r>
                      <a:endParaRPr lang="en-US">
                        <a:effectLst/>
                      </a:endParaRPr>
                    </a:p>
                  </a:txBody>
                  <a:tcPr marL="99060" marR="990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</a:rPr>
                        <a:t>pipe</a:t>
                      </a:r>
                      <a:endParaRPr lang="en-US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管道关键字（用于进程间通信或数据处理管道）</a:t>
                      </a:r>
                      <a:endParaRPr lang="zh-CN" altLang="en-US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PIPE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/>
              <a:t>语法语义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词法规则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运算符（</a:t>
            </a:r>
            <a:r>
              <a:rPr lang="en-US" altLang="zh-CN" b="1" dirty="0">
                <a:cs typeface="Times New Roman" panose="02020603050405020304" pitchFamily="18" charset="0"/>
              </a:rPr>
              <a:t>C </a:t>
            </a:r>
            <a:r>
              <a:rPr lang="zh-CN" altLang="en-US" b="1" dirty="0">
                <a:cs typeface="Times New Roman" panose="02020603050405020304" pitchFamily="18" charset="0"/>
              </a:rPr>
              <a:t>，管道读写运算符）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标识符</a:t>
            </a:r>
            <a:r>
              <a:rPr lang="en-US" altLang="zh-CN" b="1" dirty="0"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cs typeface="Times New Roman" panose="02020603050405020304" pitchFamily="18" charset="0"/>
              </a:rPr>
              <a:t>字面量：支持整型，浮点型，布尔类型和字符串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marL="29972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</a:fld>
            <a:endParaRPr lang="zh-CN" altLang="en-US" dirty="0">
              <a:latin typeface="+mn-ea"/>
              <a:ea typeface="+mn-ea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831528" y="1921396"/>
          <a:ext cx="5902300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044"/>
                <a:gridCol w="4817256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关键字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意义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+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PLUS</a:t>
                      </a:r>
                      <a:endParaRPr lang="zh-CN" altLang="en-US" dirty="0">
                        <a:effectLst/>
                      </a:endParaRPr>
                    </a:p>
                  </a:txBody>
                  <a:tcPr marL="99060" marR="990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无返回值类型</a:t>
                      </a:r>
                      <a:endParaRPr lang="zh-CN" altLang="en-US" dirty="0">
                        <a:effectLst/>
                      </a:endParaRPr>
                    </a:p>
                  </a:txBody>
                  <a:tcPr marL="99060" marR="990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并行执行语句</a:t>
                      </a:r>
                      <a:endParaRPr lang="zh-CN" altLang="en-US" dirty="0">
                        <a:effectLst/>
                      </a:endParaRPr>
                    </a:p>
                  </a:txBody>
                  <a:tcPr marL="99060" marR="990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主函数定义关键字</a:t>
                      </a:r>
                      <a:endParaRPr lang="zh-CN" altLang="en-US" dirty="0">
                        <a:effectLst/>
                      </a:endParaRPr>
                    </a:p>
                  </a:txBody>
                  <a:tcPr marL="99060" marR="990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</a:rPr>
                        <a:t>&lt;&lt;</a:t>
                      </a:r>
                      <a:endParaRPr lang="en-US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LSHIFT</a:t>
                      </a:r>
                      <a:r>
                        <a:rPr lang="zh-CN" altLang="en-US" dirty="0">
                          <a:effectLst/>
                        </a:rPr>
                        <a:t>（用于管道读）</a:t>
                      </a:r>
                      <a:endParaRPr lang="zh-CN" altLang="en-US" dirty="0">
                        <a:effectLst/>
                      </a:endParaRPr>
                    </a:p>
                  </a:txBody>
                  <a:tcPr marL="99060" marR="990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</a:rPr>
                        <a:t>&gt;&gt;</a:t>
                      </a:r>
                      <a:endParaRPr lang="en-US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RSHIFT</a:t>
                      </a:r>
                      <a:r>
                        <a:rPr lang="zh-CN" altLang="en-US" dirty="0">
                          <a:effectLst/>
                        </a:rPr>
                        <a:t>（用于管道写）</a:t>
                      </a:r>
                      <a:endParaRPr lang="zh-CN" altLang="en-US" dirty="0">
                        <a:effectLst/>
                      </a:endParaRPr>
                    </a:p>
                  </a:txBody>
                  <a:tcPr marL="99060" marR="9906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/>
              <a:t>语法语义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语法规则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以</a:t>
            </a:r>
            <a:r>
              <a:rPr lang="en-US" altLang="zh-CN" b="1" dirty="0">
                <a:cs typeface="Times New Roman" panose="02020603050405020304" pitchFamily="18" charset="0"/>
              </a:rPr>
              <a:t>BNF</a:t>
            </a:r>
            <a:r>
              <a:rPr lang="zh-CN" altLang="en-US" b="1" dirty="0">
                <a:cs typeface="Times New Roman" panose="02020603050405020304" pitchFamily="18" charset="0"/>
              </a:rPr>
              <a:t>范式构建</a:t>
            </a:r>
            <a:r>
              <a:rPr lang="en-US" altLang="zh-CN" b="1" dirty="0"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cs typeface="Times New Roman" panose="02020603050405020304" pitchFamily="18" charset="0"/>
              </a:rPr>
              <a:t>CompUnit</a:t>
            </a:r>
            <a:r>
              <a:rPr lang="zh-CN" altLang="en-US" b="1" dirty="0">
                <a:cs typeface="Times New Roman" panose="02020603050405020304" pitchFamily="18" charset="0"/>
              </a:rPr>
              <a:t>为编译单元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cs typeface="Times New Roman" panose="02020603050405020304" pitchFamily="18" charset="0"/>
              </a:rPr>
              <a:t>{</a:t>
            </a:r>
            <a:r>
              <a:rPr lang="en-US" altLang="zh-CN" b="1" dirty="0" err="1">
                <a:cs typeface="Times New Roman" panose="02020603050405020304" pitchFamily="18" charset="0"/>
              </a:rPr>
              <a:t>Decls</a:t>
            </a:r>
            <a:r>
              <a:rPr lang="en-US" altLang="zh-CN" b="1" dirty="0">
                <a:cs typeface="Times New Roman" panose="02020603050405020304" pitchFamily="18" charset="0"/>
              </a:rPr>
              <a:t>} {</a:t>
            </a:r>
            <a:r>
              <a:rPr lang="en-US" altLang="zh-CN" b="1" dirty="0" err="1">
                <a:cs typeface="Times New Roman" panose="02020603050405020304" pitchFamily="18" charset="0"/>
              </a:rPr>
              <a:t>FuncDefs</a:t>
            </a:r>
            <a:r>
              <a:rPr lang="en-US" altLang="zh-CN" b="1" dirty="0">
                <a:cs typeface="Times New Roman" panose="02020603050405020304" pitchFamily="18" charset="0"/>
              </a:rPr>
              <a:t>} </a:t>
            </a:r>
            <a:r>
              <a:rPr lang="en-US" altLang="zh-CN" b="1" dirty="0" err="1">
                <a:cs typeface="Times New Roman" panose="02020603050405020304" pitchFamily="18" charset="0"/>
              </a:rPr>
              <a:t>MainFuncDef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由声明部分和函数定义以及主函数定义组成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声明部分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常量声明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err="1">
                <a:cs typeface="Times New Roman" panose="02020603050405020304" pitchFamily="18" charset="0"/>
              </a:rPr>
              <a:t>ConstDecl</a:t>
            </a:r>
            <a:r>
              <a:rPr lang="en-US" altLang="zh-CN" b="1" dirty="0">
                <a:cs typeface="Times New Roman" panose="02020603050405020304" pitchFamily="18" charset="0"/>
              </a:rPr>
              <a:t> : CONST </a:t>
            </a:r>
            <a:r>
              <a:rPr lang="en-US" altLang="zh-CN" b="1" dirty="0" err="1">
                <a:cs typeface="Times New Roman" panose="02020603050405020304" pitchFamily="18" charset="0"/>
              </a:rPr>
              <a:t>BType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cs typeface="Times New Roman" panose="02020603050405020304" pitchFamily="18" charset="0"/>
              </a:rPr>
              <a:t>ConstDefList</a:t>
            </a:r>
            <a:r>
              <a:rPr lang="en-US" altLang="zh-CN" b="1" dirty="0">
                <a:cs typeface="Times New Roman" panose="02020603050405020304" pitchFamily="18" charset="0"/>
              </a:rPr>
              <a:t> SEMICOLON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cs typeface="Times New Roman" panose="02020603050405020304" pitchFamily="18" charset="0"/>
              </a:rPr>
              <a:t>const int A = 0;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变量声明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err="1">
                <a:cs typeface="Times New Roman" panose="02020603050405020304" pitchFamily="18" charset="0"/>
              </a:rPr>
              <a:t>VarDecl</a:t>
            </a:r>
            <a:r>
              <a:rPr lang="en-US" altLang="zh-CN" b="1" dirty="0">
                <a:cs typeface="Times New Roman" panose="02020603050405020304" pitchFamily="18" charset="0"/>
              </a:rPr>
              <a:t> : </a:t>
            </a:r>
            <a:r>
              <a:rPr lang="en-US" altLang="zh-CN" b="1" dirty="0" err="1">
                <a:cs typeface="Times New Roman" panose="02020603050405020304" pitchFamily="18" charset="0"/>
              </a:rPr>
              <a:t>BType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cs typeface="Times New Roman" panose="02020603050405020304" pitchFamily="18" charset="0"/>
              </a:rPr>
              <a:t>VarDefList</a:t>
            </a:r>
            <a:r>
              <a:rPr lang="en-US" altLang="zh-CN" b="1" dirty="0">
                <a:cs typeface="Times New Roman" panose="02020603050405020304" pitchFamily="18" charset="0"/>
              </a:rPr>
              <a:t> SEMICOLON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cs typeface="Times New Roman" panose="02020603050405020304" pitchFamily="18" charset="0"/>
              </a:rPr>
              <a:t>int </a:t>
            </a:r>
            <a:r>
              <a:rPr lang="en-US" altLang="zh-CN" b="1" dirty="0" err="1">
                <a:cs typeface="Times New Roman" panose="02020603050405020304" pitchFamily="18" charset="0"/>
              </a:rPr>
              <a:t>arr</a:t>
            </a:r>
            <a:r>
              <a:rPr lang="en-US" altLang="zh-CN" b="1" dirty="0">
                <a:cs typeface="Times New Roman" panose="02020603050405020304" pitchFamily="18" charset="0"/>
              </a:rPr>
              <a:t>[3][3] = {{1,2,3}, {3,4,5}};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</a:fld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/>
              <a:t>语法语义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语法规则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函数定义部分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函数声明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 err="1">
                <a:cs typeface="Times New Roman" panose="02020603050405020304" pitchFamily="18" charset="0"/>
              </a:rPr>
              <a:t>FuncDef</a:t>
            </a:r>
            <a:r>
              <a:rPr lang="en-US" altLang="zh-CN" sz="1400" b="1" dirty="0">
                <a:cs typeface="Times New Roman" panose="02020603050405020304" pitchFamily="18" charset="0"/>
              </a:rPr>
              <a:t> : DEF </a:t>
            </a:r>
            <a:r>
              <a:rPr lang="en-US" altLang="zh-CN" sz="1400" b="1" dirty="0" err="1">
                <a:cs typeface="Times New Roman" panose="02020603050405020304" pitchFamily="18" charset="0"/>
              </a:rPr>
              <a:t>FuncBType</a:t>
            </a:r>
            <a:r>
              <a:rPr lang="en-US" altLang="zh-CN" sz="1400" b="1" dirty="0">
                <a:cs typeface="Times New Roman" panose="02020603050405020304" pitchFamily="18" charset="0"/>
              </a:rPr>
              <a:t> IDENTIFIER ‘(‘   {</a:t>
            </a:r>
            <a:r>
              <a:rPr lang="en-US" altLang="zh-CN" sz="1400" b="1" dirty="0" err="1">
                <a:cs typeface="Times New Roman" panose="02020603050405020304" pitchFamily="18" charset="0"/>
              </a:rPr>
              <a:t>FuncFParams</a:t>
            </a:r>
            <a:r>
              <a:rPr lang="en-US" altLang="zh-CN" sz="1400" b="1" dirty="0">
                <a:cs typeface="Times New Roman" panose="02020603050405020304" pitchFamily="18" charset="0"/>
              </a:rPr>
              <a:t>}  ‘)’ Block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cs typeface="Times New Roman" panose="02020603050405020304" pitchFamily="18" charset="0"/>
              </a:rPr>
              <a:t>def int function(int x, int y) {…}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函数形参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err="1">
                <a:cs typeface="Times New Roman" panose="02020603050405020304" pitchFamily="18" charset="0"/>
              </a:rPr>
              <a:t>FuncFParam</a:t>
            </a:r>
            <a:r>
              <a:rPr lang="en-US" altLang="zh-CN" b="1" dirty="0">
                <a:cs typeface="Times New Roman" panose="02020603050405020304" pitchFamily="18" charset="0"/>
              </a:rPr>
              <a:t>: </a:t>
            </a:r>
            <a:r>
              <a:rPr lang="en-US" altLang="zh-CN" b="1" dirty="0" err="1">
                <a:cs typeface="Times New Roman" panose="02020603050405020304" pitchFamily="18" charset="0"/>
              </a:rPr>
              <a:t>BType</a:t>
            </a:r>
            <a:r>
              <a:rPr lang="en-US" altLang="zh-CN" b="1" dirty="0">
                <a:cs typeface="Times New Roman" panose="02020603050405020304" pitchFamily="18" charset="0"/>
              </a:rPr>
              <a:t> IDENTIFIER [‘[’, </a:t>
            </a:r>
            <a:r>
              <a:rPr lang="en-US" altLang="zh-CN" b="1" dirty="0" err="1">
                <a:cs typeface="Times New Roman" panose="02020603050405020304" pitchFamily="18" charset="0"/>
              </a:rPr>
              <a:t>ConstExp</a:t>
            </a:r>
            <a:r>
              <a:rPr lang="en-US" altLang="zh-CN" b="1" dirty="0">
                <a:cs typeface="Times New Roman" panose="02020603050405020304" pitchFamily="18" charset="0"/>
              </a:rPr>
              <a:t>, ‘]’]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cs typeface="Times New Roman" panose="02020603050405020304" pitchFamily="18" charset="0"/>
              </a:rPr>
              <a:t>int x[2]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函数实参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err="1">
                <a:cs typeface="Times New Roman" panose="02020603050405020304" pitchFamily="18" charset="0"/>
              </a:rPr>
              <a:t>FuncRParams</a:t>
            </a:r>
            <a:r>
              <a:rPr lang="en-US" altLang="zh-CN" b="1" dirty="0">
                <a:cs typeface="Times New Roman" panose="02020603050405020304" pitchFamily="18" charset="0"/>
              </a:rPr>
              <a:t>: Exp [‘,’, Exp]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cs typeface="Times New Roman" panose="02020603050405020304" pitchFamily="18" charset="0"/>
              </a:rPr>
              <a:t>a[3]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</a:fld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/>
              <a:t>语法语义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语法规则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语句相关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</a:fld>
            <a:endParaRPr lang="zh-CN" altLang="en-US" dirty="0">
              <a:latin typeface="+mn-ea"/>
              <a:ea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206013" y="1273324"/>
          <a:ext cx="756084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892"/>
                <a:gridCol w="2928974"/>
                <a:gridCol w="2928974"/>
              </a:tblGrid>
              <a:tr h="338861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语句类型</a:t>
                      </a:r>
                      <a:endParaRPr lang="zh-CN" altLang="en-US" sz="1200" b="1" dirty="0">
                        <a:effectLst/>
                      </a:endParaRP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effectLst/>
                        </a:rPr>
                        <a:t>示例</a:t>
                      </a:r>
                      <a:endParaRPr lang="zh-CN" altLang="en-US" sz="1200" b="1" dirty="0">
                        <a:effectLst/>
                      </a:endParaRP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功能描述</a:t>
                      </a:r>
                      <a:endParaRPr lang="zh-CN" altLang="en-US" sz="1200" b="1" dirty="0">
                        <a:effectLst/>
                      </a:endParaRPr>
                    </a:p>
                  </a:txBody>
                  <a:tcPr marL="137160" marR="137160" marT="91440" marB="91440" anchor="ctr"/>
                </a:tc>
              </a:tr>
              <a:tr h="296504"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赋值语句</a:t>
                      </a:r>
                      <a:endParaRPr lang="zh-CN" altLang="en-US" sz="9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900" b="0">
                          <a:effectLst/>
                          <a:latin typeface="+mn-ea"/>
                          <a:ea typeface="+mn-ea"/>
                        </a:rPr>
                        <a:t>x = 5;</a:t>
                      </a:r>
                      <a:endParaRPr lang="en-US" sz="9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将常量值赋给变量，更新数据存储</a:t>
                      </a:r>
                      <a:endParaRPr lang="zh-CN" altLang="en-US" sz="9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7160" marR="137160" marT="91440" marB="91440" anchor="ctr"/>
                </a:tc>
              </a:tr>
              <a:tr h="296504"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语句块</a:t>
                      </a:r>
                      <a:endParaRPr lang="zh-CN" altLang="en-US" sz="9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s-ES" sz="900" b="0" dirty="0">
                          <a:effectLst/>
                          <a:latin typeface="+mn-ea"/>
                          <a:ea typeface="+mn-ea"/>
                        </a:rPr>
                        <a:t>{ int y = 3; y = y * 2; }</a:t>
                      </a:r>
                      <a:endParaRPr lang="es-ES" sz="9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形成独立作用域，组织多条语句逻辑</a:t>
                      </a:r>
                      <a:endParaRPr lang="zh-CN" altLang="en-US" sz="9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7160" marR="137160" marT="91440" marB="91440" anchor="ctr"/>
                </a:tc>
              </a:tr>
              <a:tr h="296504">
                <a:tc>
                  <a:txBody>
                    <a:bodyPr/>
                    <a:lstStyle/>
                    <a:p>
                      <a:r>
                        <a:rPr lang="en-US" sz="900" b="0" dirty="0">
                          <a:effectLst/>
                          <a:latin typeface="+mn-ea"/>
                          <a:ea typeface="+mn-ea"/>
                        </a:rPr>
                        <a:t>if-else</a:t>
                      </a:r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语句</a:t>
                      </a:r>
                      <a:endParaRPr lang="zh-CN" altLang="en-US" sz="9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s-ES" sz="900" b="0" dirty="0">
                          <a:effectLst/>
                          <a:latin typeface="+mn-ea"/>
                          <a:ea typeface="+mn-ea"/>
                        </a:rPr>
                        <a:t>if (x &gt; 5) { y = 10; } else { y = 20; }</a:t>
                      </a:r>
                      <a:endParaRPr lang="es-ES" sz="9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>
                          <a:effectLst/>
                          <a:latin typeface="+mn-ea"/>
                          <a:ea typeface="+mn-ea"/>
                        </a:rPr>
                        <a:t>依条件真假执行不同分支语句</a:t>
                      </a:r>
                      <a:endParaRPr lang="zh-CN" altLang="en-US" sz="9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137160" marR="137160" marT="91440" marB="91440" anchor="ctr"/>
                </a:tc>
              </a:tr>
              <a:tr h="296504"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effectLst/>
                          <a:latin typeface="+mn-ea"/>
                          <a:ea typeface="+mn-ea"/>
                        </a:rPr>
                        <a:t>for</a:t>
                      </a:r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循环语句（遍历形式）</a:t>
                      </a:r>
                      <a:endParaRPr lang="zh-CN" altLang="en-US" sz="9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nn-NO" sz="900" b="0" dirty="0">
                          <a:effectLst/>
                          <a:latin typeface="+mn-ea"/>
                          <a:ea typeface="+mn-ea"/>
                        </a:rPr>
                        <a:t>for (i in [1, 2, 3]) { printf("%d ", i); }</a:t>
                      </a:r>
                      <a:endParaRPr lang="nn-NO" sz="9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遍历</a:t>
                      </a:r>
                      <a:r>
                        <a:rPr lang="zh-CN" altLang="en-US" sz="900" b="1" dirty="0">
                          <a:solidFill>
                            <a:srgbClr val="025098"/>
                          </a:solidFill>
                          <a:effectLst/>
                          <a:latin typeface="+mn-ea"/>
                          <a:ea typeface="+mn-ea"/>
                        </a:rPr>
                        <a:t>可迭代对象元素</a:t>
                      </a:r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并执行循环体</a:t>
                      </a:r>
                      <a:endParaRPr lang="zh-CN" altLang="en-US" sz="9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7160" marR="137160" marT="91440" marB="91440" anchor="ctr"/>
                </a:tc>
              </a:tr>
              <a:tr h="296504">
                <a:tc>
                  <a:txBody>
                    <a:bodyPr/>
                    <a:lstStyle/>
                    <a:p>
                      <a:r>
                        <a:rPr lang="en-US" altLang="zh-CN" sz="900" b="0">
                          <a:effectLst/>
                          <a:latin typeface="+mn-ea"/>
                          <a:ea typeface="+mn-ea"/>
                        </a:rPr>
                        <a:t>for</a:t>
                      </a:r>
                      <a:r>
                        <a:rPr lang="zh-CN" altLang="en-US" sz="900" b="0">
                          <a:effectLst/>
                          <a:latin typeface="+mn-ea"/>
                          <a:ea typeface="+mn-ea"/>
                        </a:rPr>
                        <a:t>循环语句（常规形式）</a:t>
                      </a:r>
                      <a:endParaRPr lang="zh-CN" altLang="en-US" sz="9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effectLst/>
                          <a:latin typeface="+mn-ea"/>
                          <a:ea typeface="+mn-ea"/>
                        </a:rPr>
                        <a:t>for (int j = 0; j &lt; 5; </a:t>
                      </a:r>
                      <a:r>
                        <a:rPr lang="en-US" sz="900" b="0" dirty="0" err="1">
                          <a:effectLst/>
                          <a:latin typeface="+mn-ea"/>
                          <a:ea typeface="+mn-ea"/>
                        </a:rPr>
                        <a:t>j++</a:t>
                      </a:r>
                      <a:r>
                        <a:rPr lang="en-US" sz="900" b="0" dirty="0">
                          <a:effectLst/>
                          <a:latin typeface="+mn-ea"/>
                          <a:ea typeface="+mn-ea"/>
                        </a:rPr>
                        <a:t>) { x = x + j; }</a:t>
                      </a:r>
                      <a:endParaRPr lang="en-US" sz="9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>
                          <a:effectLst/>
                          <a:latin typeface="+mn-ea"/>
                          <a:ea typeface="+mn-ea"/>
                        </a:rPr>
                        <a:t>按初始化、条件判断和迭代规则执行循环体</a:t>
                      </a:r>
                      <a:endParaRPr lang="zh-CN" altLang="en-US" sz="9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137160" marR="137160" marT="91440" marB="91440" anchor="ctr"/>
                </a:tc>
              </a:tr>
              <a:tr h="296504">
                <a:tc>
                  <a:txBody>
                    <a:bodyPr/>
                    <a:lstStyle/>
                    <a:p>
                      <a:r>
                        <a:rPr lang="en-US" sz="900" b="0" dirty="0">
                          <a:effectLst/>
                          <a:latin typeface="+mn-ea"/>
                          <a:ea typeface="+mn-ea"/>
                        </a:rPr>
                        <a:t>return</a:t>
                      </a:r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语句（带返回值）</a:t>
                      </a:r>
                      <a:endParaRPr lang="zh-CN" altLang="en-US" sz="9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effectLst/>
                          <a:latin typeface="+mn-ea"/>
                          <a:ea typeface="+mn-ea"/>
                        </a:rPr>
                        <a:t>int add(int a, int b) { return a + b; }</a:t>
                      </a:r>
                      <a:endParaRPr lang="en-US" sz="9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从函数返回计算结果给调用处</a:t>
                      </a:r>
                      <a:endParaRPr lang="zh-CN" altLang="en-US" sz="9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7160" marR="137160" marT="91440" marB="91440" anchor="ctr"/>
                </a:tc>
              </a:tr>
              <a:tr h="296504"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管道读</a:t>
                      </a:r>
                      <a:endParaRPr lang="zh-CN" altLang="en-US" sz="9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effectLst/>
                          <a:latin typeface="+mn-ea"/>
                          <a:ea typeface="+mn-ea"/>
                        </a:rPr>
                        <a:t>x &lt;&lt; 2;</a:t>
                      </a:r>
                      <a:endParaRPr lang="en-US" sz="9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读取数据到管道变量中，可以用于控制线程结束</a:t>
                      </a:r>
                      <a:endParaRPr lang="zh-CN" altLang="en-US" sz="9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7160" marR="137160" marT="91440" marB="91440" anchor="ctr"/>
                </a:tc>
              </a:tr>
              <a:tr h="296504"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管道写</a:t>
                      </a:r>
                      <a:endParaRPr lang="zh-CN" altLang="en-US" sz="9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effectLst/>
                          <a:latin typeface="+mn-ea"/>
                          <a:ea typeface="+mn-ea"/>
                        </a:rPr>
                        <a:t>y &gt;&gt; 3;</a:t>
                      </a:r>
                      <a:endParaRPr lang="en-US" sz="9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从管道变量中写出数据，可以用于控制线程结束</a:t>
                      </a:r>
                      <a:endParaRPr lang="zh-CN" altLang="en-US" sz="9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7160" marR="137160" marT="91440" marB="91440" anchor="ctr"/>
                </a:tc>
              </a:tr>
              <a:tr h="296504">
                <a:tc>
                  <a:txBody>
                    <a:bodyPr/>
                    <a:lstStyle/>
                    <a:p>
                      <a:r>
                        <a:rPr lang="en-US" altLang="zh-CN" sz="900" b="0" dirty="0" err="1">
                          <a:effectLst/>
                          <a:latin typeface="+mn-ea"/>
                          <a:ea typeface="+mn-ea"/>
                        </a:rPr>
                        <a:t>printf</a:t>
                      </a:r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语句</a:t>
                      </a:r>
                      <a:endParaRPr lang="zh-CN" altLang="en-US" sz="9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900" b="0">
                          <a:effectLst/>
                          <a:latin typeface="+mn-ea"/>
                          <a:ea typeface="+mn-ea"/>
                        </a:rPr>
                        <a:t>printf("The result is %d", result);</a:t>
                      </a:r>
                      <a:endParaRPr lang="en-US" sz="9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按格式输出变量值到控制台，展示结果</a:t>
                      </a:r>
                      <a:endParaRPr lang="zh-CN" altLang="en-US" sz="9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7160" marR="137160" marT="91440" marB="91440" anchor="ctr"/>
                </a:tc>
              </a:tr>
              <a:tr h="296504"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effectLst/>
                          <a:latin typeface="+mn-ea"/>
                          <a:ea typeface="+mn-ea"/>
                        </a:rPr>
                        <a:t>scanf</a:t>
                      </a:r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语句</a:t>
                      </a:r>
                      <a:endParaRPr lang="zh-CN" altLang="en-US" sz="9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900" b="0">
                          <a:effectLst/>
                          <a:latin typeface="+mn-ea"/>
                          <a:ea typeface="+mn-ea"/>
                        </a:rPr>
                        <a:t>scanf("%d", &amp;input);</a:t>
                      </a:r>
                      <a:endParaRPr lang="en-US" sz="9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从标准输入读取数据存入变量，实现交互</a:t>
                      </a:r>
                      <a:endParaRPr lang="zh-CN" altLang="en-US" sz="9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7160" marR="137160" marT="91440" marB="91440" anchor="ctr"/>
                </a:tc>
              </a:tr>
              <a:tr h="296504">
                <a:tc>
                  <a:txBody>
                    <a:bodyPr/>
                    <a:lstStyle/>
                    <a:p>
                      <a:r>
                        <a:rPr lang="zh-CN" altLang="en-US" sz="900" b="0">
                          <a:effectLst/>
                          <a:latin typeface="+mn-ea"/>
                          <a:ea typeface="+mn-ea"/>
                        </a:rPr>
                        <a:t>并行语句</a:t>
                      </a:r>
                      <a:endParaRPr lang="zh-CN" altLang="en-US" sz="9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s-ES" sz="900" b="0" dirty="0">
                          <a:effectLst/>
                          <a:latin typeface="+mn-ea"/>
                          <a:ea typeface="+mn-ea"/>
                        </a:rPr>
                        <a:t>parallel (</a:t>
                      </a:r>
                      <a:r>
                        <a:rPr lang="en-US" altLang="zh-CN" sz="900" b="0" dirty="0">
                          <a:effectLst/>
                          <a:latin typeface="+mn-ea"/>
                          <a:ea typeface="+mn-ea"/>
                        </a:rPr>
                        <a:t>int x, int y</a:t>
                      </a:r>
                      <a:r>
                        <a:rPr lang="es-ES" sz="900" b="0" dirty="0">
                          <a:effectLst/>
                          <a:latin typeface="+mn-ea"/>
                          <a:ea typeface="+mn-ea"/>
                        </a:rPr>
                        <a:t>) in a, b { x = x + 1; y = y + 2; }</a:t>
                      </a:r>
                      <a:endParaRPr lang="es-ES" sz="9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kern="1200" dirty="0">
                          <a:solidFill>
                            <a:srgbClr val="025098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将可迭代对象并行执行代码块</a:t>
                      </a:r>
                      <a:endParaRPr lang="zh-CN" altLang="en-US" sz="900" b="1" kern="1200" dirty="0">
                        <a:solidFill>
                          <a:srgbClr val="025098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7160" marR="137160" marT="91440" marB="9144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639840" y="1201316"/>
            <a:ext cx="3665705" cy="450850"/>
            <a:chOff x="1877055" y="1744795"/>
            <a:chExt cx="4398846" cy="541021"/>
          </a:xfrm>
        </p:grpSpPr>
        <p:cxnSp>
          <p:nvCxnSpPr>
            <p:cNvPr id="116" name="直接连接符 115"/>
            <p:cNvCxnSpPr/>
            <p:nvPr/>
          </p:nvCxnSpPr>
          <p:spPr>
            <a:xfrm>
              <a:off x="1877055" y="1815905"/>
              <a:ext cx="0" cy="381000"/>
            </a:xfrm>
            <a:prstGeom prst="line">
              <a:avLst/>
            </a:prstGeom>
            <a:ln w="82550">
              <a:solidFill>
                <a:srgbClr val="0250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/>
            <p:cNvSpPr txBox="1"/>
            <p:nvPr/>
          </p:nvSpPr>
          <p:spPr>
            <a:xfrm>
              <a:off x="2065021" y="1744795"/>
              <a:ext cx="4210880" cy="54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5" b="1" dirty="0"/>
                <a:t>1  </a:t>
              </a:r>
              <a:r>
                <a:rPr lang="zh-CN" altLang="en-US" sz="2335" b="1" dirty="0"/>
                <a:t>概述</a:t>
              </a:r>
              <a:endParaRPr lang="zh-CN" altLang="en-US" sz="2335" b="1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639839" y="1968750"/>
            <a:ext cx="3479852" cy="450850"/>
            <a:chOff x="1877054" y="3167390"/>
            <a:chExt cx="4175822" cy="541021"/>
          </a:xfrm>
        </p:grpSpPr>
        <p:cxnSp>
          <p:nvCxnSpPr>
            <p:cNvPr id="124" name="直接连接符 123"/>
            <p:cNvCxnSpPr/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2065020" y="3167390"/>
              <a:ext cx="3987856" cy="54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5" b="1" dirty="0"/>
                <a:t>2  P-lang</a:t>
              </a:r>
              <a:r>
                <a:rPr kumimoji="0" lang="zh-CN" altLang="en-US" sz="2335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rPr>
                <a:t>介绍</a:t>
              </a:r>
              <a:endParaRPr lang="zh-CN" altLang="en-US" sz="2335" b="1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39840" y="2736185"/>
            <a:ext cx="3069167" cy="451342"/>
            <a:chOff x="1877054" y="3167390"/>
            <a:chExt cx="3683000" cy="541611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5" b="1" dirty="0"/>
                <a:t>3  </a:t>
              </a:r>
              <a:r>
                <a:rPr lang="zh-CN" altLang="en-US" sz="2335" b="1" dirty="0"/>
                <a:t>语法语义</a:t>
              </a:r>
              <a:endParaRPr lang="zh-CN" altLang="en-US" sz="2335" b="1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639840" y="3503620"/>
            <a:ext cx="3069167" cy="450850"/>
            <a:chOff x="1877054" y="3167390"/>
            <a:chExt cx="3683000" cy="541021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>
              <a:solidFill>
                <a:srgbClr val="309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065020" y="3167390"/>
              <a:ext cx="3495034" cy="54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5" b="1" dirty="0">
                  <a:solidFill>
                    <a:srgbClr val="309481"/>
                  </a:solidFill>
                </a:rPr>
                <a:t>4  </a:t>
              </a:r>
              <a:r>
                <a:rPr lang="zh-CN" altLang="en-US" sz="2335" b="1" dirty="0">
                  <a:solidFill>
                    <a:srgbClr val="309481"/>
                  </a:solidFill>
                </a:rPr>
                <a:t>编译器</a:t>
              </a:r>
              <a:r>
                <a:rPr lang="zh-CN" altLang="en-US" sz="2335" b="1" dirty="0">
                  <a:solidFill>
                    <a:srgbClr val="309481"/>
                  </a:solidFill>
                </a:rPr>
                <a:t>设计</a:t>
              </a:r>
              <a:endParaRPr lang="zh-CN" altLang="en-US" sz="2335" b="1" dirty="0">
                <a:solidFill>
                  <a:srgbClr val="30948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48131" y="4268145"/>
            <a:ext cx="3683000" cy="451343"/>
            <a:chOff x="1877054" y="3167390"/>
            <a:chExt cx="3683000" cy="54161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20"/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335" b="1" dirty="0"/>
                <a:t>5  </a:t>
              </a:r>
              <a:r>
                <a:rPr lang="zh-CN" altLang="en-US" sz="2335" b="1" dirty="0"/>
                <a:t>验证测试</a:t>
              </a:r>
              <a:endParaRPr lang="zh-CN" altLang="en-US" sz="2335" b="1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639840" y="1201316"/>
            <a:ext cx="3665705" cy="450850"/>
            <a:chOff x="1877055" y="1744795"/>
            <a:chExt cx="4398846" cy="541021"/>
          </a:xfrm>
        </p:grpSpPr>
        <p:cxnSp>
          <p:nvCxnSpPr>
            <p:cNvPr id="116" name="直接连接符 115"/>
            <p:cNvCxnSpPr/>
            <p:nvPr/>
          </p:nvCxnSpPr>
          <p:spPr>
            <a:xfrm>
              <a:off x="1877055" y="1815905"/>
              <a:ext cx="0" cy="381000"/>
            </a:xfrm>
            <a:prstGeom prst="line">
              <a:avLst/>
            </a:prstGeom>
            <a:ln w="825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/>
            <p:cNvSpPr txBox="1"/>
            <p:nvPr/>
          </p:nvSpPr>
          <p:spPr>
            <a:xfrm>
              <a:off x="2065021" y="1744795"/>
              <a:ext cx="4210880" cy="54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5" b="1" dirty="0">
                  <a:solidFill>
                    <a:schemeClr val="accent6"/>
                  </a:solidFill>
                </a:rPr>
                <a:t>1  </a:t>
              </a:r>
              <a:r>
                <a:rPr lang="zh-CN" altLang="en-US" sz="2335" b="1" dirty="0">
                  <a:solidFill>
                    <a:schemeClr val="accent6"/>
                  </a:solidFill>
                </a:rPr>
                <a:t>概述</a:t>
              </a:r>
              <a:endParaRPr lang="zh-CN" altLang="en-US" sz="2335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639839" y="1968750"/>
            <a:ext cx="3479852" cy="450850"/>
            <a:chOff x="1877054" y="3167390"/>
            <a:chExt cx="4175822" cy="541021"/>
          </a:xfrm>
        </p:grpSpPr>
        <p:cxnSp>
          <p:nvCxnSpPr>
            <p:cNvPr id="124" name="直接连接符 123"/>
            <p:cNvCxnSpPr/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2065020" y="3167390"/>
              <a:ext cx="3987856" cy="54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5" b="1" dirty="0"/>
                <a:t>2  P-lang</a:t>
              </a:r>
              <a:r>
                <a:rPr kumimoji="0" lang="zh-CN" altLang="en-US" sz="2335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rPr>
                <a:t>介绍</a:t>
              </a:r>
              <a:endParaRPr lang="zh-CN" altLang="en-US" sz="2335" b="1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39840" y="2736185"/>
            <a:ext cx="3069167" cy="451342"/>
            <a:chOff x="1877054" y="3167390"/>
            <a:chExt cx="3683000" cy="541611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5" b="1" dirty="0"/>
                <a:t>3  </a:t>
              </a:r>
              <a:r>
                <a:rPr lang="zh-CN" altLang="en-US" sz="2335" b="1" dirty="0"/>
                <a:t>语法语义</a:t>
              </a:r>
              <a:endParaRPr lang="zh-CN" altLang="en-US" sz="2335" b="1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639840" y="3503620"/>
            <a:ext cx="3069167" cy="450850"/>
            <a:chOff x="1877054" y="3167390"/>
            <a:chExt cx="3683000" cy="541021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065020" y="3167390"/>
              <a:ext cx="3495034" cy="54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5" b="1" dirty="0"/>
                <a:t>4  </a:t>
              </a:r>
              <a:r>
                <a:rPr lang="zh-CN" altLang="en-US" sz="2335" b="1" dirty="0"/>
                <a:t>编译器</a:t>
              </a:r>
              <a:r>
                <a:rPr lang="zh-CN" altLang="en-US" sz="2335" b="1" dirty="0"/>
                <a:t>设计</a:t>
              </a:r>
              <a:endParaRPr lang="zh-CN" altLang="en-US" sz="2335" b="1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48131" y="4268145"/>
            <a:ext cx="3683000" cy="451343"/>
            <a:chOff x="1877054" y="3167390"/>
            <a:chExt cx="3683000" cy="54161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20"/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335" b="1" dirty="0"/>
                <a:t>5  </a:t>
              </a:r>
              <a:r>
                <a:rPr lang="zh-CN" altLang="en-US" sz="2335" b="1" dirty="0"/>
                <a:t>验证测试</a:t>
              </a:r>
              <a:endParaRPr lang="zh-CN" altLang="en-US" sz="2335" b="1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/>
              <a:t>编译器设计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词法分析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使用</a:t>
            </a:r>
            <a:r>
              <a:rPr lang="en-US" altLang="zh-CN" b="1" dirty="0">
                <a:cs typeface="Times New Roman" panose="02020603050405020304" pitchFamily="18" charset="0"/>
              </a:rPr>
              <a:t>PLY</a:t>
            </a:r>
            <a:r>
              <a:rPr lang="zh-CN" altLang="en-US" b="1" dirty="0">
                <a:cs typeface="Times New Roman" panose="02020603050405020304" pitchFamily="18" charset="0"/>
              </a:rPr>
              <a:t>实现词法分析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基于有限状态机（</a:t>
            </a:r>
            <a:r>
              <a:rPr lang="en-US" altLang="zh-CN" b="1" dirty="0">
                <a:cs typeface="Times New Roman" panose="02020603050405020304" pitchFamily="18" charset="0"/>
              </a:rPr>
              <a:t>FSM</a:t>
            </a:r>
            <a:r>
              <a:rPr lang="zh-CN" altLang="en-US" b="1" dirty="0">
                <a:cs typeface="Times New Roman" panose="02020603050405020304" pitchFamily="18" charset="0"/>
              </a:rPr>
              <a:t>）识别</a:t>
            </a:r>
            <a:r>
              <a:rPr lang="en-US" altLang="zh-CN" b="1" dirty="0">
                <a:cs typeface="Times New Roman" panose="02020603050405020304" pitchFamily="18" charset="0"/>
              </a:rPr>
              <a:t>token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词法规则定义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构建有限状态机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</a:fld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7552" y="2599682"/>
            <a:ext cx="7628137" cy="13234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标识符</a:t>
            </a:r>
            <a:endParaRPr lang="zh-CN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t_IDENTIFIER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'[a-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-Z_][a-zA-Z_0-9]*'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reserved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'IDENTIFIER'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检查是否为保留字</a:t>
            </a:r>
            <a:endParaRPr lang="zh-CN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流程图: 接点 9"/>
          <p:cNvSpPr/>
          <p:nvPr/>
        </p:nvSpPr>
        <p:spPr>
          <a:xfrm>
            <a:off x="2919760" y="4290103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3999880" y="4005725"/>
            <a:ext cx="1732368" cy="6407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IDENTIFIER Recognition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10" idx="6"/>
            <a:endCxn id="11" idx="1"/>
          </p:cNvCxnSpPr>
          <p:nvPr/>
        </p:nvCxnSpPr>
        <p:spPr>
          <a:xfrm>
            <a:off x="2991768" y="4326107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099376" y="3950656"/>
            <a:ext cx="1066842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dirty="0">
                <a:cs typeface="Times New Roman" panose="02020603050405020304" pitchFamily="18" charset="0"/>
              </a:rPr>
              <a:t>a-</a:t>
            </a:r>
            <a:r>
              <a:rPr lang="en-US" altLang="zh-CN" sz="1400" b="1" dirty="0" err="1">
                <a:cs typeface="Times New Roman" panose="02020603050405020304" pitchFamily="18" charset="0"/>
              </a:rPr>
              <a:t>zA</a:t>
            </a:r>
            <a:r>
              <a:rPr lang="en-US" altLang="zh-CN" sz="1400" b="1" dirty="0">
                <a:cs typeface="Times New Roman" panose="02020603050405020304" pitchFamily="18" charset="0"/>
              </a:rPr>
              <a:t>-Z_</a:t>
            </a:r>
            <a:endParaRPr lang="en-US" altLang="zh-CN" sz="1400" b="1" dirty="0">
              <a:cs typeface="Times New Roman" panose="02020603050405020304" pitchFamily="18" charset="0"/>
            </a:endParaRPr>
          </a:p>
        </p:txBody>
      </p:sp>
      <p:sp>
        <p:nvSpPr>
          <p:cNvPr id="23" name="箭头: 下弧形 22"/>
          <p:cNvSpPr/>
          <p:nvPr/>
        </p:nvSpPr>
        <p:spPr>
          <a:xfrm>
            <a:off x="4359920" y="4741811"/>
            <a:ext cx="1152128" cy="583489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40040" y="4773244"/>
            <a:ext cx="1066842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dirty="0">
                <a:cs typeface="Times New Roman" panose="02020603050405020304" pitchFamily="18" charset="0"/>
              </a:rPr>
              <a:t>a-zA-Z_0-9</a:t>
            </a:r>
            <a:endParaRPr lang="en-US" altLang="zh-CN" sz="1400" b="1" dirty="0"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732248" y="4312864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接点 25"/>
          <p:cNvSpPr/>
          <p:nvPr/>
        </p:nvSpPr>
        <p:spPr>
          <a:xfrm>
            <a:off x="6740360" y="4276860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/>
              <a:t>编译器设计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语法分析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使用</a:t>
            </a:r>
            <a:r>
              <a:rPr lang="en-US" altLang="zh-CN" b="1" dirty="0">
                <a:cs typeface="Times New Roman" panose="02020603050405020304" pitchFamily="18" charset="0"/>
              </a:rPr>
              <a:t>PLY</a:t>
            </a:r>
            <a:r>
              <a:rPr lang="zh-CN" altLang="en-US" b="1" dirty="0">
                <a:cs typeface="Times New Roman" panose="02020603050405020304" pitchFamily="18" charset="0"/>
              </a:rPr>
              <a:t>实现语法分析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基于自底向上的语法分析方式构建抽象语法树（</a:t>
            </a:r>
            <a:r>
              <a:rPr lang="en-US" altLang="zh-CN" b="1" dirty="0">
                <a:cs typeface="Times New Roman" panose="02020603050405020304" pitchFamily="18" charset="0"/>
              </a:rPr>
              <a:t>AST</a:t>
            </a:r>
            <a:r>
              <a:rPr lang="zh-CN" altLang="en-US" b="1" dirty="0">
                <a:cs typeface="Times New Roman" panose="02020603050405020304" pitchFamily="18" charset="0"/>
              </a:rPr>
              <a:t>）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定义一系列描述语法规则的函数，与非终结符对应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</a:fld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1" y="2641476"/>
            <a:ext cx="3888432" cy="198926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303" y="2641476"/>
            <a:ext cx="5827988" cy="198159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/>
              <a:t>编译器设计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cs typeface="Times New Roman" panose="02020603050405020304" pitchFamily="18" charset="0"/>
              </a:rPr>
              <a:t>语法分析</a:t>
            </a:r>
            <a:endParaRPr lang="en-US" altLang="zh-CN" b="1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cs typeface="Times New Roman" panose="02020603050405020304" pitchFamily="18" charset="0"/>
              </a:rPr>
              <a:t>使用</a:t>
            </a:r>
            <a:r>
              <a:rPr lang="en-US" altLang="zh-CN" b="1">
                <a:cs typeface="Times New Roman" panose="02020603050405020304" pitchFamily="18" charset="0"/>
              </a:rPr>
              <a:t>PLY</a:t>
            </a:r>
            <a:r>
              <a:rPr lang="zh-CN" altLang="en-US" b="1">
                <a:cs typeface="Times New Roman" panose="02020603050405020304" pitchFamily="18" charset="0"/>
              </a:rPr>
              <a:t>实现语法分析</a:t>
            </a:r>
            <a:endParaRPr lang="en-US" altLang="zh-CN" b="1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cs typeface="Times New Roman" panose="02020603050405020304" pitchFamily="18" charset="0"/>
              </a:rPr>
              <a:t>定义</a:t>
            </a:r>
            <a:r>
              <a:rPr lang="en-US" altLang="zh-CN" b="1">
                <a:cs typeface="Times New Roman" panose="02020603050405020304" pitchFamily="18" charset="0"/>
              </a:rPr>
              <a:t>ASTNode</a:t>
            </a:r>
            <a:r>
              <a:rPr lang="zh-CN" altLang="en-US" b="1">
                <a:cs typeface="Times New Roman" panose="02020603050405020304" pitchFamily="18" charset="0"/>
              </a:rPr>
              <a:t>类，代表</a:t>
            </a:r>
            <a:r>
              <a:rPr lang="en-US" altLang="zh-CN" b="1">
                <a:cs typeface="Times New Roman" panose="02020603050405020304" pitchFamily="18" charset="0"/>
              </a:rPr>
              <a:t>AST</a:t>
            </a:r>
            <a:r>
              <a:rPr lang="zh-CN" altLang="en-US" b="1">
                <a:cs typeface="Times New Roman" panose="02020603050405020304" pitchFamily="18" charset="0"/>
              </a:rPr>
              <a:t>中的节点</a:t>
            </a:r>
            <a:endParaRPr lang="en-US" altLang="zh-CN" b="1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cs typeface="Times New Roman" panose="02020603050405020304" pitchFamily="18" charset="0"/>
              </a:rPr>
              <a:t>PLY</a:t>
            </a:r>
            <a:r>
              <a:rPr lang="zh-CN" altLang="en-US" b="1">
                <a:cs typeface="Times New Roman" panose="02020603050405020304" pitchFamily="18" charset="0"/>
              </a:rPr>
              <a:t>递归调用语法规则，构建</a:t>
            </a:r>
            <a:r>
              <a:rPr lang="en-US" altLang="zh-CN" b="1">
                <a:cs typeface="Times New Roman" panose="02020603050405020304" pitchFamily="18" charset="0"/>
              </a:rPr>
              <a:t>AST</a:t>
            </a:r>
            <a:endParaRPr lang="en-US" altLang="zh-CN" b="1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cs typeface="Times New Roman" panose="02020603050405020304" pitchFamily="18" charset="0"/>
              </a:rPr>
              <a:t>parser = yacc.yacc(debug=True, debuglog=log)</a:t>
            </a:r>
            <a:endParaRPr lang="en-US" altLang="zh-CN" b="1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cs typeface="Times New Roman" panose="02020603050405020304" pitchFamily="18" charset="0"/>
              </a:rPr>
              <a:t>构建</a:t>
            </a:r>
            <a:r>
              <a:rPr lang="en-US" altLang="zh-CN" b="1">
                <a:cs typeface="Times New Roman" panose="02020603050405020304" pitchFamily="18" charset="0"/>
              </a:rPr>
              <a:t>AST</a:t>
            </a:r>
            <a:r>
              <a:rPr lang="zh-CN" altLang="en-US" b="1">
                <a:cs typeface="Times New Roman" panose="02020603050405020304" pitchFamily="18" charset="0"/>
              </a:rPr>
              <a:t>后遍历节点，构建节点间父子关系</a:t>
            </a:r>
            <a:endParaRPr lang="en-US" altLang="zh-CN" b="1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</a:fld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66" y="963852"/>
            <a:ext cx="2888496" cy="2464497"/>
          </a:xfrm>
          <a:prstGeom prst="rect">
            <a:avLst/>
          </a:prstGeom>
        </p:spPr>
      </p:pic>
      <p:sp>
        <p:nvSpPr>
          <p:cNvPr id="34" name="矩形: 圆角 33"/>
          <p:cNvSpPr/>
          <p:nvPr/>
        </p:nvSpPr>
        <p:spPr>
          <a:xfrm>
            <a:off x="2415704" y="3306147"/>
            <a:ext cx="1440160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CompUnit</a:t>
            </a:r>
            <a:endParaRPr lang="zh-CN" altLang="en-US" dirty="0"/>
          </a:p>
        </p:txBody>
      </p:sp>
      <p:sp>
        <p:nvSpPr>
          <p:cNvPr id="35" name="矩形: 圆角 34"/>
          <p:cNvSpPr/>
          <p:nvPr/>
        </p:nvSpPr>
        <p:spPr>
          <a:xfrm>
            <a:off x="658556" y="3965704"/>
            <a:ext cx="1440160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Decls</a:t>
            </a:r>
            <a:endParaRPr lang="zh-CN" altLang="en-US" dirty="0"/>
          </a:p>
        </p:txBody>
      </p:sp>
      <p:sp>
        <p:nvSpPr>
          <p:cNvPr id="36" name="矩形: 圆角 35"/>
          <p:cNvSpPr/>
          <p:nvPr/>
        </p:nvSpPr>
        <p:spPr>
          <a:xfrm>
            <a:off x="2415704" y="3965704"/>
            <a:ext cx="1440160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FuncDefs</a:t>
            </a:r>
            <a:endParaRPr lang="zh-CN" altLang="en-US" dirty="0"/>
          </a:p>
        </p:txBody>
      </p:sp>
      <p:sp>
        <p:nvSpPr>
          <p:cNvPr id="37" name="矩形: 圆角 36"/>
          <p:cNvSpPr/>
          <p:nvPr/>
        </p:nvSpPr>
        <p:spPr>
          <a:xfrm>
            <a:off x="4242937" y="3965704"/>
            <a:ext cx="1638121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MainFuncDef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34" idx="2"/>
            <a:endCxn id="35" idx="0"/>
          </p:cNvCxnSpPr>
          <p:nvPr/>
        </p:nvCxnSpPr>
        <p:spPr>
          <a:xfrm flipH="1">
            <a:off x="1378636" y="3779813"/>
            <a:ext cx="1757148" cy="18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6" idx="0"/>
          </p:cNvCxnSpPr>
          <p:nvPr/>
        </p:nvCxnSpPr>
        <p:spPr>
          <a:xfrm>
            <a:off x="3115309" y="3607058"/>
            <a:ext cx="20475" cy="35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4" idx="2"/>
            <a:endCxn id="37" idx="0"/>
          </p:cNvCxnSpPr>
          <p:nvPr/>
        </p:nvCxnSpPr>
        <p:spPr>
          <a:xfrm>
            <a:off x="3135784" y="3779813"/>
            <a:ext cx="1926214" cy="18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538" y="3419371"/>
            <a:ext cx="2888496" cy="1788796"/>
          </a:xfrm>
          <a:prstGeom prst="rect">
            <a:avLst/>
          </a:prstGeom>
        </p:spPr>
      </p:pic>
      <p:sp>
        <p:nvSpPr>
          <p:cNvPr id="15" name="矩形: 圆角 14"/>
          <p:cNvSpPr/>
          <p:nvPr/>
        </p:nvSpPr>
        <p:spPr>
          <a:xfrm>
            <a:off x="189900" y="4732112"/>
            <a:ext cx="1145684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VOID</a:t>
            </a:r>
            <a:endParaRPr lang="zh-CN" altLang="en-US" dirty="0"/>
          </a:p>
        </p:txBody>
      </p:sp>
      <p:sp>
        <p:nvSpPr>
          <p:cNvPr id="17" name="矩形: 圆角 16"/>
          <p:cNvSpPr/>
          <p:nvPr/>
        </p:nvSpPr>
        <p:spPr>
          <a:xfrm>
            <a:off x="1600825" y="4726549"/>
            <a:ext cx="1145684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20" name="矩形: 圆角 19"/>
          <p:cNvSpPr/>
          <p:nvPr/>
        </p:nvSpPr>
        <p:spPr>
          <a:xfrm>
            <a:off x="3011750" y="4726549"/>
            <a:ext cx="1145684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‘（’</a:t>
            </a:r>
            <a:endParaRPr lang="zh-CN" altLang="en-US" dirty="0"/>
          </a:p>
        </p:txBody>
      </p:sp>
      <p:sp>
        <p:nvSpPr>
          <p:cNvPr id="21" name="矩形: 圆角 20"/>
          <p:cNvSpPr/>
          <p:nvPr/>
        </p:nvSpPr>
        <p:spPr>
          <a:xfrm>
            <a:off x="4422675" y="4726549"/>
            <a:ext cx="1145684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‘）’</a:t>
            </a:r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5833600" y="4719526"/>
            <a:ext cx="1145684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37" idx="2"/>
            <a:endCxn id="15" idx="0"/>
          </p:cNvCxnSpPr>
          <p:nvPr/>
        </p:nvCxnSpPr>
        <p:spPr>
          <a:xfrm flipH="1">
            <a:off x="762742" y="4439370"/>
            <a:ext cx="4299256" cy="29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37" idx="2"/>
            <a:endCxn id="17" idx="0"/>
          </p:cNvCxnSpPr>
          <p:nvPr/>
        </p:nvCxnSpPr>
        <p:spPr>
          <a:xfrm flipH="1">
            <a:off x="2173667" y="4439370"/>
            <a:ext cx="2888331" cy="28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7" idx="2"/>
            <a:endCxn id="20" idx="0"/>
          </p:cNvCxnSpPr>
          <p:nvPr/>
        </p:nvCxnSpPr>
        <p:spPr>
          <a:xfrm flipH="1">
            <a:off x="3584592" y="4439370"/>
            <a:ext cx="1477406" cy="28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7" idx="2"/>
            <a:endCxn id="21" idx="0"/>
          </p:cNvCxnSpPr>
          <p:nvPr/>
        </p:nvCxnSpPr>
        <p:spPr>
          <a:xfrm flipH="1">
            <a:off x="4995517" y="4439370"/>
            <a:ext cx="66481" cy="28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7" idx="2"/>
            <a:endCxn id="22" idx="0"/>
          </p:cNvCxnSpPr>
          <p:nvPr/>
        </p:nvCxnSpPr>
        <p:spPr>
          <a:xfrm>
            <a:off x="5061998" y="4439370"/>
            <a:ext cx="1344444" cy="28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编译器</a:t>
            </a:r>
            <a:r>
              <a:rPr lang="zh-CN" altLang="en-US" dirty="0">
                <a:latin typeface="+mn-ea"/>
                <a:ea typeface="+mn-ea"/>
              </a:rPr>
              <a:t>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代码生成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dirty="0">
                <a:cs typeface="Times New Roman" panose="02020603050405020304" pitchFamily="18" charset="0"/>
              </a:rPr>
              <a:t>目标语言：</a:t>
            </a:r>
            <a:r>
              <a:rPr lang="en-US" altLang="zh-CN" sz="1800" b="1" dirty="0">
                <a:cs typeface="Times New Roman" panose="02020603050405020304" pitchFamily="18" charset="0"/>
              </a:rPr>
              <a:t>go</a:t>
            </a:r>
            <a:endParaRPr lang="en-US" altLang="zh-CN" sz="1800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go</a:t>
            </a:r>
            <a:r>
              <a:rPr lang="zh-CN" altLang="en-US"/>
              <a:t>的线程操作相对简洁，同步和互斥较容易实现；</a:t>
            </a:r>
            <a:endParaRPr lang="zh-CN" altLang="en-US"/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go</a:t>
            </a:r>
            <a:r>
              <a:rPr lang="zh-CN" altLang="en-US"/>
              <a:t>的线程执行效率高，</a:t>
            </a:r>
            <a:r>
              <a:rPr lang="en-US" altLang="zh-CN"/>
              <a:t>python</a:t>
            </a:r>
            <a:r>
              <a:rPr lang="zh-CN" altLang="en-US"/>
              <a:t>的</a:t>
            </a:r>
            <a:r>
              <a:rPr lang="zh-CN" altLang="en-US"/>
              <a:t>线程有全局解释器锁的限制，而</a:t>
            </a:r>
            <a:r>
              <a:rPr lang="zh-CN" altLang="en-US"/>
              <a:t>多进程开销过大；</a:t>
            </a:r>
            <a:endParaRPr lang="zh-CN" altLang="en-US"/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go</a:t>
            </a:r>
            <a:r>
              <a:rPr lang="zh-CN" altLang="en-US"/>
              <a:t>是强类型语言，与</a:t>
            </a:r>
            <a:r>
              <a:rPr lang="en-US" altLang="zh-CN"/>
              <a:t>P-lang</a:t>
            </a:r>
            <a:r>
              <a:rPr lang="zh-CN" altLang="en-US"/>
              <a:t>十分契合，相比弱类型语言在运行效率上更有优势。</a:t>
            </a:r>
            <a:endParaRPr lang="zh-CN" altLang="en-US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/>
              <a:t>生成逻辑</a:t>
            </a:r>
            <a:endParaRPr lang="zh-CN" altLang="en-US" sz="1800"/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ym typeface="+mn-ea"/>
              </a:rPr>
              <a:t>根据语法分析构建的</a:t>
            </a:r>
            <a:r>
              <a:rPr lang="en-US" altLang="zh-CN">
                <a:sym typeface="+mn-ea"/>
              </a:rPr>
              <a:t>AST</a:t>
            </a:r>
            <a:r>
              <a:rPr lang="zh-CN" altLang="en-US">
                <a:sym typeface="+mn-ea"/>
              </a:rPr>
              <a:t>来生成目标代码</a:t>
            </a:r>
            <a:endParaRPr lang="zh-CN" altLang="en-US">
              <a:sym typeface="+mn-ea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ym typeface="+mn-ea"/>
              </a:rPr>
              <a:t>为每种节点编写对应的代码生成子程序</a:t>
            </a:r>
            <a:endParaRPr lang="zh-CN" altLang="en-US"/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从</a:t>
            </a:r>
            <a:r>
              <a:rPr lang="en-US" altLang="zh-CN"/>
              <a:t>AST</a:t>
            </a:r>
            <a:r>
              <a:rPr lang="zh-CN" altLang="en-US"/>
              <a:t>的根节点开始，自顶向下遍历每个节点。</a:t>
            </a:r>
            <a:endParaRPr lang="zh-CN" altLang="en-US"/>
          </a:p>
          <a:p>
            <a:pPr marL="300355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</a:fld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3863" b="6940"/>
          <a:stretch>
            <a:fillRect/>
          </a:stretch>
        </p:blipFill>
        <p:spPr>
          <a:xfrm>
            <a:off x="6232525" y="3293110"/>
            <a:ext cx="3324225" cy="1656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编译器</a:t>
            </a:r>
            <a:r>
              <a:rPr lang="zh-CN" altLang="en-US" dirty="0">
                <a:latin typeface="+mn-ea"/>
                <a:ea typeface="+mn-ea"/>
              </a:rPr>
              <a:t>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代码生成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dirty="0">
                <a:cs typeface="Times New Roman" panose="02020603050405020304" pitchFamily="18" charset="0"/>
              </a:rPr>
              <a:t>并行语句块</a:t>
            </a:r>
            <a:endParaRPr lang="zh-CN" altLang="en-US" sz="1800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转换为</a:t>
            </a:r>
            <a:r>
              <a:rPr lang="en-US" altLang="zh-CN"/>
              <a:t>go</a:t>
            </a:r>
            <a:r>
              <a:rPr lang="zh-CN" altLang="en-US"/>
              <a:t>中的</a:t>
            </a:r>
            <a:r>
              <a:rPr lang="en-US" altLang="zh-CN"/>
              <a:t>goroutines</a:t>
            </a:r>
            <a:r>
              <a:rPr lang="zh-CN" altLang="en-US"/>
              <a:t>轻量级线程</a:t>
            </a:r>
            <a:endParaRPr lang="zh-CN" altLang="en-US" sz="1600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将</a:t>
            </a:r>
            <a:r>
              <a:rPr lang="en-US" altLang="zh-CN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zh-CN" altLang="en-US"/>
              <a:t>块中的语句封装成函数</a:t>
            </a:r>
            <a:endParaRPr lang="zh-CN" altLang="en-US" sz="1600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循环使用</a:t>
            </a:r>
            <a:r>
              <a:rPr lang="en-US" altLang="zh-CN"/>
              <a:t>go</a:t>
            </a:r>
            <a:r>
              <a:rPr lang="zh-CN" altLang="en-US"/>
              <a:t>语句创建多个线程</a:t>
            </a:r>
            <a:endParaRPr lang="zh-CN" altLang="en-US"/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将数组中的参数按</a:t>
            </a:r>
            <a:r>
              <a:rPr lang="zh-CN" altLang="en-US"/>
              <a:t>顺序传入</a:t>
            </a:r>
            <a:r>
              <a:rPr lang="zh-CN" altLang="en-US"/>
              <a:t>函数</a:t>
            </a:r>
            <a:endParaRPr lang="zh-CN" altLang="en-US"/>
          </a:p>
          <a:p>
            <a:pPr marL="300355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</a:fld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7680" y="1201420"/>
            <a:ext cx="3208020" cy="1089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390" y="2928620"/>
            <a:ext cx="4038600" cy="2147570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7063740" y="2425065"/>
            <a:ext cx="215900" cy="360045"/>
          </a:xfrm>
          <a:prstGeom prst="downArrow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编译器</a:t>
            </a:r>
            <a:r>
              <a:rPr lang="zh-CN" altLang="en-US" dirty="0">
                <a:latin typeface="+mn-ea"/>
                <a:ea typeface="+mn-ea"/>
              </a:rPr>
              <a:t>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代码生成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/>
              <a:t>管道</a:t>
            </a:r>
            <a:endParaRPr lang="zh-CN" altLang="en-US"/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使用了</a:t>
            </a:r>
            <a:r>
              <a:rPr lang="en-US" altLang="zh-CN"/>
              <a:t>go</a:t>
            </a:r>
            <a:r>
              <a:rPr lang="zh-CN" altLang="en-US"/>
              <a:t>中的</a:t>
            </a:r>
            <a:r>
              <a:rPr lang="en-US" altLang="zh-CN"/>
              <a:t>Channel</a:t>
            </a:r>
            <a:r>
              <a:rPr lang="zh-CN" altLang="en-US"/>
              <a:t>数据类型，</a:t>
            </a:r>
            <a:endParaRPr lang="zh-CN" altLang="en-US"/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在使用</a:t>
            </a:r>
            <a:r>
              <a:rPr lang="en-US" altLang="zh-CN"/>
              <a:t>Channel</a:t>
            </a:r>
            <a:r>
              <a:rPr lang="zh-CN" altLang="en-US"/>
              <a:t>类型前必须对其初始化</a:t>
            </a:r>
            <a:endParaRPr lang="zh-CN" altLang="en-US"/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管道读写对应</a:t>
            </a:r>
            <a:r>
              <a:rPr lang="en-US" altLang="zh-CN"/>
              <a:t>go</a:t>
            </a:r>
            <a:r>
              <a:rPr lang="zh-CN" altLang="en-US"/>
              <a:t>中的管道</a:t>
            </a:r>
            <a:r>
              <a:rPr lang="zh-CN" altLang="en-US"/>
              <a:t>读写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</a:fld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7483475" y="2640330"/>
            <a:ext cx="215900" cy="360045"/>
          </a:xfrm>
          <a:prstGeom prst="downArrow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895" y="3217545"/>
            <a:ext cx="3190875" cy="4095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895" y="4295775"/>
            <a:ext cx="7353300" cy="7448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r="11897"/>
          <a:stretch>
            <a:fillRect/>
          </a:stretch>
        </p:blipFill>
        <p:spPr>
          <a:xfrm>
            <a:off x="6286500" y="1847215"/>
            <a:ext cx="2609850" cy="7048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788" y="3073400"/>
            <a:ext cx="2581275" cy="704850"/>
          </a:xfrm>
          <a:prstGeom prst="rect">
            <a:avLst/>
          </a:prstGeom>
        </p:spPr>
      </p:pic>
      <p:sp>
        <p:nvSpPr>
          <p:cNvPr id="12" name="下箭头 11"/>
          <p:cNvSpPr/>
          <p:nvPr/>
        </p:nvSpPr>
        <p:spPr>
          <a:xfrm>
            <a:off x="2559685" y="3793490"/>
            <a:ext cx="215900" cy="360045"/>
          </a:xfrm>
          <a:prstGeom prst="downArrow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编译器</a:t>
            </a:r>
            <a:r>
              <a:rPr lang="zh-CN" altLang="en-US" dirty="0">
                <a:latin typeface="+mn-ea"/>
                <a:ea typeface="+mn-ea"/>
              </a:rPr>
              <a:t>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代码生成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dirty="0">
                <a:cs typeface="Times New Roman" panose="02020603050405020304" pitchFamily="18" charset="0"/>
              </a:rPr>
              <a:t>互斥</a:t>
            </a:r>
            <a:r>
              <a:rPr lang="zh-CN" altLang="en-US" sz="1800" b="1" dirty="0">
                <a:cs typeface="Times New Roman" panose="02020603050405020304" pitchFamily="18" charset="0"/>
              </a:rPr>
              <a:t>语句块</a:t>
            </a:r>
            <a:endParaRPr lang="zh-CN" altLang="en-US" sz="1800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使用</a:t>
            </a:r>
            <a:r>
              <a:rPr lang="en-US" altLang="zh-CN"/>
              <a:t>go</a:t>
            </a:r>
            <a:r>
              <a:rPr lang="zh-CN" altLang="en-US"/>
              <a:t>中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sync.Mutex</a:t>
            </a:r>
            <a:r>
              <a:rPr lang="zh-CN" altLang="en-US"/>
              <a:t>库提供的互斥操作</a:t>
            </a:r>
            <a:endParaRPr lang="zh-CN" altLang="en-US"/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&lt;</a:t>
            </a:r>
            <a:r>
              <a:rPr lang="zh-CN" altLang="en-US"/>
              <a:t>互斥语句块名</a:t>
            </a:r>
            <a:r>
              <a:rPr lang="en-US" altLang="zh-CN"/>
              <a:t>&gt;</a:t>
            </a:r>
            <a:r>
              <a:rPr lang="zh-CN" altLang="en-US"/>
              <a:t>将被翻译为一个同名的互斥锁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</a:fld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7455535" y="2853055"/>
            <a:ext cx="215900" cy="360045"/>
          </a:xfrm>
          <a:prstGeom prst="downArrow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5990" y="1704975"/>
            <a:ext cx="3105150" cy="1000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361055"/>
            <a:ext cx="3228975" cy="16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639840" y="1201316"/>
            <a:ext cx="3665705" cy="450850"/>
            <a:chOff x="1877055" y="1744795"/>
            <a:chExt cx="4398846" cy="541021"/>
          </a:xfrm>
        </p:grpSpPr>
        <p:cxnSp>
          <p:nvCxnSpPr>
            <p:cNvPr id="116" name="直接连接符 115"/>
            <p:cNvCxnSpPr/>
            <p:nvPr/>
          </p:nvCxnSpPr>
          <p:spPr>
            <a:xfrm>
              <a:off x="1877055" y="1815905"/>
              <a:ext cx="0" cy="381000"/>
            </a:xfrm>
            <a:prstGeom prst="line">
              <a:avLst/>
            </a:prstGeom>
            <a:ln w="82550">
              <a:solidFill>
                <a:srgbClr val="0250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/>
            <p:cNvSpPr txBox="1"/>
            <p:nvPr/>
          </p:nvSpPr>
          <p:spPr>
            <a:xfrm>
              <a:off x="2065021" y="1744795"/>
              <a:ext cx="4210880" cy="54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5" b="1" dirty="0"/>
                <a:t>1  </a:t>
              </a:r>
              <a:r>
                <a:rPr lang="zh-CN" altLang="en-US" sz="2335" b="1" dirty="0"/>
                <a:t>概述</a:t>
              </a:r>
              <a:endParaRPr lang="zh-CN" altLang="en-US" sz="2335" b="1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639839" y="1968750"/>
            <a:ext cx="3479852" cy="450850"/>
            <a:chOff x="1877054" y="3167390"/>
            <a:chExt cx="4175822" cy="541021"/>
          </a:xfrm>
        </p:grpSpPr>
        <p:cxnSp>
          <p:nvCxnSpPr>
            <p:cNvPr id="124" name="直接连接符 123"/>
            <p:cNvCxnSpPr/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2065020" y="3167390"/>
              <a:ext cx="3987856" cy="54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5" b="1" dirty="0"/>
                <a:t>2  P-lang</a:t>
              </a:r>
              <a:r>
                <a:rPr kumimoji="0" lang="zh-CN" altLang="en-US" sz="2335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rPr>
                <a:t>介绍</a:t>
              </a:r>
              <a:endParaRPr lang="zh-CN" altLang="en-US" sz="2335" b="1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39840" y="2736185"/>
            <a:ext cx="3069167" cy="451342"/>
            <a:chOff x="1877054" y="3167390"/>
            <a:chExt cx="3683000" cy="541611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5" b="1" dirty="0"/>
                <a:t>3  </a:t>
              </a:r>
              <a:r>
                <a:rPr lang="zh-CN" altLang="en-US" sz="2335" b="1" dirty="0"/>
                <a:t>语法语义</a:t>
              </a:r>
              <a:endParaRPr lang="zh-CN" altLang="en-US" sz="2335" b="1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639840" y="3503620"/>
            <a:ext cx="3069167" cy="450850"/>
            <a:chOff x="1877054" y="3167390"/>
            <a:chExt cx="3683000" cy="541021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>
              <a:solidFill>
                <a:srgbClr val="0250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065020" y="3167390"/>
              <a:ext cx="3495034" cy="54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5" b="1" dirty="0"/>
                <a:t>4  </a:t>
              </a:r>
              <a:r>
                <a:rPr lang="zh-CN" altLang="en-US" sz="2335" b="1" dirty="0"/>
                <a:t>编译器</a:t>
              </a:r>
              <a:r>
                <a:rPr lang="zh-CN" altLang="en-US" sz="2335" b="1" dirty="0"/>
                <a:t>设计</a:t>
              </a:r>
              <a:endParaRPr lang="zh-CN" altLang="en-US" sz="2335" b="1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48131" y="4268145"/>
            <a:ext cx="3683000" cy="451343"/>
            <a:chOff x="1877054" y="3167390"/>
            <a:chExt cx="3683000" cy="54161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20"/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335" b="1" dirty="0">
                  <a:solidFill>
                    <a:srgbClr val="309481"/>
                  </a:solidFill>
                </a:rPr>
                <a:t>5  </a:t>
              </a:r>
              <a:r>
                <a:rPr lang="zh-CN" altLang="en-US" sz="2335" b="1" dirty="0">
                  <a:solidFill>
                    <a:srgbClr val="309481"/>
                  </a:solidFill>
                </a:rPr>
                <a:t>验证测试</a:t>
              </a:r>
              <a:endParaRPr lang="zh-CN" altLang="en-US" sz="2335" b="1" dirty="0">
                <a:solidFill>
                  <a:srgbClr val="309481"/>
                </a:solidFill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验证</a:t>
            </a:r>
            <a:r>
              <a:rPr lang="zh-CN" altLang="en-US" dirty="0">
                <a:latin typeface="+mn-ea"/>
                <a:ea typeface="+mn-ea"/>
              </a:rPr>
              <a:t>测试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基础功能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验证</a:t>
            </a:r>
            <a:r>
              <a:rPr lang="en-US" altLang="zh-CN"/>
              <a:t>P-lang</a:t>
            </a:r>
            <a:r>
              <a:rPr lang="zh-CN" altLang="en-US"/>
              <a:t>除并行以外功能的正确性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</a:fld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585" y="1883410"/>
            <a:ext cx="3709035" cy="31540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690" y="1849755"/>
            <a:ext cx="5080635" cy="320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验证</a:t>
            </a:r>
            <a:r>
              <a:rPr lang="zh-CN" altLang="en-US" dirty="0">
                <a:latin typeface="+mn-ea"/>
                <a:ea typeface="+mn-ea"/>
              </a:rPr>
              <a:t>测试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并行功能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验证</a:t>
            </a:r>
            <a:r>
              <a:rPr lang="en-US" altLang="zh-CN"/>
              <a:t>P-lang</a:t>
            </a:r>
            <a:r>
              <a:rPr lang="zh-CN" altLang="en-US"/>
              <a:t>并行功能的正确性，包括对并行语句块、同步、通信、互斥的测试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</a:fld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115" y="1851025"/>
            <a:ext cx="3663950" cy="34931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00" y="1851025"/>
            <a:ext cx="4382770" cy="27190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045" y="4657725"/>
            <a:ext cx="2705100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概述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并行计算</a:t>
            </a:r>
            <a:r>
              <a:rPr lang="en-US" altLang="zh-CN" b="1" dirty="0">
                <a:cs typeface="Times New Roman" panose="02020603050405020304" pitchFamily="18" charset="0"/>
              </a:rPr>
              <a:t> / </a:t>
            </a:r>
            <a:r>
              <a:rPr lang="zh-CN" altLang="en-US" b="1" dirty="0">
                <a:cs typeface="Times New Roman" panose="02020603050405020304" pitchFamily="18" charset="0"/>
              </a:rPr>
              <a:t>多线程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marL="300355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</a:fld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3" name="图片 2" descr="parall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8880" y="1417320"/>
            <a:ext cx="3894455" cy="36976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4240" y="1561465"/>
            <a:ext cx="37592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随着计算需求的不断增长，传统的串行计算方式已逐渐无法满足现代应用高效处理的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需求。为了提升计算效率，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并行计算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应运而生，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多线程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是最常见的一种并形式、可以充分利用多核处理器的计算能力。常用的领域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图像处理、视频渲染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模型的训练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推理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验证</a:t>
            </a:r>
            <a:r>
              <a:rPr lang="zh-CN" altLang="en-US" dirty="0">
                <a:latin typeface="+mn-ea"/>
                <a:ea typeface="+mn-ea"/>
              </a:rPr>
              <a:t>测试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cs typeface="Times New Roman" panose="02020603050405020304" pitchFamily="18" charset="0"/>
              </a:rPr>
              <a:t>GEMV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cs typeface="Times New Roman" panose="02020603050405020304" pitchFamily="18" charset="0"/>
              </a:rPr>
              <a:t>5*10</a:t>
            </a:r>
            <a:r>
              <a:rPr lang="zh-CN" altLang="en-US" dirty="0">
                <a:cs typeface="Times New Roman" panose="02020603050405020304" pitchFamily="18" charset="0"/>
              </a:rPr>
              <a:t>矩阵与</a:t>
            </a:r>
            <a:r>
              <a:rPr lang="en-US" altLang="zh-CN" dirty="0">
                <a:cs typeface="Times New Roman" panose="02020603050405020304" pitchFamily="18" charset="0"/>
              </a:rPr>
              <a:t>10*1</a:t>
            </a:r>
            <a:r>
              <a:rPr lang="zh-CN" altLang="en-US" dirty="0">
                <a:cs typeface="Times New Roman" panose="02020603050405020304" pitchFamily="18" charset="0"/>
              </a:rPr>
              <a:t>向量的矩阵向量乘计算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cs typeface="Times New Roman" panose="02020603050405020304" pitchFamily="18" charset="0"/>
              </a:rPr>
              <a:t>利用</a:t>
            </a:r>
            <a:r>
              <a:rPr lang="en-US" altLang="zh-CN" dirty="0"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cs typeface="Times New Roman" panose="02020603050405020304" pitchFamily="18" charset="0"/>
              </a:rPr>
              <a:t>脚本生成数据，执行</a:t>
            </a:r>
            <a:r>
              <a:rPr lang="en-US" altLang="zh-CN" dirty="0"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cs typeface="Times New Roman" panose="02020603050405020304" pitchFamily="18" charset="0"/>
              </a:rPr>
              <a:t>矩阵向量乘获得正确结果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cs typeface="Times New Roman" panose="02020603050405020304" pitchFamily="18" charset="0"/>
              </a:rPr>
              <a:t>循环读取数据，初始化矩阵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cs typeface="Times New Roman" panose="02020603050405020304" pitchFamily="18" charset="0"/>
              </a:rPr>
              <a:t>并行执行计算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</a:fld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91" y="3366842"/>
            <a:ext cx="1512168" cy="49458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91" y="2160188"/>
            <a:ext cx="4395597" cy="8779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52" y="4206534"/>
            <a:ext cx="3852232" cy="98742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rcRect r="57625"/>
          <a:stretch>
            <a:fillRect/>
          </a:stretch>
        </p:blipFill>
        <p:spPr>
          <a:xfrm>
            <a:off x="5816543" y="4204022"/>
            <a:ext cx="3842246" cy="987426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5656064" y="3716280"/>
            <a:ext cx="2880320" cy="50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75" indent="-299720" defTabSz="762000">
              <a:lnSpc>
                <a:spcPct val="150000"/>
              </a:lnSpc>
              <a:buClr>
                <a:srgbClr val="22809E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输出结果比对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验证</a:t>
            </a:r>
            <a:r>
              <a:rPr lang="zh-CN" altLang="en-US" dirty="0">
                <a:latin typeface="+mn-ea"/>
                <a:ea typeface="+mn-ea"/>
              </a:rPr>
              <a:t>测试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归并排序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cs typeface="Times New Roman" panose="02020603050405020304" pitchFamily="18" charset="0"/>
              </a:rPr>
              <a:t>将普通归并排序的递归调用改为多线程递归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marL="300355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</a:fld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7350" y="3948430"/>
            <a:ext cx="2038985" cy="11169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870" y="1891030"/>
            <a:ext cx="3273425" cy="16681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45" y="1891030"/>
            <a:ext cx="4720590" cy="3362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概述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一些语言的多线程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marL="300355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</a:fld>
            <a:endParaRPr lang="zh-CN" altLang="en-US" dirty="0">
              <a:latin typeface="+mn-ea"/>
              <a:ea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91795" y="1883410"/>
            <a:ext cx="3247390" cy="3234690"/>
            <a:chOff x="617" y="2966"/>
            <a:chExt cx="5114" cy="5094"/>
          </a:xfrm>
        </p:grpSpPr>
        <p:sp>
          <p:nvSpPr>
            <p:cNvPr id="5" name="文本框 4"/>
            <p:cNvSpPr txBox="1"/>
            <p:nvPr/>
          </p:nvSpPr>
          <p:spPr>
            <a:xfrm>
              <a:off x="2217" y="7336"/>
              <a:ext cx="171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50000"/>
                </a:lnSpc>
              </a:pP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17" y="2966"/>
              <a:ext cx="5114" cy="4440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3783330" y="1130300"/>
            <a:ext cx="3201670" cy="4032250"/>
            <a:chOff x="5958" y="1780"/>
            <a:chExt cx="5042" cy="635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" y="1780"/>
              <a:ext cx="5042" cy="5626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546" y="7406"/>
              <a:ext cx="171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50000"/>
                </a:lnSpc>
              </a:pP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Java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096760" y="1129030"/>
            <a:ext cx="2807970" cy="2476500"/>
            <a:chOff x="11176" y="1778"/>
            <a:chExt cx="4422" cy="39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76" y="1778"/>
              <a:ext cx="4422" cy="3286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2536" y="4954"/>
              <a:ext cx="171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50000"/>
                </a:lnSpc>
              </a:pP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Python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096760" y="3795395"/>
            <a:ext cx="2772410" cy="1367155"/>
            <a:chOff x="11176" y="5977"/>
            <a:chExt cx="4366" cy="2153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76" y="5977"/>
              <a:ext cx="4367" cy="1418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12649" y="7406"/>
              <a:ext cx="171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50000"/>
                </a:lnSpc>
              </a:pP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P-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lang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639840" y="1201316"/>
            <a:ext cx="3665705" cy="450850"/>
            <a:chOff x="1877055" y="1744795"/>
            <a:chExt cx="4398846" cy="541021"/>
          </a:xfrm>
        </p:grpSpPr>
        <p:cxnSp>
          <p:nvCxnSpPr>
            <p:cNvPr id="116" name="直接连接符 115"/>
            <p:cNvCxnSpPr/>
            <p:nvPr/>
          </p:nvCxnSpPr>
          <p:spPr>
            <a:xfrm>
              <a:off x="1877055" y="1815905"/>
              <a:ext cx="0" cy="381000"/>
            </a:xfrm>
            <a:prstGeom prst="line">
              <a:avLst/>
            </a:prstGeom>
            <a:ln w="825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/>
            <p:cNvSpPr txBox="1"/>
            <p:nvPr/>
          </p:nvSpPr>
          <p:spPr>
            <a:xfrm>
              <a:off x="2065021" y="1744795"/>
              <a:ext cx="4210880" cy="54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5" b="1" dirty="0">
                  <a:solidFill>
                    <a:schemeClr val="tx1"/>
                  </a:solidFill>
                </a:rPr>
                <a:t>1  </a:t>
              </a:r>
              <a:r>
                <a:rPr lang="zh-CN" altLang="en-US" sz="2335" b="1" dirty="0">
                  <a:solidFill>
                    <a:schemeClr val="tx1"/>
                  </a:solidFill>
                </a:rPr>
                <a:t>概述</a:t>
              </a:r>
              <a:endParaRPr lang="zh-CN" altLang="en-US" sz="2335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639839" y="1968750"/>
            <a:ext cx="3479852" cy="450850"/>
            <a:chOff x="1877054" y="3167390"/>
            <a:chExt cx="4175822" cy="541021"/>
          </a:xfrm>
        </p:grpSpPr>
        <p:cxnSp>
          <p:nvCxnSpPr>
            <p:cNvPr id="124" name="直接连接符 123"/>
            <p:cNvCxnSpPr/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2065020" y="3167390"/>
              <a:ext cx="3987856" cy="54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en-US" altLang="zh-CN" sz="2335" b="1" dirty="0">
                  <a:solidFill>
                    <a:schemeClr val="accent6"/>
                  </a:solidFill>
                </a:rPr>
                <a:t>2  P-lang</a:t>
              </a:r>
              <a:r>
                <a:rPr kumimoji="0" lang="en-US" altLang="zh-CN" sz="2335" b="1" i="0" u="none" strike="noStrike" kern="1200" cap="none" spc="0" normalizeH="0" baseline="0" dirty="0">
                  <a:solidFill>
                    <a:schemeClr val="accent6"/>
                  </a:solidFill>
                  <a:cs typeface="+mn-cs"/>
                </a:rPr>
                <a:t>介绍</a:t>
              </a:r>
              <a:endParaRPr lang="en-US" altLang="zh-CN" sz="2335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39840" y="2736185"/>
            <a:ext cx="3069167" cy="451342"/>
            <a:chOff x="1877054" y="3167390"/>
            <a:chExt cx="3683000" cy="541611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5" b="1" dirty="0"/>
                <a:t>3  </a:t>
              </a:r>
              <a:r>
                <a:rPr lang="zh-CN" altLang="en-US" sz="2335" b="1" dirty="0"/>
                <a:t>语法语义</a:t>
              </a:r>
              <a:endParaRPr lang="zh-CN" altLang="en-US" sz="2335" b="1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639840" y="3503620"/>
            <a:ext cx="3069167" cy="450850"/>
            <a:chOff x="1877054" y="3167390"/>
            <a:chExt cx="3683000" cy="541021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065020" y="3167390"/>
              <a:ext cx="3495034" cy="54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5" b="1" dirty="0"/>
                <a:t>4  </a:t>
              </a:r>
              <a:r>
                <a:rPr lang="zh-CN" altLang="en-US" sz="2335" b="1" dirty="0"/>
                <a:t>编译器</a:t>
              </a:r>
              <a:r>
                <a:rPr lang="zh-CN" altLang="en-US" sz="2335" b="1" dirty="0"/>
                <a:t>设计</a:t>
              </a:r>
              <a:endParaRPr lang="zh-CN" altLang="en-US" sz="2335" b="1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48131" y="4268145"/>
            <a:ext cx="3683000" cy="451343"/>
            <a:chOff x="1877054" y="3167390"/>
            <a:chExt cx="3683000" cy="54161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20"/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335" b="1" dirty="0"/>
                <a:t>5  </a:t>
              </a:r>
              <a:r>
                <a:rPr lang="zh-CN" altLang="en-US" sz="2335" b="1" dirty="0"/>
                <a:t>验证测试</a:t>
              </a:r>
              <a:endParaRPr lang="zh-CN" altLang="en-US" sz="2335" b="1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P-lang</a:t>
            </a:r>
            <a:r>
              <a:rPr lang="zh-CN" altLang="en-US" dirty="0">
                <a:latin typeface="+mn-ea"/>
                <a:ea typeface="+mn-ea"/>
              </a:rPr>
              <a:t>介绍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数据类型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dirty="0">
                <a:cs typeface="Times New Roman" panose="02020603050405020304" pitchFamily="18" charset="0"/>
              </a:rPr>
              <a:t>常量和变量</a:t>
            </a:r>
            <a:r>
              <a:rPr lang="zh-CN" altLang="en-US" sz="1800" dirty="0"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zh-CN" altLang="en-US" sz="1800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dirty="0">
                <a:cs typeface="Times New Roman" panose="02020603050405020304" pitchFamily="18" charset="0"/>
              </a:rPr>
              <a:t>基本数据类型</a:t>
            </a:r>
            <a:endParaRPr lang="zh-CN" altLang="en-US" sz="1800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dirty="0">
                <a:cs typeface="Times New Roman" panose="02020603050405020304" pitchFamily="18" charset="0"/>
              </a:rPr>
              <a:t>数组</a:t>
            </a:r>
            <a:r>
              <a:rPr lang="zh-CN" altLang="en-US" sz="1800" dirty="0">
                <a:cs typeface="Times New Roman" panose="02020603050405020304" pitchFamily="18" charset="0"/>
              </a:rPr>
              <a:t>：至多二维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marL="300355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</a:fld>
            <a:endParaRPr lang="zh-CN" altLang="en-US" dirty="0">
              <a:latin typeface="+mn-ea"/>
              <a:ea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119505" y="2281555"/>
          <a:ext cx="5397500" cy="19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275"/>
                <a:gridCol w="1455420"/>
                <a:gridCol w="2630805"/>
              </a:tblGrid>
              <a:tr h="39600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 b="1" i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1600" b="1" i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4142" marR="124142" marT="57467" marB="57467" anchor="ctr" anchorCtr="0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 b="1" i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关键字</a:t>
                      </a:r>
                      <a:endParaRPr lang="zh-CN" altLang="en-US" sz="1600" b="1" i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4142" marR="124142" marT="57467" marB="57467" anchor="ctr" anchorCtr="0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 b="1" i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600" b="1" i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4142" marR="124142" marT="57467" marB="57467" anchor="ctr" anchorCtr="0"/>
                </a:tc>
              </a:tr>
              <a:tr h="39600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布尔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4142" marR="124142" marT="57467" marB="57467" anchor="ctr" anchorCtr="0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 b="0" i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bool</a:t>
                      </a:r>
                      <a:endParaRPr lang="en-US" altLang="zh-CN" sz="1600" b="0" i="0">
                        <a:solidFill>
                          <a:schemeClr val="accent2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marL="124142" marR="124142" marT="57467" marB="57467" anchor="ctr" anchorCtr="0"/>
                </a:tc>
                <a:tc>
                  <a:txBody>
                    <a:bodyPr/>
                    <a:p>
                      <a:pPr indent="71755" algn="l" fontAlgn="auto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取值为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true</a:t>
                      </a:r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false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4142" marR="124142" marT="57467" marB="57467" anchor="ctr" anchorCtr="0"/>
                </a:tc>
              </a:tr>
              <a:tr h="39600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整型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4142" marR="124142" marT="57467" marB="57467" anchor="ctr" anchorCtr="0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 b="0" i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int</a:t>
                      </a:r>
                      <a:endParaRPr lang="en-US" altLang="zh-CN" sz="1600" b="0" i="0">
                        <a:solidFill>
                          <a:schemeClr val="accent2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marL="124142" marR="124142" marT="57467" marB="57467" anchor="ctr" anchorCtr="0"/>
                </a:tc>
                <a:tc>
                  <a:txBody>
                    <a:bodyPr/>
                    <a:p>
                      <a:pPr indent="71755" algn="l" fontAlgn="auto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32</a:t>
                      </a:r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位有符号整数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4142" marR="124142" marT="57467" marB="57467" anchor="ctr" anchorCtr="0"/>
                </a:tc>
              </a:tr>
              <a:tr h="39600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浮点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4142" marR="124142" marT="57467" marB="57467" anchor="ctr" anchorCtr="0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 b="0" i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float</a:t>
                      </a:r>
                      <a:endParaRPr lang="en-US" altLang="zh-CN" sz="1600" b="0" i="0">
                        <a:solidFill>
                          <a:schemeClr val="accent2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marL="124142" marR="124142" marT="57467" marB="57467" anchor="ctr" anchorCtr="0"/>
                </a:tc>
                <a:tc>
                  <a:txBody>
                    <a:bodyPr/>
                    <a:p>
                      <a:pPr indent="71755" algn="l" fontAlgn="auto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32</a:t>
                      </a:r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位浮点数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4142" marR="124142" marT="57467" marB="57467" anchor="ctr" anchorCtr="0"/>
                </a:tc>
              </a:tr>
              <a:tr h="39600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4142" marR="124142" marT="57467" marB="57467" anchor="ctr" anchorCtr="0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 b="0" i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str</a:t>
                      </a:r>
                      <a:endParaRPr lang="en-US" altLang="zh-CN" sz="1600" b="0" i="0">
                        <a:solidFill>
                          <a:schemeClr val="accent2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marL="124142" marR="124142" marT="57467" marB="57467" anchor="ctr" anchorCtr="0"/>
                </a:tc>
                <a:tc>
                  <a:txBody>
                    <a:bodyPr/>
                    <a:p>
                      <a:pPr indent="71755" algn="l" fontAlgn="auto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字符串常量，长度任意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4142" marR="124142" marT="57467" marB="57467" anchor="ctr" anchorCtr="0"/>
                </a:tc>
              </a:tr>
            </a:tbl>
          </a:graphicData>
        </a:graphic>
      </p:graphicFrame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50" y="2535555"/>
            <a:ext cx="3054350" cy="1527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en-US" altLang="zh-CN" dirty="0">
                <a:sym typeface="+mn-ea"/>
              </a:rPr>
              <a:t>P-lang</a:t>
            </a:r>
            <a:r>
              <a:rPr lang="zh-CN" altLang="en-US" dirty="0">
                <a:sym typeface="+mn-ea"/>
              </a:rPr>
              <a:t>介绍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运算符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b="1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b="1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b="1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条件语句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marL="300355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</a:fld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870" y="1399540"/>
            <a:ext cx="4603115" cy="14179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85" y="3361055"/>
            <a:ext cx="3516630" cy="1648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en-US" altLang="zh-CN" dirty="0">
                <a:sym typeface="+mn-ea"/>
              </a:rPr>
              <a:t>P-lang</a:t>
            </a:r>
            <a:r>
              <a:rPr lang="zh-CN" altLang="en-US" dirty="0">
                <a:sym typeface="+mn-ea"/>
              </a:rPr>
              <a:t>介绍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循环语句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cs typeface="Times New Roman" panose="02020603050405020304" pitchFamily="18" charset="0"/>
              </a:rPr>
              <a:t>for (;;)</a:t>
            </a:r>
            <a:endParaRPr lang="en-US" altLang="zh-CN" sz="1800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cs typeface="Times New Roman" panose="02020603050405020304" pitchFamily="18" charset="0"/>
              </a:rPr>
              <a:t>for in</a:t>
            </a:r>
            <a:endParaRPr lang="en-US" altLang="zh-CN" sz="1800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zh-CN" altLang="en-US" sz="1800" dirty="0"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marL="300355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</a:fld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2030" y="1849120"/>
            <a:ext cx="5314950" cy="1047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030" y="3577590"/>
            <a:ext cx="5219700" cy="1038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en-US" altLang="zh-CN" dirty="0">
                <a:sym typeface="+mn-ea"/>
              </a:rPr>
              <a:t>P-lang</a:t>
            </a:r>
            <a:r>
              <a:rPr lang="zh-CN" altLang="en-US" dirty="0">
                <a:sym typeface="+mn-ea"/>
              </a:rPr>
              <a:t>介绍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函数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cs typeface="Times New Roman" panose="02020603050405020304" pitchFamily="18" charset="0"/>
              </a:rPr>
              <a:t>使用</a:t>
            </a:r>
            <a:r>
              <a:rPr lang="en-US" altLang="zh-CN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关键字</a:t>
            </a:r>
            <a:r>
              <a:rPr lang="zh-CN" altLang="en-US" sz="1800" dirty="0">
                <a:cs typeface="Times New Roman" panose="02020603050405020304" pitchFamily="18" charset="0"/>
              </a:rPr>
              <a:t>定义</a:t>
            </a:r>
            <a:endParaRPr lang="zh-CN" altLang="en-US" sz="1800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cs typeface="Times New Roman" panose="02020603050405020304" pitchFamily="18" charset="0"/>
              </a:rPr>
              <a:t>返回值可以是</a:t>
            </a:r>
            <a:r>
              <a:rPr lang="en-US" altLang="zh-CN" dirty="0">
                <a:cs typeface="Times New Roman" panose="02020603050405020304" pitchFamily="18" charset="0"/>
              </a:rPr>
              <a:t>4</a:t>
            </a:r>
            <a:r>
              <a:rPr lang="zh-CN" altLang="en-US" dirty="0">
                <a:cs typeface="Times New Roman" panose="02020603050405020304" pitchFamily="18" charset="0"/>
              </a:rPr>
              <a:t>种基本数据类型或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marL="300355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</a:fld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5540" y="2497455"/>
            <a:ext cx="5762625" cy="1685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8.xml><?xml version="1.0" encoding="utf-8"?>
<p:tagLst xmlns:p="http://schemas.openxmlformats.org/presentationml/2006/main">
  <p:tag name="TABLE_ENDDRAG_ORIGIN_RECT" val="442*205"/>
  <p:tag name="TABLE_ENDDRAG_RECT" val="88*181*442*205"/>
</p:tagLst>
</file>

<file path=ppt/tags/tag59.xml><?xml version="1.0" encoding="utf-8"?>
<p:tagLst xmlns:p="http://schemas.openxmlformats.org/presentationml/2006/main">
  <p:tag name="KSO_WPP_MARK_KEY" val="7425dcc3-b392-49ec-81d5-948104d4c458"/>
  <p:tag name="COMMONDATA" val="eyJoZGlkIjoiNjk3MTc3NzI3MWNmYzVmYmE2MjNmZjE2YWE2MGM1MGUifQ==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C8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309481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3224</Words>
  <Application>WPS 演示</Application>
  <PresentationFormat>自定义</PresentationFormat>
  <Paragraphs>608</Paragraphs>
  <Slides>31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宋体</vt:lpstr>
      <vt:lpstr>Wingdings</vt:lpstr>
      <vt:lpstr>Wingdings</vt:lpstr>
      <vt:lpstr>微软雅黑</vt:lpstr>
      <vt:lpstr>Calibri</vt:lpstr>
      <vt:lpstr>Times New Roman</vt:lpstr>
      <vt:lpstr>Consolas</vt:lpstr>
      <vt:lpstr>Arial Unicode MS</vt:lpstr>
      <vt:lpstr>Calibri</vt:lpstr>
      <vt:lpstr>自定义设计方案</vt:lpstr>
      <vt:lpstr>Office 主题​​</vt:lpstr>
      <vt:lpstr>P-lang——一种简洁、直观的并行语言</vt:lpstr>
      <vt:lpstr>目录</vt:lpstr>
      <vt:lpstr>概述</vt:lpstr>
      <vt:lpstr>概述</vt:lpstr>
      <vt:lpstr>目录</vt:lpstr>
      <vt:lpstr>P-lang介绍</vt:lpstr>
      <vt:lpstr>P-lang介绍</vt:lpstr>
      <vt:lpstr>P-lang介绍</vt:lpstr>
      <vt:lpstr>P-lang介绍</vt:lpstr>
      <vt:lpstr>P-lang介绍</vt:lpstr>
      <vt:lpstr>P-lang介绍</vt:lpstr>
      <vt:lpstr>P-lang介绍</vt:lpstr>
      <vt:lpstr>目录</vt:lpstr>
      <vt:lpstr>语法语义</vt:lpstr>
      <vt:lpstr>语法语义</vt:lpstr>
      <vt:lpstr>语法语义</vt:lpstr>
      <vt:lpstr>语法语义</vt:lpstr>
      <vt:lpstr>语法语义</vt:lpstr>
      <vt:lpstr>目录</vt:lpstr>
      <vt:lpstr>编译器设计</vt:lpstr>
      <vt:lpstr>编译器设计</vt:lpstr>
      <vt:lpstr>编译器设计</vt:lpstr>
      <vt:lpstr>编译器设计</vt:lpstr>
      <vt:lpstr>编译器设计</vt:lpstr>
      <vt:lpstr>编译器设计</vt:lpstr>
      <vt:lpstr>编译器设计</vt:lpstr>
      <vt:lpstr>目录</vt:lpstr>
      <vt:lpstr>验证测试</vt:lpstr>
      <vt:lpstr>验证测试</vt:lpstr>
      <vt:lpstr>编译器设计</vt:lpstr>
      <vt:lpstr>验证测试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shuusui</cp:lastModifiedBy>
  <cp:revision>164</cp:revision>
  <dcterms:created xsi:type="dcterms:W3CDTF">2023-03-25T07:10:00Z</dcterms:created>
  <dcterms:modified xsi:type="dcterms:W3CDTF">2024-12-21T07:11:57Z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61F64DAA1F26448383B5FA49E0FDC3DB_12</vt:lpwstr>
  </property>
  <property fmtid="{D5CDD505-2E9C-101B-9397-08002B2CF9AE}" pid="3" name="KSOProductBuildVer">
    <vt:lpwstr>2052-12.1.0.19302</vt:lpwstr>
  </property>
</Properties>
</file>