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56" r:id="rId3"/>
    <p:sldId id="739" r:id="rId4"/>
    <p:sldId id="586" r:id="rId6"/>
    <p:sldId id="752" r:id="rId7"/>
    <p:sldId id="753" r:id="rId8"/>
    <p:sldId id="725" r:id="rId9"/>
    <p:sldId id="734" r:id="rId10"/>
    <p:sldId id="735" r:id="rId11"/>
    <p:sldId id="736" r:id="rId12"/>
    <p:sldId id="741" r:id="rId13"/>
    <p:sldId id="737" r:id="rId14"/>
    <p:sldId id="760" r:id="rId15"/>
  </p:sldIdLst>
  <p:sldSz cx="9144000" cy="514477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AC7D1"/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420" y="132"/>
      </p:cViewPr>
      <p:guideLst>
        <p:guide orient="horz" pos="15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B19A-EDBD-432A-9EB2-33ED3789B43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2DA0-E78C-4199-8837-248ABF5A4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2DA0-E78C-4199-8837-248ABF5A4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2DA0-E78C-4199-8837-248ABF5A4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2DA0-E78C-4199-8837-248ABF5A4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2DA0-E78C-4199-8837-248ABF5A4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2DA0-E78C-4199-8837-248ABF5A4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: 形状 1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00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 advClick="0"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800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39454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3108" y="120717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slow" advClick="0" advTm="0">
    <p:split orient="vert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/>
          <a:srcRect r="62462"/>
          <a:stretch>
            <a:fillRect/>
          </a:stretch>
        </p:blipFill>
        <p:spPr>
          <a:xfrm>
            <a:off x="2710" y="3522"/>
            <a:ext cx="3431023" cy="5141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67510" y="346075"/>
            <a:ext cx="594677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zh-CN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H&amp;L</a:t>
            </a:r>
            <a:r>
              <a:rPr lang="zh-CN" altLang="en-US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短视频</a:t>
            </a:r>
            <a:r>
              <a:rPr lang="en-US" altLang="zh-CN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</a:t>
            </a:r>
            <a:r>
              <a:rPr lang="en-US" altLang="zh-CN" sz="44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endParaRPr lang="en-US" altLang="zh-CN" sz="4400" spc="3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9210" y="3594735"/>
            <a:ext cx="52311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txBody>
          <a:bodyPr wrap="square">
            <a:spAutoFit/>
          </a:bodyPr>
          <a:p>
            <a:pPr>
              <a:defRPr/>
            </a:pPr>
            <a:r>
              <a:rPr 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宋体" charset="0"/>
                <a:sym typeface="微软雅黑" panose="020B0503020204020204" pitchFamily="34" charset="-122"/>
              </a:rPr>
              <a:t>汇报人：龚婷</a:t>
            </a:r>
            <a:endParaRPr 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宋体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924638" y="1189729"/>
            <a:ext cx="1835290" cy="2170204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373287" y="3421873"/>
            <a:ext cx="937993" cy="75252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83634" y="1333556"/>
            <a:ext cx="1517299" cy="1358311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221480" y="2095500"/>
            <a:ext cx="469265" cy="462280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54880" y="2142490"/>
            <a:ext cx="316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个人心得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275" y="22542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个人心得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6155" y="834390"/>
            <a:ext cx="6386830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、</a:t>
            </a:r>
            <a:r>
              <a:rPr lang="zh-CN" altLang="en-US"/>
              <a:t>登录注册的时候只注意到检查用户是否存在数据库，忘记了控制同一个帐号，同一时间不能被多个用户登录。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2</a:t>
            </a:r>
            <a:r>
              <a:rPr lang="zh-CN" altLang="en-US">
                <a:ea typeface="宋体" charset="0"/>
              </a:rPr>
              <a:t>、</a:t>
            </a:r>
            <a:r>
              <a:rPr lang="zh-CN" altLang="en-US"/>
              <a:t>在实现服务端和客户端的时候，对技术不熟悉，现实起来很慢。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3</a:t>
            </a:r>
            <a:r>
              <a:rPr lang="zh-CN" altLang="en-US">
                <a:ea typeface="宋体" charset="0"/>
              </a:rPr>
              <a:t>、由于前期没有做好设计，</a:t>
            </a:r>
            <a:r>
              <a:rPr lang="zh-CN" altLang="en-US"/>
              <a:t>发送的数据报不太合理，通道中传输单独传输图片没问题，但是还没用到总代码中。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>
                <a:ea typeface="宋体" charset="0"/>
              </a:rPr>
              <a:t>4</a:t>
            </a:r>
            <a:r>
              <a:rPr lang="zh-CN" altLang="en-US">
                <a:ea typeface="宋体" charset="0"/>
              </a:rPr>
              <a:t>、为了提供多个客户端同时使用系统，直接</a:t>
            </a:r>
            <a:r>
              <a:rPr lang="en-US" altLang="zh-CN">
                <a:ea typeface="宋体" charset="0"/>
              </a:rPr>
              <a:t>fork()</a:t>
            </a:r>
            <a:r>
              <a:rPr lang="zh-CN" altLang="en-US">
                <a:ea typeface="宋体" charset="0"/>
              </a:rPr>
              <a:t>一个子进程来提供服务，这种方式开销很大效率并不高。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09190" y="1843405"/>
            <a:ext cx="4324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spc="3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720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/>
          <a:srcRect r="62462"/>
          <a:stretch>
            <a:fillRect/>
          </a:stretch>
        </p:blipFill>
        <p:spPr>
          <a:xfrm>
            <a:off x="2710" y="3522"/>
            <a:ext cx="3431023" cy="514127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114348" y="1427561"/>
            <a:ext cx="1288867" cy="222817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38" y="2085718"/>
            <a:ext cx="2180262" cy="60092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680456" y="1318303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80456" y="2505551"/>
            <a:ext cx="218517" cy="2185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80456" y="3655969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696279" y="1245824"/>
            <a:ext cx="733806" cy="363474"/>
            <a:chOff x="4928372" y="1814284"/>
            <a:chExt cx="978408" cy="484632"/>
          </a:xfrm>
        </p:grpSpPr>
        <p:sp>
          <p:nvSpPr>
            <p:cNvPr id="61" name="Pentagon 60"/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9741" y="1856545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696279" y="3572695"/>
            <a:ext cx="733806" cy="363474"/>
            <a:chOff x="4928372" y="4204732"/>
            <a:chExt cx="978408" cy="484632"/>
          </a:xfrm>
        </p:grpSpPr>
        <p:sp>
          <p:nvSpPr>
            <p:cNvPr id="67" name="Pentagon 66"/>
            <p:cNvSpPr/>
            <p:nvPr/>
          </p:nvSpPr>
          <p:spPr>
            <a:xfrm>
              <a:off x="4928372" y="4204732"/>
              <a:ext cx="978408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49741" y="4246353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96279" y="2433072"/>
            <a:ext cx="733806" cy="363474"/>
            <a:chOff x="4928372" y="3009508"/>
            <a:chExt cx="978408" cy="484632"/>
          </a:xfrm>
        </p:grpSpPr>
        <p:sp>
          <p:nvSpPr>
            <p:cNvPr id="70" name="Pentagon 69"/>
            <p:cNvSpPr/>
            <p:nvPr/>
          </p:nvSpPr>
          <p:spPr>
            <a:xfrm>
              <a:off x="4928372" y="3009508"/>
              <a:ext cx="978408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49741" y="3046076"/>
              <a:ext cx="5069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en-GB" sz="15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003800" y="1160145"/>
            <a:ext cx="1486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个人任务 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Straight Connector 83"/>
          <p:cNvCxnSpPr>
            <a:stCxn id="56" idx="4"/>
            <a:endCxn id="57" idx="0"/>
          </p:cNvCxnSpPr>
          <p:nvPr/>
        </p:nvCxnSpPr>
        <p:spPr>
          <a:xfrm>
            <a:off x="4789715" y="1536820"/>
            <a:ext cx="0" cy="969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7" idx="4"/>
            <a:endCxn id="58" idx="0"/>
          </p:cNvCxnSpPr>
          <p:nvPr/>
        </p:nvCxnSpPr>
        <p:spPr>
          <a:xfrm>
            <a:off x="4789715" y="2724068"/>
            <a:ext cx="0" cy="931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2"/>
          <p:cNvSpPr txBox="1"/>
          <p:nvPr/>
        </p:nvSpPr>
        <p:spPr>
          <a:xfrm>
            <a:off x="5008245" y="2392045"/>
            <a:ext cx="1486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 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2"/>
          <p:cNvSpPr txBox="1"/>
          <p:nvPr/>
        </p:nvSpPr>
        <p:spPr>
          <a:xfrm>
            <a:off x="5008245" y="35236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个人心得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bldLvl="0" animBg="1"/>
      <p:bldP spid="57" grpId="0" bldLvl="0" animBg="1"/>
      <p:bldP spid="58" grpId="0" bldLvl="0" animBg="1"/>
      <p:bldP spid="7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924638" y="1189729"/>
            <a:ext cx="1835290" cy="2170204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373287" y="3421873"/>
            <a:ext cx="937993" cy="75252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83634" y="1333556"/>
            <a:ext cx="1517299" cy="1358311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221480" y="2095500"/>
            <a:ext cx="469265" cy="462280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54880" y="2142490"/>
            <a:ext cx="316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个人任务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4300" y="26225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任务情况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3845" y="1106170"/>
            <a:ext cx="5465445" cy="3189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、登录注册时，接收界面上的用户名和密码发送给服务端验证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、登录或注册成功时，服务器回传用户信息和视频的信息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、网民点击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“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我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”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的界面时，服务器回传用户头像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、网民修改信息后，客户端将修改后的信息发送给服务端，服务端接收后写入数据库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5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、可以让多个用户同时使用系统 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924638" y="1189729"/>
            <a:ext cx="1835290" cy="2170204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373287" y="3421873"/>
            <a:ext cx="937993" cy="75252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83634" y="1333556"/>
            <a:ext cx="1517299" cy="1358311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4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8" tIns="48210" rIns="96418" bIns="48210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221480" y="2095500"/>
            <a:ext cx="469265" cy="462280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195" y="254635"/>
            <a:ext cx="1324610" cy="261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54880" y="2142490"/>
            <a:ext cx="316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任务完成情况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3785" y="225425"/>
            <a:ext cx="1605280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任务完成情况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900" y="1551305"/>
            <a:ext cx="67760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1</a:t>
            </a:r>
            <a:r>
              <a:rPr lang="zh-CN" altLang="en-US">
                <a:ea typeface="宋体" charset="0"/>
              </a:rPr>
              <a:t>、</a:t>
            </a:r>
            <a:r>
              <a:rPr lang="zh-CN" altLang="en-US"/>
              <a:t>登录注册：客户端登录时，将界面上数据发送给服务端，服务端根据接收的信息来查询数据库里面的用户，检验用户是否登录成功，成功就返回提示信息，并将用户的基本信息发送给客户端，赋值给客户端的用户实体，以供登录后的界面显示，然后服务端，然后继续发送视频信息的文件，</a:t>
            </a:r>
            <a:r>
              <a:rPr lang="zh-CN" altLang="en-US">
                <a:sym typeface="+mn-ea"/>
              </a:rPr>
              <a:t>客户端接收到信息并解析，将视频信息以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ea typeface="宋体" charset="0"/>
                <a:sym typeface="+mn-ea"/>
              </a:rPr>
              <a:t>文件的格式解析出来 。客户端根据提示信息跳转页面，然后读取解析出来的视频信息文件，向流媒体服务器拉取视频。（注册和登录差不多一样的流程）</a:t>
            </a:r>
            <a:endParaRPr lang="en-US" altLang="zh-CN">
              <a:ea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510" y="839470"/>
            <a:ext cx="6666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客户端向服务发出服务请求时，都用第一位标识表示不同的服务请求，服务器根据标识位来响应客户端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4300" y="22542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0295" y="791845"/>
            <a:ext cx="6423660" cy="3189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      2</a:t>
            </a:r>
            <a:r>
              <a:rPr lang="zh-CN" altLang="en-US">
                <a:ea typeface="宋体" charset="0"/>
              </a:rPr>
              <a:t>、用户在点击</a:t>
            </a:r>
            <a:r>
              <a:rPr lang="en-US" altLang="zh-CN">
                <a:ea typeface="宋体" charset="0"/>
              </a:rPr>
              <a:t>“</a:t>
            </a:r>
            <a:r>
              <a:rPr lang="zh-CN" altLang="en-US">
                <a:ea typeface="宋体" charset="0"/>
              </a:rPr>
              <a:t>我</a:t>
            </a:r>
            <a:r>
              <a:rPr lang="en-US" altLang="zh-CN">
                <a:ea typeface="宋体" charset="0"/>
              </a:rPr>
              <a:t>”</a:t>
            </a:r>
            <a:r>
              <a:rPr lang="zh-CN" altLang="en-US">
                <a:ea typeface="宋体" charset="0"/>
              </a:rPr>
              <a:t>的界面的时候，客户端将用户</a:t>
            </a:r>
            <a:r>
              <a:rPr lang="en-US" altLang="zh-CN">
                <a:ea typeface="宋体" charset="0"/>
              </a:rPr>
              <a:t>id</a:t>
            </a:r>
            <a:r>
              <a:rPr lang="zh-CN" altLang="en-US">
                <a:ea typeface="宋体" charset="0"/>
              </a:rPr>
              <a:t>发送给服务端请求获取网民头像，服务端根据对应的</a:t>
            </a:r>
            <a:r>
              <a:rPr lang="en-US" altLang="zh-CN">
                <a:ea typeface="宋体" charset="0"/>
              </a:rPr>
              <a:t>id</a:t>
            </a:r>
            <a:r>
              <a:rPr lang="zh-CN" altLang="en-US">
                <a:ea typeface="宋体" charset="0"/>
              </a:rPr>
              <a:t>号回传网民头像。用ifstream二进制形式读取图片，存在stringstream类型变量中，发送给客户端，客户端接收二进制数据，写入图片。</a:t>
            </a:r>
            <a:endParaRPr lang="zh-CN" altLang="en-US">
              <a:ea typeface="宋体" charset="0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      3</a:t>
            </a:r>
            <a:r>
              <a:rPr lang="zh-CN" altLang="en-US">
                <a:ea typeface="宋体" charset="0"/>
                <a:sym typeface="+mn-ea"/>
              </a:rPr>
              <a:t>、网民修改个人信息的时候，同样是根据标识位来提供服务，解析收到的数据，然后写入数据库。</a:t>
            </a:r>
            <a:endParaRPr lang="zh-CN" altLang="en-US">
              <a:ea typeface="宋体" charset="0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      4</a:t>
            </a:r>
            <a:r>
              <a:rPr lang="zh-CN" altLang="en-US">
                <a:ea typeface="宋体" charset="0"/>
                <a:sym typeface="+mn-ea"/>
              </a:rPr>
              <a:t>、为了同时向多个用户提供服务，服务端在接收到客户端连接后，就创建一个子进程来提供服务，父进程继续监听。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1755" y="21272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代码实现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 descr="Screenshot_20200702_111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1029970"/>
            <a:ext cx="4982845" cy="2420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3250" y="711835"/>
            <a:ext cx="1522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解析用户名和密码</a:t>
            </a:r>
            <a:endParaRPr lang="zh-CN" altLang="en-US" sz="1200"/>
          </a:p>
        </p:txBody>
      </p:sp>
      <p:pic>
        <p:nvPicPr>
          <p:cNvPr id="5" name="图片 4" descr="Screenshot_20200702_1117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65" y="2122805"/>
            <a:ext cx="5224780" cy="2235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6440" y="1820545"/>
            <a:ext cx="2623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创建子进程服务客户端</a:t>
            </a:r>
            <a:endParaRPr lang="zh-CN" altLang="en-US" sz="120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4300" y="225425"/>
            <a:ext cx="1294765" cy="244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代码实现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 descr="Screenshot_20200702_110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954405"/>
            <a:ext cx="4877435" cy="222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4210" y="58610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发送图片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" name="图片 4" descr="Screenshot_20200702_111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70" y="1972310"/>
            <a:ext cx="4507865" cy="1519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2185" y="1667510"/>
            <a:ext cx="10534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发送用户信息</a:t>
            </a:r>
            <a:endParaRPr lang="zh-CN" altLang="en-US" sz="100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870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86B6BD"/>
      </a:accent1>
      <a:accent2>
        <a:srgbClr val="86B6BD"/>
      </a:accent2>
      <a:accent3>
        <a:srgbClr val="86B6BD"/>
      </a:accent3>
      <a:accent4>
        <a:srgbClr val="86B6BD"/>
      </a:accent4>
      <a:accent5>
        <a:srgbClr val="86B6BD"/>
      </a:accent5>
      <a:accent6>
        <a:srgbClr val="86B6BD"/>
      </a:accent6>
      <a:hlink>
        <a:srgbClr val="FF8119"/>
      </a:hlink>
      <a:folHlink>
        <a:srgbClr val="44B9E8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941</Words>
  <Application>WPS 演示</Application>
  <PresentationFormat>自定义</PresentationFormat>
  <Paragraphs>69</Paragraphs>
  <Slides>12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Glegoo</vt:lpstr>
      <vt:lpstr>RoyalParkSwash</vt:lpstr>
      <vt:lpstr>Lato Light</vt:lpstr>
      <vt:lpstr>Mission Gothic Regular</vt:lpstr>
      <vt:lpstr>Open Sans</vt:lpstr>
      <vt:lpstr>宋体</vt:lpstr>
      <vt:lpstr>方正书宋_GBK</vt:lpstr>
      <vt:lpstr>Arial Unicode MS</vt:lpstr>
      <vt:lpstr>等线 Light</vt:lpstr>
      <vt:lpstr>Calibri Light</vt:lpstr>
      <vt:lpstr>等线</vt:lpstr>
      <vt:lpstr>Calibri</vt:lpstr>
      <vt:lpstr>Trebuchet MS</vt:lpstr>
      <vt:lpstr>文泉驿微米黑</vt:lpstr>
      <vt:lpstr>MT Extra</vt:lpstr>
      <vt:lpstr>Times New Roman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</dc:title>
  <dc:creator>Administrator</dc:creator>
  <cp:lastModifiedBy>root</cp:lastModifiedBy>
  <cp:revision>489</cp:revision>
  <dcterms:created xsi:type="dcterms:W3CDTF">2020-07-02T06:10:20Z</dcterms:created>
  <dcterms:modified xsi:type="dcterms:W3CDTF">2020-07-02T06:10:20Z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