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1"/>
  </p:handoutMasterIdLst>
  <p:sldIdLst>
    <p:sldId id="257" r:id="rId3"/>
    <p:sldId id="258" r:id="rId4"/>
    <p:sldId id="263" r:id="rId6"/>
    <p:sldId id="264" r:id="rId7"/>
    <p:sldId id="266" r:id="rId8"/>
    <p:sldId id="267" r:id="rId9"/>
    <p:sldId id="268" r:id="rId10"/>
    <p:sldId id="269" r:id="rId11"/>
    <p:sldId id="270" r:id="rId12"/>
    <p:sldId id="271" r:id="rId13"/>
    <p:sldId id="276" r:id="rId14"/>
    <p:sldId id="275" r:id="rId15"/>
    <p:sldId id="278" r:id="rId16"/>
    <p:sldId id="280" r:id="rId17"/>
    <p:sldId id="272" r:id="rId18"/>
    <p:sldId id="273" r:id="rId19"/>
    <p:sldId id="281"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07"/>
        <p:guide pos="380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F7B19A-EDBD-432A-9EB2-33ED3789B43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3613" y="4695"/>
            <a:ext cx="12186715" cy="6853334"/>
          </a:xfrm>
          <a:prstGeom prst="rect">
            <a:avLst/>
          </a:prstGeom>
        </p:spPr>
      </p:pic>
      <p:sp>
        <p:nvSpPr>
          <p:cNvPr id="7" name="矩形 6"/>
          <p:cNvSpPr/>
          <p:nvPr userDrawn="1"/>
        </p:nvSpPr>
        <p:spPr>
          <a:xfrm>
            <a:off x="261257" y="273627"/>
            <a:ext cx="11594840" cy="6281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37"/>
          <p:cNvSpPr txBox="1"/>
          <p:nvPr userDrawn="1"/>
        </p:nvSpPr>
        <p:spPr>
          <a:xfrm>
            <a:off x="5459779" y="270773"/>
            <a:ext cx="1400810" cy="459105"/>
          </a:xfrm>
          <a:prstGeom prst="rect">
            <a:avLst/>
          </a:prstGeom>
          <a:noFill/>
        </p:spPr>
        <p:txBody>
          <a:bodyPr wrap="none" lIns="91394" tIns="45698" rIns="91394" bIns="45698" rtlCol="0">
            <a:spAutoFit/>
          </a:bodyPr>
          <a:lstStyle/>
          <a:p>
            <a:pPr lvl="0" defTabSz="685800">
              <a:defRPr/>
            </a:pPr>
            <a:r>
              <a:rPr lang="zh-CN" altLang="en-US" sz="2400" b="0" dirty="0">
                <a:solidFill>
                  <a:schemeClr val="accent1"/>
                </a:solidFill>
                <a:latin typeface="微软雅黑" charset="-122"/>
                <a:ea typeface="微软雅黑"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charset="-122"/>
              <a:ea typeface="微软雅黑" charset="-122"/>
              <a:cs typeface="+mn-cs"/>
            </a:endParaRPr>
          </a:p>
        </p:txBody>
      </p:sp>
      <p:cxnSp>
        <p:nvCxnSpPr>
          <p:cNvPr id="6" name="直接连接符 5"/>
          <p:cNvCxnSpPr/>
          <p:nvPr userDrawn="1"/>
        </p:nvCxnSpPr>
        <p:spPr>
          <a:xfrm>
            <a:off x="381" y="501609"/>
            <a:ext cx="485101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7340981" y="501609"/>
            <a:ext cx="485101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任意多边形: 形状 1"/>
          <p:cNvSpPr/>
          <p:nvPr userDrawn="1"/>
        </p:nvSpPr>
        <p:spPr>
          <a:xfrm>
            <a:off x="10661780" y="-87064"/>
            <a:ext cx="1542661" cy="1902974"/>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spd="slow" advClick="0" advTm="0">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sv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 name="图片 36"/>
          <p:cNvPicPr>
            <a:picLocks noChangeAspect="1"/>
          </p:cNvPicPr>
          <p:nvPr/>
        </p:nvPicPr>
        <p:blipFill rotWithShape="1">
          <a:blip r:embed="rId1"/>
          <a:srcRect r="62462"/>
          <a:stretch>
            <a:fillRect/>
          </a:stretch>
        </p:blipFill>
        <p:spPr>
          <a:xfrm>
            <a:off x="5117" y="4695"/>
            <a:ext cx="4573568" cy="6853334"/>
          </a:xfrm>
          <a:prstGeom prst="rect">
            <a:avLst/>
          </a:prstGeom>
        </p:spPr>
      </p:pic>
      <p:sp>
        <p:nvSpPr>
          <p:cNvPr id="9" name="矩形 8"/>
          <p:cNvSpPr/>
          <p:nvPr/>
        </p:nvSpPr>
        <p:spPr>
          <a:xfrm>
            <a:off x="2224303" y="461319"/>
            <a:ext cx="7927076" cy="1896745"/>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style>
          <a:lnRef idx="2">
            <a:schemeClr val="dk1"/>
          </a:lnRef>
          <a:fillRef idx="1">
            <a:schemeClr val="lt1"/>
          </a:fillRef>
          <a:effectRef idx="0">
            <a:schemeClr val="dk1"/>
          </a:effectRef>
          <a:fontRef idx="minor">
            <a:schemeClr val="dk1"/>
          </a:fontRef>
        </p:style>
        <p:txBody>
          <a:bodyPr wrap="square">
            <a:spAutoFit/>
          </a:bodyPr>
          <a:p>
            <a:pPr algn="ctr">
              <a:defRPr/>
            </a:pPr>
            <a:r>
              <a:rPr lang="en-US" altLang="zh-CN" sz="5865" spc="300" dirty="0">
                <a:solidFill>
                  <a:schemeClr val="bg2">
                    <a:lumMod val="25000"/>
                  </a:schemeClr>
                </a:solidFill>
                <a:latin typeface="微软雅黑" charset="-122"/>
                <a:ea typeface="微软雅黑" charset="-122"/>
                <a:sym typeface="微软雅黑" charset="-122"/>
              </a:rPr>
              <a:t>H&amp;L</a:t>
            </a:r>
            <a:r>
              <a:rPr lang="zh-CN" altLang="en-US" sz="5865" spc="300" dirty="0">
                <a:solidFill>
                  <a:schemeClr val="bg2">
                    <a:lumMod val="25000"/>
                  </a:schemeClr>
                </a:solidFill>
                <a:latin typeface="微软雅黑" charset="-122"/>
                <a:ea typeface="微软雅黑" charset="-122"/>
                <a:sym typeface="微软雅黑" charset="-122"/>
              </a:rPr>
              <a:t>短视频</a:t>
            </a:r>
            <a:endParaRPr lang="zh-CN" altLang="en-US" sz="5865" spc="300" dirty="0">
              <a:solidFill>
                <a:schemeClr val="bg2">
                  <a:lumMod val="25000"/>
                </a:schemeClr>
              </a:solidFill>
              <a:latin typeface="微软雅黑" charset="-122"/>
              <a:ea typeface="微软雅黑" charset="-122"/>
              <a:sym typeface="微软雅黑" charset="-122"/>
            </a:endParaRPr>
          </a:p>
          <a:p>
            <a:pPr algn="ctr">
              <a:defRPr/>
            </a:pPr>
            <a:r>
              <a:rPr lang="zh-CN" altLang="en-US" sz="5865" spc="300" dirty="0">
                <a:solidFill>
                  <a:schemeClr val="bg2">
                    <a:lumMod val="25000"/>
                  </a:schemeClr>
                </a:solidFill>
                <a:latin typeface="微软雅黑" charset="-122"/>
                <a:ea typeface="宋体" charset="0"/>
                <a:sym typeface="微软雅黑" charset="-122"/>
              </a:rPr>
              <a:t>个人汇报</a:t>
            </a:r>
            <a:r>
              <a:rPr lang="en-US" altLang="zh-CN" sz="5865" spc="300" dirty="0">
                <a:solidFill>
                  <a:schemeClr val="bg2">
                    <a:lumMod val="25000"/>
                  </a:schemeClr>
                </a:solidFill>
                <a:latin typeface="微软雅黑" charset="-122"/>
                <a:ea typeface="微软雅黑" charset="-122"/>
                <a:sym typeface="微软雅黑" charset="-122"/>
              </a:rPr>
              <a:t>PPT</a:t>
            </a:r>
            <a:endParaRPr lang="en-US" altLang="zh-CN" sz="5865" spc="300" dirty="0">
              <a:solidFill>
                <a:schemeClr val="bg2">
                  <a:lumMod val="25000"/>
                </a:schemeClr>
              </a:solidFill>
              <a:latin typeface="微软雅黑" charset="-122"/>
              <a:ea typeface="微软雅黑" charset="-122"/>
              <a:sym typeface="微软雅黑" charset="-122"/>
            </a:endParaRPr>
          </a:p>
        </p:txBody>
      </p:sp>
      <p:sp>
        <p:nvSpPr>
          <p:cNvPr id="7" name="矩形 6"/>
          <p:cNvSpPr/>
          <p:nvPr/>
        </p:nvSpPr>
        <p:spPr>
          <a:xfrm>
            <a:off x="7661100" y="4879828"/>
            <a:ext cx="4112091" cy="501650"/>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txBody>
          <a:bodyPr wrap="square">
            <a:spAutoFit/>
          </a:bodyPr>
          <a:p>
            <a:pPr>
              <a:defRPr/>
            </a:pPr>
            <a:r>
              <a:rPr lang="zh-CN" altLang="en-US" sz="2665" dirty="0">
                <a:solidFill>
                  <a:schemeClr val="bg2">
                    <a:lumMod val="25000"/>
                  </a:schemeClr>
                </a:solidFill>
                <a:latin typeface="微软雅黑" charset="-122"/>
                <a:ea typeface="微软雅黑" charset="-122"/>
                <a:sym typeface="微软雅黑" charset="-122"/>
              </a:rPr>
              <a:t>汇报人：马珺玮</a:t>
            </a:r>
            <a:endParaRPr lang="zh-CN" altLang="en-US" sz="2665" dirty="0">
              <a:solidFill>
                <a:schemeClr val="bg2">
                  <a:lumMod val="25000"/>
                </a:schemeClr>
              </a:solidFill>
              <a:latin typeface="微软雅黑" charset="-122"/>
              <a:ea typeface="微软雅黑" charset="-122"/>
              <a:sym typeface="微软雅黑" charset="-122"/>
            </a:endParaRPr>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897687"/>
            <a:ext cx="10619658" cy="829945"/>
          </a:xfrm>
          <a:prstGeom prst="rect">
            <a:avLst/>
          </a:prstGeom>
          <a:noFill/>
        </p:spPr>
        <p:txBody>
          <a:bodyPr wrap="square" rtlCol="0" anchor="t">
            <a:spAutoFit/>
          </a:bodyPr>
          <a:p>
            <a:pPr algn="l">
              <a:lnSpc>
                <a:spcPct val="200000"/>
              </a:lnSpc>
              <a:buClrTx/>
              <a:buSzTx/>
              <a:buNone/>
            </a:pPr>
            <a:r>
              <a:rPr lang="en-US" altLang="zh-CN" sz="2400"/>
              <a:t>1</a:t>
            </a:r>
            <a:r>
              <a:rPr lang="zh-CN" altLang="en-US" sz="2400"/>
              <a:t>、多线程下载视频</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0582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实现代码</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pic>
        <p:nvPicPr>
          <p:cNvPr id="6" name="图片 5" descr="loadVideo2"/>
          <p:cNvPicPr>
            <a:picLocks noChangeAspect="1"/>
          </p:cNvPicPr>
          <p:nvPr/>
        </p:nvPicPr>
        <p:blipFill>
          <a:blip r:embed="rId1"/>
          <a:srcRect t="41572" r="9766"/>
          <a:stretch>
            <a:fillRect/>
          </a:stretch>
        </p:blipFill>
        <p:spPr>
          <a:xfrm>
            <a:off x="532765" y="2118360"/>
            <a:ext cx="9076055" cy="4230370"/>
          </a:xfrm>
          <a:prstGeom prst="rect">
            <a:avLst/>
          </a:prstGeom>
        </p:spPr>
      </p:pic>
      <p:pic>
        <p:nvPicPr>
          <p:cNvPr id="7" name="图片 6" descr="loadVideo2"/>
          <p:cNvPicPr>
            <a:picLocks noChangeAspect="1"/>
          </p:cNvPicPr>
          <p:nvPr/>
        </p:nvPicPr>
        <p:blipFill>
          <a:blip r:embed="rId1"/>
          <a:srcRect r="-713" b="58832"/>
          <a:stretch>
            <a:fillRect/>
          </a:stretch>
        </p:blipFill>
        <p:spPr>
          <a:xfrm>
            <a:off x="3155315" y="3368040"/>
            <a:ext cx="10130155" cy="2980690"/>
          </a:xfrm>
          <a:prstGeom prst="rect">
            <a:avLst/>
          </a:prstGeom>
        </p:spPr>
      </p:pic>
    </p:spTree>
  </p:cSld>
  <p:clrMapOvr>
    <a:masterClrMapping/>
  </p:clrMapOvr>
  <p:transition spd="slow" advClick="0" advTm="0">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707187"/>
            <a:ext cx="10619658" cy="829945"/>
          </a:xfrm>
          <a:prstGeom prst="rect">
            <a:avLst/>
          </a:prstGeom>
          <a:noFill/>
        </p:spPr>
        <p:txBody>
          <a:bodyPr wrap="square" rtlCol="0" anchor="t">
            <a:spAutoFit/>
          </a:bodyPr>
          <a:p>
            <a:pPr algn="l">
              <a:lnSpc>
                <a:spcPct val="200000"/>
              </a:lnSpc>
              <a:buClrTx/>
              <a:buSzTx/>
              <a:buNone/>
            </a:pPr>
            <a:r>
              <a:rPr lang="en-US" altLang="zh-CN" sz="2400"/>
              <a:t>2</a:t>
            </a:r>
            <a:r>
              <a:rPr lang="zh-CN" altLang="en-US" sz="2400"/>
              <a:t>、自定义</a:t>
            </a:r>
            <a:r>
              <a:rPr lang="en-US" altLang="zh-CN" sz="2400"/>
              <a:t>Model</a:t>
            </a:r>
            <a:r>
              <a:rPr lang="zh-CN" altLang="en-US" sz="2400"/>
              <a:t>程序</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0582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实现代码</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pic>
        <p:nvPicPr>
          <p:cNvPr id="6" name="图片 5" descr="VideoModel2"/>
          <p:cNvPicPr>
            <a:picLocks noChangeAspect="1"/>
          </p:cNvPicPr>
          <p:nvPr/>
        </p:nvPicPr>
        <p:blipFill>
          <a:blip r:embed="rId1"/>
          <a:stretch>
            <a:fillRect/>
          </a:stretch>
        </p:blipFill>
        <p:spPr>
          <a:xfrm>
            <a:off x="996315" y="1680210"/>
            <a:ext cx="10058400" cy="4437380"/>
          </a:xfrm>
          <a:prstGeom prst="rect">
            <a:avLst/>
          </a:prstGeom>
        </p:spPr>
      </p:pic>
    </p:spTree>
  </p:cSld>
  <p:clrMapOvr>
    <a:masterClrMapping/>
  </p:clrMapOvr>
  <p:transition spd="slow" advClick="0" advTm="0">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1101" y="897687"/>
            <a:ext cx="10619658" cy="829945"/>
          </a:xfrm>
          <a:prstGeom prst="rect">
            <a:avLst/>
          </a:prstGeom>
          <a:noFill/>
        </p:spPr>
        <p:txBody>
          <a:bodyPr wrap="square" rtlCol="0" anchor="t">
            <a:spAutoFit/>
          </a:bodyPr>
          <a:p>
            <a:pPr algn="l">
              <a:lnSpc>
                <a:spcPct val="200000"/>
              </a:lnSpc>
              <a:buClrTx/>
              <a:buSzTx/>
              <a:buNone/>
            </a:pPr>
            <a:r>
              <a:rPr lang="en-US" altLang="zh-CN" sz="2400"/>
              <a:t>3</a:t>
            </a:r>
            <a:r>
              <a:rPr lang="zh-CN" altLang="en-US" sz="2400"/>
              <a:t>、播放视频界面实现</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0582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实现代码</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pic>
        <p:nvPicPr>
          <p:cNvPr id="6" name="图片 5" descr="bofangshipin3"/>
          <p:cNvPicPr>
            <a:picLocks noChangeAspect="1"/>
          </p:cNvPicPr>
          <p:nvPr/>
        </p:nvPicPr>
        <p:blipFill>
          <a:blip r:embed="rId1"/>
          <a:stretch>
            <a:fillRect/>
          </a:stretch>
        </p:blipFill>
        <p:spPr>
          <a:xfrm>
            <a:off x="7366000" y="314325"/>
            <a:ext cx="6048375" cy="4600575"/>
          </a:xfrm>
          <a:prstGeom prst="rect">
            <a:avLst/>
          </a:prstGeom>
        </p:spPr>
      </p:pic>
      <p:pic>
        <p:nvPicPr>
          <p:cNvPr id="7" name="图片 6" descr="bofangshipin1"/>
          <p:cNvPicPr>
            <a:picLocks noChangeAspect="1"/>
          </p:cNvPicPr>
          <p:nvPr/>
        </p:nvPicPr>
        <p:blipFill>
          <a:blip r:embed="rId2"/>
          <a:srcRect r="5544" b="41332"/>
          <a:stretch>
            <a:fillRect/>
          </a:stretch>
        </p:blipFill>
        <p:spPr>
          <a:xfrm>
            <a:off x="136525" y="1727835"/>
            <a:ext cx="7746365" cy="5006975"/>
          </a:xfrm>
          <a:prstGeom prst="rect">
            <a:avLst/>
          </a:prstGeom>
        </p:spPr>
      </p:pic>
    </p:spTree>
  </p:cSld>
  <p:clrMapOvr>
    <a:masterClrMapping/>
  </p:clrMapOvr>
  <p:transition spd="slow" advClick="0" advTm="0">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624002"/>
            <a:ext cx="10619658" cy="829945"/>
          </a:xfrm>
          <a:prstGeom prst="rect">
            <a:avLst/>
          </a:prstGeom>
          <a:noFill/>
        </p:spPr>
        <p:txBody>
          <a:bodyPr wrap="square" rtlCol="0" anchor="t">
            <a:spAutoFit/>
          </a:bodyPr>
          <a:p>
            <a:pPr algn="l">
              <a:lnSpc>
                <a:spcPct val="200000"/>
              </a:lnSpc>
              <a:buClrTx/>
              <a:buSzTx/>
              <a:buNone/>
            </a:pPr>
            <a:r>
              <a:rPr lang="en-US" altLang="zh-CN" sz="2400"/>
              <a:t>3</a:t>
            </a:r>
            <a:r>
              <a:rPr lang="zh-CN" altLang="en-US" sz="2400"/>
              <a:t>、</a:t>
            </a:r>
            <a:r>
              <a:rPr lang="zh-CN" altLang="en-US" sz="2400">
                <a:sym typeface="+mn-ea"/>
              </a:rPr>
              <a:t>播放视频界面实现</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0582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实现代码</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pic>
        <p:nvPicPr>
          <p:cNvPr id="5" name="图片 4" descr="bofangshipin1"/>
          <p:cNvPicPr>
            <a:picLocks noChangeAspect="1"/>
          </p:cNvPicPr>
          <p:nvPr/>
        </p:nvPicPr>
        <p:blipFill>
          <a:blip r:embed="rId1"/>
          <a:srcRect t="68452" r="-1967"/>
          <a:stretch>
            <a:fillRect/>
          </a:stretch>
        </p:blipFill>
        <p:spPr>
          <a:xfrm>
            <a:off x="-59055" y="2037715"/>
            <a:ext cx="8362315" cy="2692400"/>
          </a:xfrm>
          <a:prstGeom prst="rect">
            <a:avLst/>
          </a:prstGeom>
        </p:spPr>
      </p:pic>
      <p:pic>
        <p:nvPicPr>
          <p:cNvPr id="6" name="图片 5" descr="bofangshipin2"/>
          <p:cNvPicPr>
            <a:picLocks noChangeAspect="1"/>
          </p:cNvPicPr>
          <p:nvPr/>
        </p:nvPicPr>
        <p:blipFill>
          <a:blip r:embed="rId2"/>
          <a:stretch>
            <a:fillRect/>
          </a:stretch>
        </p:blipFill>
        <p:spPr>
          <a:xfrm>
            <a:off x="5354320" y="897890"/>
            <a:ext cx="6696075" cy="4972050"/>
          </a:xfrm>
          <a:prstGeom prst="rect">
            <a:avLst/>
          </a:prstGeom>
        </p:spPr>
      </p:pic>
    </p:spTree>
  </p:cSld>
  <p:clrMapOvr>
    <a:masterClrMapping/>
  </p:clrMapOvr>
  <p:transition spd="slow" advClick="0" advTm="0">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897687"/>
            <a:ext cx="10619658" cy="829945"/>
          </a:xfrm>
          <a:prstGeom prst="rect">
            <a:avLst/>
          </a:prstGeom>
          <a:noFill/>
        </p:spPr>
        <p:txBody>
          <a:bodyPr wrap="square" rtlCol="0" anchor="t">
            <a:spAutoFit/>
          </a:bodyPr>
          <a:p>
            <a:pPr algn="l">
              <a:lnSpc>
                <a:spcPct val="200000"/>
              </a:lnSpc>
              <a:buClrTx/>
              <a:buSzTx/>
              <a:buNone/>
            </a:pPr>
            <a:r>
              <a:rPr lang="en-US" altLang="zh-CN" sz="2400"/>
              <a:t>4</a:t>
            </a:r>
            <a:r>
              <a:rPr lang="zh-CN" altLang="en-US" sz="2400"/>
              <a:t>、读取</a:t>
            </a:r>
            <a:r>
              <a:rPr lang="en-US" altLang="zh-CN" sz="2400"/>
              <a:t>Json</a:t>
            </a:r>
            <a:r>
              <a:rPr lang="zh-CN" altLang="en-US" sz="2400"/>
              <a:t>文件以及关于数据的简单处理</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0582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实现代码</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pic>
        <p:nvPicPr>
          <p:cNvPr id="5" name="图片 4" descr="Readjson1"/>
          <p:cNvPicPr>
            <a:picLocks noChangeAspect="1"/>
          </p:cNvPicPr>
          <p:nvPr/>
        </p:nvPicPr>
        <p:blipFill>
          <a:blip r:embed="rId1"/>
          <a:stretch>
            <a:fillRect/>
          </a:stretch>
        </p:blipFill>
        <p:spPr>
          <a:xfrm>
            <a:off x="508000" y="1727835"/>
            <a:ext cx="7353300" cy="4695825"/>
          </a:xfrm>
          <a:prstGeom prst="rect">
            <a:avLst/>
          </a:prstGeom>
        </p:spPr>
      </p:pic>
      <p:pic>
        <p:nvPicPr>
          <p:cNvPr id="6" name="图片 5" descr="ReadJson2"/>
          <p:cNvPicPr>
            <a:picLocks noChangeAspect="1"/>
          </p:cNvPicPr>
          <p:nvPr/>
        </p:nvPicPr>
        <p:blipFill>
          <a:blip r:embed="rId2"/>
          <a:stretch>
            <a:fillRect/>
          </a:stretch>
        </p:blipFill>
        <p:spPr>
          <a:xfrm>
            <a:off x="5205730" y="1603375"/>
            <a:ext cx="7353300" cy="5257800"/>
          </a:xfrm>
          <a:prstGeom prst="rect">
            <a:avLst/>
          </a:prstGeom>
        </p:spPr>
      </p:pic>
    </p:spTree>
  </p:cSld>
  <p:clrMapOvr>
    <a:masterClrMapping/>
  </p:clrMapOvr>
  <p:transition spd="slow" advClick="0" advTm="0">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2567055" y="1585914"/>
            <a:ext cx="2446449" cy="2892891"/>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1">
              <a:lumMod val="60000"/>
              <a:lumOff val="40000"/>
            </a:schemeClr>
          </a:solidFill>
          <a:ln>
            <a:solidFill>
              <a:schemeClr val="accent1"/>
            </a:solidFill>
          </a:ln>
        </p:spPr>
        <p:style>
          <a:lnRef idx="2">
            <a:schemeClr val="accent5"/>
          </a:lnRef>
          <a:fillRef idx="1">
            <a:schemeClr val="lt1"/>
          </a:fillRef>
          <a:effectRef idx="0">
            <a:schemeClr val="accent5"/>
          </a:effectRef>
          <a:fontRef idx="minor">
            <a:schemeClr val="dk1"/>
          </a:fontRef>
        </p:style>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2" name="Freeform 16"/>
          <p:cNvSpPr>
            <a:spLocks noEditPoints="1"/>
          </p:cNvSpPr>
          <p:nvPr/>
        </p:nvSpPr>
        <p:spPr bwMode="auto">
          <a:xfrm>
            <a:off x="3165106" y="4561371"/>
            <a:ext cx="1250349" cy="100311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nvGrpSpPr>
          <p:cNvPr id="2" name="Group 12"/>
          <p:cNvGrpSpPr/>
          <p:nvPr/>
        </p:nvGrpSpPr>
        <p:grpSpPr>
          <a:xfrm>
            <a:off x="2778998" y="1777636"/>
            <a:ext cx="2022566" cy="1810634"/>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sp>
        <p:nvSpPr>
          <p:cNvPr id="5" name="Oval 4"/>
          <p:cNvSpPr/>
          <p:nvPr/>
        </p:nvSpPr>
        <p:spPr>
          <a:xfrm>
            <a:off x="5628755" y="2793310"/>
            <a:ext cx="964962" cy="985277"/>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2665" dirty="0">
                <a:solidFill>
                  <a:schemeClr val="bg1"/>
                </a:solidFill>
                <a:latin typeface="Arial" panose="020B0604020202020204" pitchFamily="34" charset="0"/>
                <a:ea typeface="微软雅黑" charset="-122"/>
                <a:cs typeface="+mn-ea"/>
                <a:sym typeface="Arial" panose="020B0604020202020204" pitchFamily="34" charset="0"/>
              </a:rPr>
              <a:t>01</a:t>
            </a:r>
            <a:endParaRPr lang="en-US" sz="2665" dirty="0">
              <a:solidFill>
                <a:schemeClr val="bg1"/>
              </a:solidFill>
              <a:latin typeface="Arial" panose="020B0604020202020204" pitchFamily="34" charset="0"/>
              <a:ea typeface="微软雅黑" charset="-122"/>
              <a:cs typeface="+mn-ea"/>
              <a:sym typeface="Arial" panose="020B0604020202020204" pitchFamily="34" charset="0"/>
            </a:endParaRPr>
          </a:p>
        </p:txBody>
      </p:sp>
      <p:sp>
        <p:nvSpPr>
          <p:cNvPr id="3" name="矩形 2"/>
          <p:cNvSpPr/>
          <p:nvPr/>
        </p:nvSpPr>
        <p:spPr>
          <a:xfrm>
            <a:off x="5297790" y="339430"/>
            <a:ext cx="1765711" cy="3487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97790" y="339430"/>
            <a:ext cx="1754707" cy="460375"/>
          </a:xfrm>
          <a:prstGeom prst="rect">
            <a:avLst/>
          </a:prstGeom>
          <a:noFill/>
        </p:spPr>
        <p:txBody>
          <a:bodyPr wrap="square" rtlCol="0">
            <a:spAutoFit/>
          </a:bodyPr>
          <a:p>
            <a:r>
              <a:rPr lang="zh-CN" altLang="en-US" sz="2400" kern="0" dirty="0">
                <a:solidFill>
                  <a:schemeClr val="accent1"/>
                </a:solidFill>
                <a:latin typeface="微软雅黑" charset="-122"/>
                <a:ea typeface="微软雅黑" charset="-122"/>
                <a:sym typeface="+mn-ea"/>
              </a:rPr>
              <a:t>小组看法</a:t>
            </a:r>
            <a:endParaRPr lang="zh-CN" altLang="en-US" sz="2400"/>
          </a:p>
        </p:txBody>
      </p:sp>
      <p:sp>
        <p:nvSpPr>
          <p:cNvPr id="6" name="矩形 5"/>
          <p:cNvSpPr/>
          <p:nvPr/>
        </p:nvSpPr>
        <p:spPr>
          <a:xfrm>
            <a:off x="5355350" y="322500"/>
            <a:ext cx="1926538" cy="70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7" name="文本框 6"/>
          <p:cNvSpPr txBox="1"/>
          <p:nvPr/>
        </p:nvSpPr>
        <p:spPr>
          <a:xfrm>
            <a:off x="7052497" y="2855948"/>
            <a:ext cx="3761658" cy="829945"/>
          </a:xfrm>
          <a:prstGeom prst="rect">
            <a:avLst/>
          </a:prstGeom>
          <a:noFill/>
        </p:spPr>
        <p:txBody>
          <a:bodyPr wrap="square" rtlCol="0">
            <a:spAutoFit/>
          </a:bodyPr>
          <a:p>
            <a:r>
              <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个人心得</a:t>
            </a:r>
            <a:endPar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1288212"/>
            <a:ext cx="10619658" cy="5262245"/>
          </a:xfrm>
          <a:prstGeom prst="rect">
            <a:avLst/>
          </a:prstGeom>
          <a:noFill/>
        </p:spPr>
        <p:txBody>
          <a:bodyPr wrap="square" rtlCol="0" anchor="t">
            <a:spAutoFit/>
          </a:bodyPr>
          <a:p>
            <a:pPr algn="l">
              <a:lnSpc>
                <a:spcPct val="200000"/>
              </a:lnSpc>
              <a:buClrTx/>
              <a:buSzTx/>
              <a:buNone/>
            </a:pPr>
            <a:r>
              <a:rPr lang="en-US" altLang="zh-CN" sz="2400"/>
              <a:t>1</a:t>
            </a:r>
            <a:r>
              <a:rPr lang="zh-CN" altLang="en-US" sz="2400"/>
              <a:t>、在使用</a:t>
            </a:r>
            <a:r>
              <a:rPr lang="en-US" altLang="zh-CN" sz="2400"/>
              <a:t>QML</a:t>
            </a:r>
            <a:r>
              <a:rPr lang="zh-CN" altLang="en-US" sz="2400"/>
              <a:t>界面的很多组件时存在很多问题，比如在使用</a:t>
            </a:r>
            <a:r>
              <a:rPr lang="en-US" altLang="zh-CN" sz="2400"/>
              <a:t>Video</a:t>
            </a:r>
            <a:r>
              <a:rPr lang="zh-CN" altLang="en-US" sz="2400"/>
              <a:t>、</a:t>
            </a:r>
            <a:r>
              <a:rPr lang="en-US" altLang="zh-CN" sz="2400"/>
              <a:t>ListView</a:t>
            </a:r>
            <a:r>
              <a:rPr lang="zh-CN" altLang="en-US" sz="2400"/>
              <a:t>时会存在很多的问题，所以这部分需要在后期重新自己来实现</a:t>
            </a:r>
            <a:endParaRPr lang="zh-CN" altLang="en-US" sz="2400"/>
          </a:p>
          <a:p>
            <a:pPr algn="l">
              <a:lnSpc>
                <a:spcPct val="200000"/>
              </a:lnSpc>
              <a:buClrTx/>
              <a:buSzTx/>
              <a:buNone/>
            </a:pPr>
            <a:r>
              <a:rPr lang="en-US" altLang="zh-CN" sz="2400"/>
              <a:t>2</a:t>
            </a:r>
            <a:r>
              <a:rPr lang="zh-CN" altLang="en-US" sz="2400"/>
              <a:t>、在使用多线程加载视频时逻辑存在一定的问题，需要重新设计线程，可以加入线程池的概念，同时要加入公共数据写入的问题</a:t>
            </a:r>
            <a:endParaRPr lang="zh-CN" altLang="en-US" sz="2400"/>
          </a:p>
          <a:p>
            <a:pPr algn="l">
              <a:lnSpc>
                <a:spcPct val="200000"/>
              </a:lnSpc>
              <a:buClrTx/>
              <a:buSzTx/>
              <a:buNone/>
            </a:pPr>
            <a:r>
              <a:rPr lang="en-US" altLang="zh-CN" sz="2400"/>
              <a:t>3</a:t>
            </a:r>
            <a:r>
              <a:rPr lang="zh-CN" altLang="en-US" sz="2400"/>
              <a:t>、可以尝试直接在</a:t>
            </a:r>
            <a:r>
              <a:rPr lang="en-US" altLang="zh-CN" sz="2400"/>
              <a:t>QML</a:t>
            </a:r>
            <a:r>
              <a:rPr lang="zh-CN" altLang="en-US" sz="2400"/>
              <a:t>端直接使用</a:t>
            </a:r>
            <a:r>
              <a:rPr lang="en-US" altLang="zh-CN" sz="2400"/>
              <a:t>Json</a:t>
            </a:r>
            <a:r>
              <a:rPr lang="zh-CN" altLang="en-US" sz="2400"/>
              <a:t>的数据，省略这部分的</a:t>
            </a:r>
            <a:r>
              <a:rPr lang="en-US" altLang="zh-CN" sz="2400"/>
              <a:t>model,</a:t>
            </a:r>
            <a:r>
              <a:rPr lang="zh-CN" altLang="en-US" sz="2400"/>
              <a:t>在后期这部分需要重新设计实现</a:t>
            </a:r>
            <a:endParaRPr lang="zh-CN" altLang="en-US" sz="2400"/>
          </a:p>
          <a:p>
            <a:pPr algn="l">
              <a:lnSpc>
                <a:spcPct val="200000"/>
              </a:lnSpc>
              <a:buClrTx/>
              <a:buSzTx/>
              <a:buNone/>
            </a:pP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0582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sym typeface="+mn-ea"/>
              </a:rPr>
              <a:t>个人心得</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spTree>
  </p:cSld>
  <p:clrMapOvr>
    <a:masterClrMapping/>
  </p:clrMapOvr>
  <p:transition spd="slow" advClick="0" advTm="0">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 name="图片 36"/>
          <p:cNvPicPr>
            <a:picLocks noChangeAspect="1"/>
          </p:cNvPicPr>
          <p:nvPr/>
        </p:nvPicPr>
        <p:blipFill rotWithShape="1">
          <a:blip r:embed="rId1"/>
          <a:srcRect r="62462"/>
          <a:stretch>
            <a:fillRect/>
          </a:stretch>
        </p:blipFill>
        <p:spPr>
          <a:xfrm>
            <a:off x="5117" y="4695"/>
            <a:ext cx="4573568" cy="6853334"/>
          </a:xfrm>
          <a:prstGeom prst="rect">
            <a:avLst/>
          </a:prstGeom>
        </p:spPr>
      </p:pic>
      <p:sp>
        <p:nvSpPr>
          <p:cNvPr id="9" name="矩形 8"/>
          <p:cNvSpPr/>
          <p:nvPr/>
        </p:nvSpPr>
        <p:spPr>
          <a:xfrm>
            <a:off x="2986303" y="2327584"/>
            <a:ext cx="7927076" cy="993775"/>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style>
          <a:lnRef idx="2">
            <a:schemeClr val="dk1"/>
          </a:lnRef>
          <a:fillRef idx="1">
            <a:schemeClr val="lt1"/>
          </a:fillRef>
          <a:effectRef idx="0">
            <a:schemeClr val="dk1"/>
          </a:effectRef>
          <a:fontRef idx="minor">
            <a:schemeClr val="dk1"/>
          </a:fontRef>
        </p:style>
        <p:txBody>
          <a:bodyPr wrap="square">
            <a:spAutoFit/>
          </a:bodyPr>
          <a:p>
            <a:pPr algn="ctr">
              <a:defRPr/>
            </a:pPr>
            <a:r>
              <a:rPr lang="zh-CN" sz="5865" spc="300" dirty="0">
                <a:solidFill>
                  <a:schemeClr val="accent1"/>
                </a:solidFill>
                <a:effectLst>
                  <a:outerShdw blurRad="38100" dist="25400" dir="5400000" algn="ctr" rotWithShape="0">
                    <a:srgbClr val="6E747A">
                      <a:alpha val="43000"/>
                    </a:srgbClr>
                  </a:outerShdw>
                </a:effectLst>
                <a:latin typeface="微软雅黑" charset="-122"/>
                <a:ea typeface="微软雅黑" charset="-122"/>
                <a:sym typeface="微软雅黑" charset="-122"/>
              </a:rPr>
              <a:t>谢谢大家！</a:t>
            </a:r>
            <a:endParaRPr lang="zh-CN" sz="5865" spc="300" dirty="0">
              <a:solidFill>
                <a:schemeClr val="accent1"/>
              </a:solidFill>
              <a:effectLst>
                <a:outerShdw blurRad="38100" dist="25400" dir="5400000" algn="ctr" rotWithShape="0">
                  <a:srgbClr val="6E747A">
                    <a:alpha val="43000"/>
                  </a:srgbClr>
                </a:outerShdw>
              </a:effectLst>
              <a:latin typeface="微软雅黑" charset="-122"/>
              <a:ea typeface="微软雅黑" charset="-122"/>
              <a:sym typeface="微软雅黑" charset="-122"/>
            </a:endParaRPr>
          </a:p>
        </p:txBody>
      </p:sp>
      <p:sp>
        <p:nvSpPr>
          <p:cNvPr id="7" name="矩形 6"/>
          <p:cNvSpPr/>
          <p:nvPr/>
        </p:nvSpPr>
        <p:spPr>
          <a:xfrm>
            <a:off x="7661100" y="4879828"/>
            <a:ext cx="4112091" cy="501650"/>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txBody>
          <a:bodyPr wrap="square">
            <a:spAutoFit/>
          </a:bodyPr>
          <a:p>
            <a:pPr>
              <a:defRPr/>
            </a:pPr>
            <a:r>
              <a:rPr lang="zh-CN" altLang="en-US" sz="2665" dirty="0">
                <a:gradFill>
                  <a:gsLst>
                    <a:gs pos="21000">
                      <a:srgbClr val="53575C"/>
                    </a:gs>
                    <a:gs pos="88000">
                      <a:srgbClr val="C5C7CA"/>
                    </a:gs>
                  </a:gsLst>
                  <a:lin ang="5400000"/>
                </a:gradFill>
                <a:effectLst/>
                <a:latin typeface="微软雅黑" charset="-122"/>
                <a:ea typeface="微软雅黑" charset="-122"/>
                <a:sym typeface="微软雅黑" charset="-122"/>
              </a:rPr>
              <a:t>汇报人：马珺玮</a:t>
            </a:r>
            <a:endParaRPr lang="zh-CN" altLang="en-US" sz="2665" dirty="0">
              <a:gradFill>
                <a:gsLst>
                  <a:gs pos="21000">
                    <a:srgbClr val="53575C"/>
                  </a:gs>
                  <a:gs pos="88000">
                    <a:srgbClr val="C5C7CA"/>
                  </a:gs>
                </a:gsLst>
                <a:lin ang="5400000"/>
              </a:gradFill>
              <a:effectLst/>
              <a:latin typeface="微软雅黑" charset="-122"/>
              <a:ea typeface="微软雅黑" charset="-122"/>
              <a:sym typeface="微软雅黑" charset="-122"/>
            </a:endParaRPr>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rotWithShape="1">
          <a:blip r:embed="rId1"/>
          <a:srcRect r="62462"/>
          <a:stretch>
            <a:fillRect/>
          </a:stretch>
        </p:blipFill>
        <p:spPr>
          <a:xfrm>
            <a:off x="5117" y="4695"/>
            <a:ext cx="4573568" cy="6853334"/>
          </a:xfrm>
          <a:prstGeom prst="rect">
            <a:avLst/>
          </a:prstGeom>
        </p:spPr>
      </p:pic>
      <p:sp>
        <p:nvSpPr>
          <p:cNvPr id="55" name="Rectangle 54"/>
          <p:cNvSpPr/>
          <p:nvPr/>
        </p:nvSpPr>
        <p:spPr>
          <a:xfrm>
            <a:off x="1486935" y="1902945"/>
            <a:ext cx="1718065" cy="2970163"/>
          </a:xfrm>
          <a:prstGeom prst="rect">
            <a:avLst/>
          </a:prstGeom>
          <a:solidFill>
            <a:schemeClr val="bg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 name="Title 1"/>
          <p:cNvSpPr>
            <a:spLocks noGrp="1"/>
          </p:cNvSpPr>
          <p:nvPr>
            <p:ph type="title"/>
          </p:nvPr>
        </p:nvSpPr>
        <p:spPr>
          <a:xfrm>
            <a:off x="1350556" y="2780271"/>
            <a:ext cx="2906298" cy="801029"/>
          </a:xfrm>
        </p:spPr>
        <p:txBody>
          <a:bodyPr>
            <a:noAutofit/>
          </a:bodyPr>
          <a:lstStyle/>
          <a:p>
            <a:r>
              <a:rPr lang="zh-CN" altLang="en-US" sz="6400" dirty="0">
                <a:latin typeface="微软雅黑" charset="-122"/>
                <a:ea typeface="微软雅黑" charset="-122"/>
                <a:cs typeface="+mn-ea"/>
                <a:sym typeface="+mn-lt"/>
              </a:rPr>
              <a:t>目录</a:t>
            </a:r>
            <a:endParaRPr lang="en-US" sz="6400" dirty="0">
              <a:latin typeface="微软雅黑" charset="-122"/>
              <a:ea typeface="微软雅黑" charset="-122"/>
              <a:cs typeface="+mn-ea"/>
              <a:sym typeface="+mn-lt"/>
            </a:endParaRPr>
          </a:p>
        </p:txBody>
      </p:sp>
      <p:sp>
        <p:nvSpPr>
          <p:cNvPr id="56" name="Oval 55"/>
          <p:cNvSpPr/>
          <p:nvPr/>
        </p:nvSpPr>
        <p:spPr>
          <a:xfrm>
            <a:off x="6240572" y="1757303"/>
            <a:ext cx="291284" cy="291284"/>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57" name="Oval 56"/>
          <p:cNvSpPr/>
          <p:nvPr/>
        </p:nvSpPr>
        <p:spPr>
          <a:xfrm>
            <a:off x="6240572" y="3339910"/>
            <a:ext cx="291284" cy="291284"/>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58" name="Oval 57"/>
          <p:cNvSpPr/>
          <p:nvPr/>
        </p:nvSpPr>
        <p:spPr>
          <a:xfrm>
            <a:off x="6240572" y="4873422"/>
            <a:ext cx="291284" cy="291284"/>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grpSp>
        <p:nvGrpSpPr>
          <p:cNvPr id="60" name="Group 59"/>
          <p:cNvGrpSpPr/>
          <p:nvPr/>
        </p:nvGrpSpPr>
        <p:grpSpPr>
          <a:xfrm>
            <a:off x="4928660" y="1660689"/>
            <a:ext cx="978166" cy="484512"/>
            <a:chOff x="4928372" y="1814284"/>
            <a:chExt cx="978408" cy="484632"/>
          </a:xfrm>
          <a:solidFill>
            <a:schemeClr val="accent1">
              <a:lumMod val="60000"/>
              <a:lumOff val="40000"/>
            </a:schemeClr>
          </a:solidFill>
        </p:grpSpPr>
        <p:sp>
          <p:nvSpPr>
            <p:cNvPr id="61" name="Pentagon 60"/>
            <p:cNvSpPr/>
            <p:nvPr/>
          </p:nvSpPr>
          <p:spPr>
            <a:xfrm>
              <a:off x="4928372" y="1814284"/>
              <a:ext cx="978408" cy="48463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62" name="TextBox 61"/>
            <p:cNvSpPr txBox="1"/>
            <p:nvPr/>
          </p:nvSpPr>
          <p:spPr>
            <a:xfrm>
              <a:off x="5070762" y="1856545"/>
              <a:ext cx="464935" cy="398878"/>
            </a:xfrm>
            <a:prstGeom prst="rect">
              <a:avLst/>
            </a:prstGeom>
            <a:grpFill/>
          </p:spPr>
          <p:txBody>
            <a:bodyPr wrap="none" rtlCol="0">
              <a:spAutoFit/>
            </a:bodyPr>
            <a:lstStyle/>
            <a:p>
              <a:pPr algn="ctr"/>
              <a:r>
                <a:rPr lang="en-US" sz="2000" b="1" dirty="0">
                  <a:solidFill>
                    <a:schemeClr val="bg2"/>
                  </a:solidFill>
                  <a:cs typeface="+mn-ea"/>
                  <a:sym typeface="+mn-lt"/>
                </a:rPr>
                <a:t>01</a:t>
              </a:r>
              <a:endParaRPr lang="en-GB" sz="2000" b="1" dirty="0">
                <a:solidFill>
                  <a:schemeClr val="bg2"/>
                </a:solidFill>
                <a:cs typeface="+mn-ea"/>
                <a:sym typeface="+mn-lt"/>
              </a:endParaRPr>
            </a:p>
          </p:txBody>
        </p:sp>
      </p:grpSp>
      <p:grpSp>
        <p:nvGrpSpPr>
          <p:cNvPr id="66" name="Group 65"/>
          <p:cNvGrpSpPr/>
          <p:nvPr/>
        </p:nvGrpSpPr>
        <p:grpSpPr>
          <a:xfrm>
            <a:off x="4928660" y="4762417"/>
            <a:ext cx="978166" cy="484512"/>
            <a:chOff x="4928372" y="4204732"/>
            <a:chExt cx="978408" cy="484632"/>
          </a:xfrm>
          <a:solidFill>
            <a:schemeClr val="accent1">
              <a:lumMod val="60000"/>
              <a:lumOff val="40000"/>
            </a:schemeClr>
          </a:solidFill>
        </p:grpSpPr>
        <p:sp>
          <p:nvSpPr>
            <p:cNvPr id="67" name="Pentagon 66"/>
            <p:cNvSpPr/>
            <p:nvPr/>
          </p:nvSpPr>
          <p:spPr>
            <a:xfrm>
              <a:off x="4928372" y="4204732"/>
              <a:ext cx="978408" cy="48463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68" name="TextBox 67"/>
            <p:cNvSpPr txBox="1"/>
            <p:nvPr/>
          </p:nvSpPr>
          <p:spPr>
            <a:xfrm>
              <a:off x="5070762" y="4246353"/>
              <a:ext cx="464935" cy="398878"/>
            </a:xfrm>
            <a:prstGeom prst="rect">
              <a:avLst/>
            </a:prstGeom>
            <a:grpFill/>
          </p:spPr>
          <p:txBody>
            <a:bodyPr wrap="none" rtlCol="0">
              <a:spAutoFit/>
            </a:bodyPr>
            <a:lstStyle/>
            <a:p>
              <a:pPr algn="ctr"/>
              <a:r>
                <a:rPr lang="en-US" sz="2000" b="1" dirty="0">
                  <a:solidFill>
                    <a:schemeClr val="bg2"/>
                  </a:solidFill>
                  <a:cs typeface="+mn-ea"/>
                  <a:sym typeface="+mn-lt"/>
                </a:rPr>
                <a:t>03</a:t>
              </a:r>
              <a:endParaRPr lang="en-GB" sz="2000" b="1" dirty="0">
                <a:solidFill>
                  <a:schemeClr val="bg2"/>
                </a:solidFill>
                <a:cs typeface="+mn-ea"/>
                <a:sym typeface="+mn-lt"/>
              </a:endParaRPr>
            </a:p>
          </p:txBody>
        </p:sp>
      </p:grpSp>
      <p:grpSp>
        <p:nvGrpSpPr>
          <p:cNvPr id="69" name="Group 68"/>
          <p:cNvGrpSpPr/>
          <p:nvPr/>
        </p:nvGrpSpPr>
        <p:grpSpPr>
          <a:xfrm>
            <a:off x="4928660" y="3243295"/>
            <a:ext cx="978166" cy="484512"/>
            <a:chOff x="4928372" y="3009508"/>
            <a:chExt cx="978408" cy="484632"/>
          </a:xfrm>
          <a:solidFill>
            <a:schemeClr val="accent1">
              <a:lumMod val="60000"/>
              <a:lumOff val="40000"/>
            </a:schemeClr>
          </a:solidFill>
        </p:grpSpPr>
        <p:sp>
          <p:nvSpPr>
            <p:cNvPr id="70" name="Pentagon 69"/>
            <p:cNvSpPr/>
            <p:nvPr/>
          </p:nvSpPr>
          <p:spPr>
            <a:xfrm>
              <a:off x="4928372" y="3009508"/>
              <a:ext cx="978408" cy="48463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71" name="TextBox 70"/>
            <p:cNvSpPr txBox="1"/>
            <p:nvPr/>
          </p:nvSpPr>
          <p:spPr>
            <a:xfrm>
              <a:off x="5070762" y="3046076"/>
              <a:ext cx="464935" cy="398878"/>
            </a:xfrm>
            <a:prstGeom prst="rect">
              <a:avLst/>
            </a:prstGeom>
            <a:grpFill/>
          </p:spPr>
          <p:txBody>
            <a:bodyPr wrap="none" rtlCol="0">
              <a:spAutoFit/>
            </a:bodyPr>
            <a:lstStyle/>
            <a:p>
              <a:pPr algn="ctr"/>
              <a:r>
                <a:rPr lang="en-US" sz="2000" b="1" dirty="0">
                  <a:solidFill>
                    <a:schemeClr val="bg2"/>
                  </a:solidFill>
                  <a:cs typeface="+mn-ea"/>
                  <a:sym typeface="+mn-lt"/>
                </a:rPr>
                <a:t>02</a:t>
              </a:r>
              <a:endParaRPr lang="en-GB" sz="2000" b="1" dirty="0">
                <a:solidFill>
                  <a:schemeClr val="bg2"/>
                </a:solidFill>
                <a:cs typeface="+mn-ea"/>
                <a:sym typeface="+mn-lt"/>
              </a:endParaRPr>
            </a:p>
          </p:txBody>
        </p:sp>
      </p:grpSp>
      <p:sp>
        <p:nvSpPr>
          <p:cNvPr id="73" name="TextBox 72"/>
          <p:cNvSpPr txBox="1"/>
          <p:nvPr/>
        </p:nvSpPr>
        <p:spPr>
          <a:xfrm>
            <a:off x="6671591" y="1546478"/>
            <a:ext cx="1921510" cy="583565"/>
          </a:xfrm>
          <a:prstGeom prst="rect">
            <a:avLst/>
          </a:prstGeom>
          <a:noFill/>
        </p:spPr>
        <p:txBody>
          <a:bodyPr wrap="none" rtlCol="0">
            <a:spAutoFit/>
          </a:bodyPr>
          <a:lstStyle/>
          <a:p>
            <a:pPr defTabSz="685800">
              <a:defRPr/>
            </a:pPr>
            <a:r>
              <a:rPr lang="zh-CN" altLang="en-US" sz="3200" kern="0" dirty="0">
                <a:solidFill>
                  <a:schemeClr val="accent1"/>
                </a:solidFill>
                <a:latin typeface="微软雅黑" charset="-122"/>
                <a:ea typeface="微软雅黑" charset="-122"/>
              </a:rPr>
              <a:t>任务分工 </a:t>
            </a:r>
            <a:endParaRPr lang="zh-CN" altLang="en-US" sz="3200" kern="0" dirty="0">
              <a:solidFill>
                <a:schemeClr val="accent1"/>
              </a:solidFill>
              <a:latin typeface="微软雅黑" charset="-122"/>
              <a:ea typeface="微软雅黑" charset="-122"/>
            </a:endParaRPr>
          </a:p>
        </p:txBody>
      </p:sp>
      <p:cxnSp>
        <p:nvCxnSpPr>
          <p:cNvPr id="84" name="Straight Connector 83"/>
          <p:cNvCxnSpPr>
            <a:stCxn id="56" idx="4"/>
            <a:endCxn id="57" idx="0"/>
          </p:cNvCxnSpPr>
          <p:nvPr/>
        </p:nvCxnSpPr>
        <p:spPr>
          <a:xfrm>
            <a:off x="6386215" y="2048588"/>
            <a:ext cx="0" cy="12916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7" idx="4"/>
            <a:endCxn id="58" idx="0"/>
          </p:cNvCxnSpPr>
          <p:nvPr/>
        </p:nvCxnSpPr>
        <p:spPr>
          <a:xfrm>
            <a:off x="6386215" y="3631194"/>
            <a:ext cx="0" cy="12417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72"/>
          <p:cNvSpPr txBox="1"/>
          <p:nvPr/>
        </p:nvSpPr>
        <p:spPr>
          <a:xfrm>
            <a:off x="6677516" y="3188606"/>
            <a:ext cx="1808480" cy="583565"/>
          </a:xfrm>
          <a:prstGeom prst="rect">
            <a:avLst/>
          </a:prstGeom>
          <a:noFill/>
        </p:spPr>
        <p:txBody>
          <a:bodyPr wrap="none" rtlCol="0">
            <a:spAutoFit/>
          </a:bodyPr>
          <a:p>
            <a:pPr defTabSz="685800">
              <a:defRPr/>
            </a:pPr>
            <a:r>
              <a:rPr lang="zh-CN" altLang="en-US" sz="3200" kern="0" dirty="0">
                <a:solidFill>
                  <a:schemeClr val="accent1"/>
                </a:solidFill>
                <a:latin typeface="微软雅黑" charset="-122"/>
                <a:ea typeface="宋体" charset="0"/>
              </a:rPr>
              <a:t>任务情况</a:t>
            </a:r>
            <a:endParaRPr lang="zh-CN" altLang="en-US" sz="3200" kern="0" dirty="0">
              <a:solidFill>
                <a:schemeClr val="accent1"/>
              </a:solidFill>
              <a:latin typeface="微软雅黑" charset="-122"/>
              <a:ea typeface="宋体" charset="0"/>
            </a:endParaRPr>
          </a:p>
        </p:txBody>
      </p:sp>
      <p:sp>
        <p:nvSpPr>
          <p:cNvPr id="6" name="TextBox 72"/>
          <p:cNvSpPr txBox="1"/>
          <p:nvPr/>
        </p:nvSpPr>
        <p:spPr>
          <a:xfrm>
            <a:off x="6677516" y="4696994"/>
            <a:ext cx="1921510" cy="583565"/>
          </a:xfrm>
          <a:prstGeom prst="rect">
            <a:avLst/>
          </a:prstGeom>
          <a:noFill/>
        </p:spPr>
        <p:txBody>
          <a:bodyPr wrap="none" rtlCol="0">
            <a:spAutoFit/>
          </a:bodyPr>
          <a:p>
            <a:pPr defTabSz="685800">
              <a:defRPr/>
            </a:pPr>
            <a:r>
              <a:rPr lang="zh-CN" altLang="en-US" sz="3200" kern="0" dirty="0">
                <a:solidFill>
                  <a:schemeClr val="accent1"/>
                </a:solidFill>
                <a:latin typeface="微软雅黑" charset="-122"/>
                <a:ea typeface="微软雅黑" charset="-122"/>
              </a:rPr>
              <a:t>个人心得 </a:t>
            </a:r>
            <a:endParaRPr lang="zh-CN" altLang="en-US" sz="3200" kern="0" dirty="0">
              <a:solidFill>
                <a:schemeClr val="accent1"/>
              </a:solidFill>
              <a:latin typeface="微软雅黑" charset="-122"/>
              <a:ea typeface="微软雅黑"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22" presetClass="entr" presetSubtype="4" fill="hold"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wipe(down)">
                                      <p:cBhvr>
                                        <p:cTn id="16" dur="500"/>
                                        <p:tgtEl>
                                          <p:spTgt spid="84"/>
                                        </p:tgtEl>
                                      </p:cBhvr>
                                    </p:animEffect>
                                  </p:childTnLst>
                                </p:cTn>
                              </p:par>
                              <p:par>
                                <p:cTn id="17" presetID="22" presetClass="entr" presetSubtype="4"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down)">
                                      <p:cBhvr>
                                        <p:cTn id="19" dur="500"/>
                                        <p:tgtEl>
                                          <p:spTgt spid="85"/>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ppt_x"/>
                                          </p:val>
                                        </p:tav>
                                        <p:tav tm="100000">
                                          <p:val>
                                            <p:strVal val="#ppt_x"/>
                                          </p:val>
                                        </p:tav>
                                      </p:tavLst>
                                    </p:anim>
                                    <p:anim calcmode="lin" valueType="num">
                                      <p:cBhvr additive="base">
                                        <p:cTn id="24" dur="500" fill="hold"/>
                                        <p:tgtEl>
                                          <p:spTgt spid="6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ppt_x"/>
                                          </p:val>
                                        </p:tav>
                                        <p:tav tm="100000">
                                          <p:val>
                                            <p:strVal val="#ppt_x"/>
                                          </p:val>
                                        </p:tav>
                                      </p:tavLst>
                                    </p:anim>
                                    <p:anim calcmode="lin" valueType="num">
                                      <p:cBhvr additive="base">
                                        <p:cTn id="3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bldLvl="0" animBg="1"/>
      <p:bldP spid="57" grpId="0" bldLvl="0" animBg="1"/>
      <p:bldP spid="58" grpId="0" bldLvl="0" animBg="1"/>
      <p:bldP spid="7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2567055" y="1585914"/>
            <a:ext cx="2446449" cy="2892891"/>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1">
              <a:lumMod val="60000"/>
              <a:lumOff val="40000"/>
            </a:schemeClr>
          </a:solidFill>
          <a:ln>
            <a:solidFill>
              <a:schemeClr val="accent1"/>
            </a:solidFill>
          </a:ln>
        </p:spPr>
        <p:style>
          <a:lnRef idx="2">
            <a:schemeClr val="accent5"/>
          </a:lnRef>
          <a:fillRef idx="1">
            <a:schemeClr val="lt1"/>
          </a:fillRef>
          <a:effectRef idx="0">
            <a:schemeClr val="accent5"/>
          </a:effectRef>
          <a:fontRef idx="minor">
            <a:schemeClr val="dk1"/>
          </a:fontRef>
        </p:style>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2" name="Freeform 16"/>
          <p:cNvSpPr>
            <a:spLocks noEditPoints="1"/>
          </p:cNvSpPr>
          <p:nvPr/>
        </p:nvSpPr>
        <p:spPr bwMode="auto">
          <a:xfrm>
            <a:off x="3165106" y="4561371"/>
            <a:ext cx="1250349" cy="100311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nvGrpSpPr>
          <p:cNvPr id="2" name="Group 12"/>
          <p:cNvGrpSpPr/>
          <p:nvPr/>
        </p:nvGrpSpPr>
        <p:grpSpPr>
          <a:xfrm>
            <a:off x="2778998" y="1777636"/>
            <a:ext cx="2022566" cy="1810634"/>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sp>
        <p:nvSpPr>
          <p:cNvPr id="5" name="Oval 4"/>
          <p:cNvSpPr/>
          <p:nvPr/>
        </p:nvSpPr>
        <p:spPr>
          <a:xfrm>
            <a:off x="5628755" y="2793310"/>
            <a:ext cx="964962" cy="985277"/>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2665" dirty="0">
                <a:solidFill>
                  <a:schemeClr val="bg1"/>
                </a:solidFill>
                <a:latin typeface="Arial" panose="020B0604020202020204" pitchFamily="34" charset="0"/>
                <a:ea typeface="微软雅黑" charset="-122"/>
                <a:cs typeface="+mn-ea"/>
                <a:sym typeface="Arial" panose="020B0604020202020204" pitchFamily="34" charset="0"/>
              </a:rPr>
              <a:t>01</a:t>
            </a:r>
            <a:endParaRPr lang="en-US" sz="2665" dirty="0">
              <a:solidFill>
                <a:schemeClr val="bg1"/>
              </a:solidFill>
              <a:latin typeface="Arial" panose="020B0604020202020204" pitchFamily="34" charset="0"/>
              <a:ea typeface="微软雅黑" charset="-122"/>
              <a:cs typeface="+mn-ea"/>
              <a:sym typeface="Arial" panose="020B0604020202020204" pitchFamily="34" charset="0"/>
            </a:endParaRPr>
          </a:p>
        </p:txBody>
      </p:sp>
      <p:sp>
        <p:nvSpPr>
          <p:cNvPr id="3" name="矩形 2"/>
          <p:cNvSpPr/>
          <p:nvPr/>
        </p:nvSpPr>
        <p:spPr>
          <a:xfrm>
            <a:off x="5297790" y="339430"/>
            <a:ext cx="1765711" cy="3487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97790" y="339430"/>
            <a:ext cx="1754707" cy="460375"/>
          </a:xfrm>
          <a:prstGeom prst="rect">
            <a:avLst/>
          </a:prstGeom>
          <a:noFill/>
        </p:spPr>
        <p:txBody>
          <a:bodyPr wrap="square" rtlCol="0">
            <a:spAutoFit/>
          </a:bodyPr>
          <a:p>
            <a:r>
              <a:rPr lang="zh-CN" altLang="en-US" sz="2400" kern="0" dirty="0">
                <a:solidFill>
                  <a:schemeClr val="accent1"/>
                </a:solidFill>
                <a:latin typeface="微软雅黑" charset="-122"/>
                <a:ea typeface="微软雅黑" charset="-122"/>
                <a:sym typeface="+mn-ea"/>
              </a:rPr>
              <a:t>小组看法</a:t>
            </a:r>
            <a:endParaRPr lang="zh-CN" altLang="en-US" sz="2400"/>
          </a:p>
        </p:txBody>
      </p:sp>
      <p:sp>
        <p:nvSpPr>
          <p:cNvPr id="6" name="矩形 5"/>
          <p:cNvSpPr/>
          <p:nvPr/>
        </p:nvSpPr>
        <p:spPr>
          <a:xfrm>
            <a:off x="5355350" y="322500"/>
            <a:ext cx="1926538" cy="70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7" name="文本框 6"/>
          <p:cNvSpPr txBox="1"/>
          <p:nvPr/>
        </p:nvSpPr>
        <p:spPr>
          <a:xfrm>
            <a:off x="7052497" y="2855948"/>
            <a:ext cx="3761658" cy="829945"/>
          </a:xfrm>
          <a:prstGeom prst="rect">
            <a:avLst/>
          </a:prstGeom>
          <a:noFill/>
        </p:spPr>
        <p:txBody>
          <a:bodyPr wrap="square" rtlCol="0">
            <a:spAutoFit/>
          </a:bodyPr>
          <a:p>
            <a:r>
              <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任务分工</a:t>
            </a:r>
            <a:endPar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32730" y="441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2" name="矩形 1"/>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3" name="文本框 2"/>
          <p:cNvSpPr txBox="1"/>
          <p:nvPr/>
        </p:nvSpPr>
        <p:spPr>
          <a:xfrm>
            <a:off x="501405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任务分工</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sp>
        <p:nvSpPr>
          <p:cNvPr id="4" name="文本框 3"/>
          <p:cNvSpPr txBox="1"/>
          <p:nvPr/>
        </p:nvSpPr>
        <p:spPr>
          <a:xfrm>
            <a:off x="1084124" y="1610809"/>
            <a:ext cx="9664007" cy="3784600"/>
          </a:xfrm>
          <a:prstGeom prst="rect">
            <a:avLst/>
          </a:prstGeom>
          <a:noFill/>
        </p:spPr>
        <p:txBody>
          <a:bodyPr wrap="square" rtlCol="0">
            <a:spAutoFit/>
          </a:bodyPr>
          <a:p>
            <a:pPr algn="l">
              <a:lnSpc>
                <a:spcPct val="200000"/>
              </a:lnSpc>
            </a:pPr>
            <a:r>
              <a:rPr lang="en-US" altLang="zh-CN" sz="2400">
                <a:solidFill>
                  <a:schemeClr val="tx1"/>
                </a:solidFill>
              </a:rPr>
              <a:t>	1</a:t>
            </a:r>
            <a:r>
              <a:rPr lang="zh-CN" altLang="en-US" sz="2400">
                <a:solidFill>
                  <a:schemeClr val="tx1"/>
                </a:solidFill>
              </a:rPr>
              <a:t>、客户端各个界面的设计与实现</a:t>
            </a:r>
            <a:endParaRPr lang="zh-CN" altLang="en-US" sz="2400">
              <a:solidFill>
                <a:schemeClr val="tx1"/>
              </a:solidFill>
            </a:endParaRPr>
          </a:p>
          <a:p>
            <a:pPr algn="l">
              <a:lnSpc>
                <a:spcPct val="200000"/>
              </a:lnSpc>
            </a:pPr>
            <a:r>
              <a:rPr lang="en-US" altLang="zh-CN" sz="2400">
                <a:solidFill>
                  <a:schemeClr val="tx1"/>
                </a:solidFill>
              </a:rPr>
              <a:t>	2</a:t>
            </a:r>
            <a:r>
              <a:rPr lang="zh-CN" altLang="en-US" sz="2400">
                <a:solidFill>
                  <a:schemeClr val="tx1"/>
                </a:solidFill>
              </a:rPr>
              <a:t>、实现界面与</a:t>
            </a:r>
            <a:r>
              <a:rPr lang="en-US" altLang="zh-CN" sz="2400">
                <a:solidFill>
                  <a:schemeClr val="tx1"/>
                </a:solidFill>
              </a:rPr>
              <a:t>C++</a:t>
            </a:r>
            <a:r>
              <a:rPr lang="zh-CN" altLang="en-US" sz="2400">
                <a:solidFill>
                  <a:schemeClr val="tx1"/>
                </a:solidFill>
              </a:rPr>
              <a:t>进行交互，实现数据互传</a:t>
            </a:r>
            <a:endParaRPr lang="zh-CN" altLang="en-US" sz="2400">
              <a:solidFill>
                <a:schemeClr val="tx1"/>
              </a:solidFill>
            </a:endParaRPr>
          </a:p>
          <a:p>
            <a:pPr algn="l">
              <a:lnSpc>
                <a:spcPct val="200000"/>
              </a:lnSpc>
            </a:pPr>
            <a:r>
              <a:rPr lang="en-US" altLang="zh-CN" sz="2400">
                <a:solidFill>
                  <a:schemeClr val="tx1"/>
                </a:solidFill>
              </a:rPr>
              <a:t>	3</a:t>
            </a:r>
            <a:r>
              <a:rPr lang="zh-CN" altLang="en-US" sz="2400">
                <a:solidFill>
                  <a:schemeClr val="tx1"/>
                </a:solidFill>
              </a:rPr>
              <a:t>、用户浏览视频界面的</a:t>
            </a:r>
            <a:r>
              <a:rPr lang="en-US" altLang="zh-CN" sz="2400">
                <a:solidFill>
                  <a:schemeClr val="tx1"/>
                </a:solidFill>
              </a:rPr>
              <a:t>Model</a:t>
            </a:r>
            <a:r>
              <a:rPr lang="zh-CN" altLang="en-US" sz="2400">
                <a:solidFill>
                  <a:schemeClr val="tx1"/>
                </a:solidFill>
              </a:rPr>
              <a:t>组件</a:t>
            </a:r>
            <a:endParaRPr lang="zh-CN" altLang="en-US" sz="2400">
              <a:solidFill>
                <a:schemeClr val="tx1"/>
              </a:solidFill>
            </a:endParaRPr>
          </a:p>
          <a:p>
            <a:pPr algn="l">
              <a:lnSpc>
                <a:spcPct val="200000"/>
              </a:lnSpc>
            </a:pPr>
            <a:r>
              <a:rPr lang="en-US" altLang="zh-CN" sz="2400">
                <a:solidFill>
                  <a:schemeClr val="tx1"/>
                </a:solidFill>
              </a:rPr>
              <a:t>	4</a:t>
            </a:r>
            <a:r>
              <a:rPr lang="zh-CN" altLang="en-US" sz="2400">
                <a:solidFill>
                  <a:schemeClr val="tx1"/>
                </a:solidFill>
              </a:rPr>
              <a:t>、实现</a:t>
            </a:r>
            <a:r>
              <a:rPr lang="en-US" altLang="zh-CN" sz="2400">
                <a:solidFill>
                  <a:schemeClr val="tx1"/>
                </a:solidFill>
              </a:rPr>
              <a:t>Json</a:t>
            </a:r>
            <a:r>
              <a:rPr lang="zh-CN" altLang="en-US" sz="2400">
                <a:solidFill>
                  <a:schemeClr val="tx1"/>
                </a:solidFill>
              </a:rPr>
              <a:t>文件的读取与修改，使视频信息可以实时更新</a:t>
            </a:r>
            <a:endParaRPr lang="zh-CN" altLang="en-US" sz="2400">
              <a:solidFill>
                <a:schemeClr val="tx1"/>
              </a:solidFill>
            </a:endParaRPr>
          </a:p>
          <a:p>
            <a:pPr algn="l">
              <a:lnSpc>
                <a:spcPct val="200000"/>
              </a:lnSpc>
            </a:pPr>
            <a:r>
              <a:rPr lang="en-US" altLang="zh-CN" sz="2400">
                <a:solidFill>
                  <a:schemeClr val="tx1"/>
                </a:solidFill>
              </a:rPr>
              <a:t>	5</a:t>
            </a:r>
            <a:r>
              <a:rPr lang="zh-CN" altLang="en-US" sz="2400">
                <a:solidFill>
                  <a:schemeClr val="tx1"/>
                </a:solidFill>
              </a:rPr>
              <a:t>、使用多线程与流媒体服务器实现了视频加载功能</a:t>
            </a:r>
            <a:endParaRPr lang="zh-CN" altLang="en-US" sz="2400">
              <a:solidFill>
                <a:schemeClr val="tx1"/>
              </a:solidFill>
            </a:endParaRPr>
          </a:p>
        </p:txBody>
      </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2567055" y="1585914"/>
            <a:ext cx="2446449" cy="2892891"/>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1">
              <a:lumMod val="60000"/>
              <a:lumOff val="40000"/>
            </a:schemeClr>
          </a:solidFill>
          <a:ln>
            <a:noFill/>
          </a:ln>
        </p:spPr>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2" name="Freeform 16"/>
          <p:cNvSpPr>
            <a:spLocks noEditPoints="1"/>
          </p:cNvSpPr>
          <p:nvPr/>
        </p:nvSpPr>
        <p:spPr bwMode="auto">
          <a:xfrm>
            <a:off x="3165106" y="4561371"/>
            <a:ext cx="1250349" cy="100311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nvGrpSpPr>
          <p:cNvPr id="2" name="Group 12"/>
          <p:cNvGrpSpPr/>
          <p:nvPr/>
        </p:nvGrpSpPr>
        <p:grpSpPr>
          <a:xfrm>
            <a:off x="2778998" y="1777636"/>
            <a:ext cx="2022566" cy="1810634"/>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sp>
        <p:nvSpPr>
          <p:cNvPr id="3" name="矩形 2"/>
          <p:cNvSpPr/>
          <p:nvPr/>
        </p:nvSpPr>
        <p:spPr>
          <a:xfrm>
            <a:off x="5297790" y="339430"/>
            <a:ext cx="1765711" cy="3487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97790" y="339430"/>
            <a:ext cx="1754707" cy="460375"/>
          </a:xfrm>
          <a:prstGeom prst="rect">
            <a:avLst/>
          </a:prstGeom>
          <a:noFill/>
        </p:spPr>
        <p:txBody>
          <a:bodyPr wrap="square" rtlCol="0">
            <a:spAutoFit/>
          </a:bodyPr>
          <a:p>
            <a:r>
              <a:rPr lang="zh-CN" altLang="en-US" sz="2400" kern="0" dirty="0">
                <a:solidFill>
                  <a:schemeClr val="accent1"/>
                </a:solidFill>
                <a:latin typeface="微软雅黑" charset="-122"/>
                <a:ea typeface="微软雅黑" charset="-122"/>
                <a:sym typeface="+mn-ea"/>
              </a:rPr>
              <a:t>小组看法</a:t>
            </a:r>
            <a:endParaRPr lang="zh-CN" altLang="en-US" sz="2400"/>
          </a:p>
        </p:txBody>
      </p:sp>
      <p:sp>
        <p:nvSpPr>
          <p:cNvPr id="6" name="Oval 4"/>
          <p:cNvSpPr/>
          <p:nvPr/>
        </p:nvSpPr>
        <p:spPr>
          <a:xfrm>
            <a:off x="5628755" y="2793310"/>
            <a:ext cx="964962" cy="985277"/>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en-US" sz="2665" dirty="0">
                <a:solidFill>
                  <a:schemeClr val="bg1"/>
                </a:solidFill>
                <a:latin typeface="Arial" panose="020B0604020202020204" pitchFamily="34" charset="0"/>
                <a:ea typeface="微软雅黑" charset="-122"/>
                <a:cs typeface="+mn-ea"/>
                <a:sym typeface="Arial" panose="020B0604020202020204" pitchFamily="34" charset="0"/>
              </a:rPr>
              <a:t>02</a:t>
            </a:r>
            <a:endParaRPr lang="en-US" sz="2665" dirty="0">
              <a:solidFill>
                <a:schemeClr val="bg1"/>
              </a:solidFill>
              <a:latin typeface="Arial" panose="020B0604020202020204" pitchFamily="34" charset="0"/>
              <a:ea typeface="微软雅黑" charset="-122"/>
              <a:cs typeface="+mn-ea"/>
              <a:sym typeface="Arial" panose="020B0604020202020204" pitchFamily="34" charset="0"/>
            </a:endParaRPr>
          </a:p>
        </p:txBody>
      </p:sp>
      <p:sp>
        <p:nvSpPr>
          <p:cNvPr id="7" name="文本框 6"/>
          <p:cNvSpPr txBox="1"/>
          <p:nvPr/>
        </p:nvSpPr>
        <p:spPr>
          <a:xfrm>
            <a:off x="7052497" y="2855948"/>
            <a:ext cx="4132406" cy="645160"/>
          </a:xfrm>
          <a:prstGeom prst="rect">
            <a:avLst/>
          </a:prstGeom>
          <a:noFill/>
        </p:spPr>
        <p:txBody>
          <a:bodyPr wrap="square" rtlCol="0">
            <a:spAutoFit/>
          </a:bodyPr>
          <a:p>
            <a:r>
              <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个人任务完成情况</a:t>
            </a:r>
            <a:endPar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矩形 7"/>
          <p:cNvSpPr/>
          <p:nvPr/>
        </p:nvSpPr>
        <p:spPr>
          <a:xfrm>
            <a:off x="5355350" y="322500"/>
            <a:ext cx="1926538" cy="70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1101" y="1312977"/>
            <a:ext cx="10619658" cy="4523105"/>
          </a:xfrm>
          <a:prstGeom prst="rect">
            <a:avLst/>
          </a:prstGeom>
          <a:noFill/>
        </p:spPr>
        <p:txBody>
          <a:bodyPr wrap="square" rtlCol="0" anchor="t">
            <a:spAutoFit/>
          </a:bodyPr>
          <a:p>
            <a:pPr algn="l">
              <a:lnSpc>
                <a:spcPct val="200000"/>
              </a:lnSpc>
              <a:buClrTx/>
              <a:buSzTx/>
              <a:buNone/>
            </a:pPr>
            <a:r>
              <a:rPr lang="en-US" altLang="zh-CN" sz="2400">
                <a:sym typeface="+mn-ea"/>
              </a:rPr>
              <a:t>       </a:t>
            </a:r>
            <a:r>
              <a:rPr lang="zh-CN" altLang="en-US" sz="2400">
                <a:sym typeface="+mn-ea"/>
              </a:rPr>
              <a:t>本次开发主要进行了用况的第一次迭代，主要实现的是用户通过浏览、观看短视频进行社交互动。</a:t>
            </a:r>
            <a:endParaRPr lang="zh-CN" altLang="en-US" sz="2400">
              <a:sym typeface="+mn-ea"/>
            </a:endParaRPr>
          </a:p>
          <a:p>
            <a:pPr algn="l">
              <a:lnSpc>
                <a:spcPct val="200000"/>
              </a:lnSpc>
              <a:buClrTx/>
              <a:buSzTx/>
              <a:buNone/>
            </a:pPr>
            <a:r>
              <a:rPr lang="zh-CN" altLang="en-US" sz="2400">
                <a:sym typeface="+mn-ea"/>
              </a:rPr>
              <a:t>       在这一部分的用况中，我的主要工作是保证能够流畅的播放短视频，同时需要保证界面可以正确的显示用户以及视频的相关信息。</a:t>
            </a:r>
            <a:endParaRPr lang="zh-CN" altLang="en-US" sz="2400">
              <a:sym typeface="+mn-ea"/>
            </a:endParaRPr>
          </a:p>
          <a:p>
            <a:pPr algn="l">
              <a:lnSpc>
                <a:spcPct val="200000"/>
              </a:lnSpc>
              <a:buClrTx/>
              <a:buSzTx/>
              <a:buNone/>
            </a:pPr>
            <a:r>
              <a:rPr lang="en-US" altLang="zh-CN" sz="2400"/>
              <a:t>       </a:t>
            </a:r>
            <a:r>
              <a:rPr lang="zh-CN" altLang="en-US" sz="2400"/>
              <a:t>在保证功能实现的前提下，我还需要保证视频滑动的上一个与下一个能够很快的加载</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矩形 3"/>
          <p:cNvSpPr/>
          <p:nvPr/>
        </p:nvSpPr>
        <p:spPr>
          <a:xfrm>
            <a:off x="5332730" y="441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5" name="文本框 4"/>
          <p:cNvSpPr txBox="1"/>
          <p:nvPr/>
        </p:nvSpPr>
        <p:spPr>
          <a:xfrm>
            <a:off x="5205823" y="21880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个人任务</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spTree>
  </p:cSld>
  <p:clrMapOvr>
    <a:masterClrMapping/>
  </p:clrMapOvr>
  <p:transition spd="slow" advClick="0" advTm="0">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6600" y="708025"/>
            <a:ext cx="10620375" cy="5631180"/>
          </a:xfrm>
          <a:prstGeom prst="rect">
            <a:avLst/>
          </a:prstGeom>
          <a:noFill/>
        </p:spPr>
        <p:txBody>
          <a:bodyPr wrap="square" rtlCol="0" anchor="t">
            <a:spAutoFit/>
          </a:bodyPr>
          <a:p>
            <a:pPr algn="l">
              <a:lnSpc>
                <a:spcPct val="200000"/>
              </a:lnSpc>
              <a:buClrTx/>
              <a:buSzTx/>
              <a:buNone/>
            </a:pPr>
            <a:r>
              <a:rPr lang="en-US" altLang="zh-CN" sz="2400"/>
              <a:t>1</a:t>
            </a:r>
            <a:r>
              <a:rPr lang="zh-CN" altLang="en-US" sz="2400"/>
              <a:t>、视频可以顺畅的播放</a:t>
            </a:r>
            <a:endParaRPr lang="zh-CN" altLang="en-US" sz="2400"/>
          </a:p>
          <a:p>
            <a:pPr algn="l">
              <a:lnSpc>
                <a:spcPct val="200000"/>
              </a:lnSpc>
              <a:buClrTx/>
              <a:buSzTx/>
              <a:buNone/>
            </a:pPr>
            <a:r>
              <a:rPr lang="en-US" altLang="zh-CN"/>
              <a:t>        QML</a:t>
            </a:r>
            <a:r>
              <a:rPr lang="zh-CN" altLang="en-US"/>
              <a:t>本身自带的</a:t>
            </a:r>
            <a:r>
              <a:rPr lang="en-US" altLang="zh-CN"/>
              <a:t>Video</a:t>
            </a:r>
            <a:r>
              <a:rPr lang="zh-CN" altLang="en-US"/>
              <a:t>组件在播放流媒体时，如果长时间无法加载出视频会存在闪退的情况；使用</a:t>
            </a:r>
            <a:r>
              <a:rPr lang="en-US" altLang="zh-CN"/>
              <a:t>Video</a:t>
            </a:r>
            <a:r>
              <a:rPr lang="zh-CN" altLang="en-US"/>
              <a:t>在部署到手机上时，存在无法播放视频的情况，而且使用流媒体会存在短视频无法循环播放、每次都动态加载视频等各种问题，所以我采用将从流媒体服务器拉取视频到本地使用</a:t>
            </a:r>
            <a:r>
              <a:rPr lang="en-US" altLang="zh-CN"/>
              <a:t>Video</a:t>
            </a:r>
            <a:r>
              <a:rPr lang="zh-CN" altLang="en-US"/>
              <a:t>组件播放本地视频的方法来解决这些问题</a:t>
            </a:r>
            <a:endParaRPr lang="zh-CN" altLang="en-US" sz="2800"/>
          </a:p>
          <a:p>
            <a:pPr algn="l">
              <a:lnSpc>
                <a:spcPct val="200000"/>
              </a:lnSpc>
              <a:buClrTx/>
              <a:buSzTx/>
              <a:buNone/>
            </a:pPr>
            <a:r>
              <a:rPr lang="en-US" altLang="zh-CN" sz="2400"/>
              <a:t>2</a:t>
            </a:r>
            <a:r>
              <a:rPr lang="zh-CN" altLang="en-US" sz="2400"/>
              <a:t>、确保用户可以顺利的加载上一个与下一个视频</a:t>
            </a:r>
            <a:endParaRPr lang="zh-CN" altLang="en-US" sz="2400"/>
          </a:p>
          <a:p>
            <a:pPr algn="l">
              <a:lnSpc>
                <a:spcPct val="200000"/>
              </a:lnSpc>
              <a:buClrTx/>
              <a:buSzTx/>
              <a:buNone/>
            </a:pPr>
            <a:r>
              <a:rPr lang="zh-CN" altLang="en-US" sz="2000"/>
              <a:t>       用户可以顺利的加载上一个视频与下一个视频主要存在的问题有两个，其中一个是视频的拉取速度较慢，无法满足加载的要求，这里我采用了多线程拉取视频，同时加载多个视频，使得视频在滑动过程中，减少加载的时间</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4995638" y="362950"/>
            <a:ext cx="2833940" cy="460375"/>
          </a:xfrm>
          <a:prstGeom prst="rect">
            <a:avLst/>
          </a:prstGeom>
          <a:noFill/>
        </p:spPr>
        <p:txBody>
          <a:bodyPr wrap="square" rtlCol="0">
            <a:spAutoFit/>
          </a:bodyPr>
          <a:p>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问题与解决方案</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spTree>
  </p:cSld>
  <p:clrMapOvr>
    <a:masterClrMapping/>
  </p:clrMapOvr>
  <p:transition spd="slow" advClick="0" advTm="0">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972617"/>
            <a:ext cx="10619658" cy="4338320"/>
          </a:xfrm>
          <a:prstGeom prst="rect">
            <a:avLst/>
          </a:prstGeom>
          <a:noFill/>
        </p:spPr>
        <p:txBody>
          <a:bodyPr wrap="square" rtlCol="0" anchor="t">
            <a:spAutoFit/>
          </a:bodyPr>
          <a:p>
            <a:pPr algn="l">
              <a:lnSpc>
                <a:spcPct val="200000"/>
              </a:lnSpc>
              <a:buClrTx/>
              <a:buSzTx/>
              <a:buNone/>
            </a:pPr>
            <a:r>
              <a:rPr lang="en-US" altLang="zh-CN" sz="2400">
                <a:sym typeface="+mn-ea"/>
              </a:rPr>
              <a:t>3</a:t>
            </a:r>
            <a:r>
              <a:rPr lang="zh-CN" altLang="en-US" sz="2400">
                <a:sym typeface="+mn-ea"/>
              </a:rPr>
              <a:t>、能够动态的更改视频中的一些信息，比如点赞信息等</a:t>
            </a:r>
            <a:endParaRPr lang="zh-CN" altLang="en-US" sz="2400">
              <a:sym typeface="+mn-ea"/>
            </a:endParaRPr>
          </a:p>
          <a:p>
            <a:pPr algn="l">
              <a:lnSpc>
                <a:spcPct val="200000"/>
              </a:lnSpc>
              <a:buClrTx/>
              <a:buSzTx/>
              <a:buNone/>
            </a:pPr>
            <a:r>
              <a:rPr lang="zh-CN" altLang="en-US">
                <a:sym typeface="+mn-ea"/>
              </a:rPr>
              <a:t>       这里设计到较多的与服务端的信息进行交互，同时界面上的数据需要频繁的更改，所以我这里采用了自己在</a:t>
            </a:r>
            <a:r>
              <a:rPr lang="en-US" altLang="zh-CN">
                <a:sym typeface="+mn-ea"/>
              </a:rPr>
              <a:t>C++</a:t>
            </a:r>
            <a:r>
              <a:rPr lang="zh-CN" altLang="en-US">
                <a:sym typeface="+mn-ea"/>
              </a:rPr>
              <a:t>端重写</a:t>
            </a:r>
            <a:r>
              <a:rPr lang="en-US" altLang="zh-CN">
                <a:sym typeface="+mn-ea"/>
              </a:rPr>
              <a:t>Model</a:t>
            </a:r>
            <a:r>
              <a:rPr lang="zh-CN" altLang="en-US">
                <a:sym typeface="+mn-ea"/>
              </a:rPr>
              <a:t>的方式，将自己写的</a:t>
            </a:r>
            <a:r>
              <a:rPr lang="en-US" altLang="zh-CN">
                <a:sym typeface="+mn-ea"/>
              </a:rPr>
              <a:t>Model</a:t>
            </a:r>
            <a:r>
              <a:rPr lang="zh-CN" altLang="en-US">
                <a:sym typeface="+mn-ea"/>
              </a:rPr>
              <a:t>注册到</a:t>
            </a:r>
            <a:r>
              <a:rPr lang="en-US" altLang="zh-CN">
                <a:sym typeface="+mn-ea"/>
              </a:rPr>
              <a:t>C++</a:t>
            </a:r>
            <a:r>
              <a:rPr lang="zh-CN" altLang="en-US">
                <a:sym typeface="+mn-ea"/>
              </a:rPr>
              <a:t>一端，可以在</a:t>
            </a:r>
            <a:r>
              <a:rPr lang="en-US" altLang="zh-CN">
                <a:sym typeface="+mn-ea"/>
              </a:rPr>
              <a:t>C++</a:t>
            </a:r>
            <a:r>
              <a:rPr lang="zh-CN" altLang="en-US">
                <a:sym typeface="+mn-ea"/>
              </a:rPr>
              <a:t>端动态的修改视频的相关信息，满足的需求</a:t>
            </a:r>
            <a:endParaRPr lang="zh-CN" altLang="en-US" sz="2400"/>
          </a:p>
          <a:p>
            <a:pPr algn="l">
              <a:lnSpc>
                <a:spcPct val="200000"/>
              </a:lnSpc>
              <a:buClrTx/>
              <a:buSzTx/>
              <a:buNone/>
            </a:pPr>
            <a:r>
              <a:rPr lang="en-US" altLang="zh-CN" sz="2400">
                <a:sym typeface="+mn-ea"/>
              </a:rPr>
              <a:t>4</a:t>
            </a:r>
            <a:r>
              <a:rPr lang="zh-CN" altLang="en-US" sz="2400">
                <a:sym typeface="+mn-ea"/>
              </a:rPr>
              <a:t>、能够对用户的信息进行修改，界面之间的传送</a:t>
            </a:r>
            <a:endParaRPr lang="zh-CN" altLang="en-US" sz="2400">
              <a:sym typeface="+mn-ea"/>
            </a:endParaRPr>
          </a:p>
          <a:p>
            <a:pPr algn="l">
              <a:lnSpc>
                <a:spcPct val="200000"/>
              </a:lnSpc>
              <a:buClrTx/>
              <a:buSzTx/>
              <a:buNone/>
            </a:pPr>
            <a:r>
              <a:rPr lang="zh-CN" altLang="en-US"/>
              <a:t>       网民相关信息修改之后，多处的网民信息的显示会存在很多的问题，将网民作为一个实体写在</a:t>
            </a:r>
            <a:r>
              <a:rPr lang="en-US" altLang="zh-CN"/>
              <a:t>C++</a:t>
            </a:r>
            <a:r>
              <a:rPr lang="zh-CN" altLang="en-US"/>
              <a:t>端，将方法注册到</a:t>
            </a:r>
            <a:r>
              <a:rPr lang="en-US" altLang="zh-CN"/>
              <a:t>QML</a:t>
            </a:r>
            <a:r>
              <a:rPr lang="zh-CN" altLang="en-US"/>
              <a:t>端，可以很方便的实现用户信息的更新。</a:t>
            </a:r>
            <a:endParaRPr lang="zh-CN" altLang="en-US" sz="18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035643" y="314055"/>
            <a:ext cx="2833940" cy="460375"/>
          </a:xfrm>
          <a:prstGeom prst="rect">
            <a:avLst/>
          </a:prstGeom>
          <a:noFill/>
        </p:spPr>
        <p:txBody>
          <a:bodyPr wrap="square" rtlCol="0">
            <a:spAutoFit/>
          </a:bodyPr>
          <a:p>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sym typeface="+mn-ea"/>
              </a:rPr>
              <a:t>问题与解决方案</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sym typeface="+mn-ea"/>
            </a:endParaRPr>
          </a:p>
        </p:txBody>
      </p:sp>
    </p:spTree>
  </p:cSld>
  <p:clrMapOvr>
    <a:masterClrMapping/>
  </p:clrMapOvr>
  <p:transition spd="slow" advClick="0" advTm="0">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043898"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界面设计</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pic>
        <p:nvPicPr>
          <p:cNvPr id="5" name="图片 4" descr="stateUI"/>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623820" y="1022985"/>
            <a:ext cx="6781800" cy="4162425"/>
          </a:xfrm>
          <a:prstGeom prst="rect">
            <a:avLst/>
          </a:prstGeom>
        </p:spPr>
      </p:pic>
      <p:sp>
        <p:nvSpPr>
          <p:cNvPr id="6" name="文本框 5"/>
          <p:cNvSpPr txBox="1"/>
          <p:nvPr/>
        </p:nvSpPr>
        <p:spPr>
          <a:xfrm>
            <a:off x="2891790" y="5551170"/>
            <a:ext cx="6508750" cy="645160"/>
          </a:xfrm>
          <a:prstGeom prst="rect">
            <a:avLst/>
          </a:prstGeom>
          <a:noFill/>
        </p:spPr>
        <p:txBody>
          <a:bodyPr wrap="square" rtlCol="0">
            <a:spAutoFit/>
          </a:bodyPr>
          <a:p>
            <a:r>
              <a:rPr lang="en-US" altLang="zh-CN"/>
              <a:t>       </a:t>
            </a:r>
            <a:r>
              <a:rPr lang="zh-CN" altLang="en-US"/>
              <a:t>上图主要展示了网民通过浏览、观看短视频并进行社交互动这一用况的界面之间的跳转情况</a:t>
            </a:r>
            <a:endParaRPr lang="zh-CN" altLang="en-US"/>
          </a:p>
        </p:txBody>
      </p:sp>
    </p:spTree>
  </p:cSld>
  <p:clrMapOvr>
    <a:masterClrMapping/>
  </p:clrMapOvr>
  <p:transition spd="slow" advClick="0" advTm="0">
    <p:split orient="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Words>
  <Application>WPS 演示</Application>
  <PresentationFormat>宽屏</PresentationFormat>
  <Paragraphs>100</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微软雅黑</vt:lpstr>
      <vt:lpstr>宋体</vt:lpstr>
      <vt:lpstr>方正书宋_GBK</vt:lpstr>
      <vt:lpstr>Arial Unicode MS</vt:lpstr>
      <vt:lpstr>Arial Black</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root</dc:creator>
  <cp:lastModifiedBy>root</cp:lastModifiedBy>
  <cp:revision>10</cp:revision>
  <dcterms:created xsi:type="dcterms:W3CDTF">2020-07-02T02:51:19Z</dcterms:created>
  <dcterms:modified xsi:type="dcterms:W3CDTF">2020-07-02T02:51:19Z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