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70" r:id="rId14"/>
    <p:sldId id="269"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94" d="100"/>
          <a:sy n="94" d="100"/>
        </p:scale>
        <p:origin x="22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9835A0-5DFA-499C-B5AD-C5ACD1F20274}"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3943432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9835A0-5DFA-499C-B5AD-C5ACD1F20274}"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3849994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9835A0-5DFA-499C-B5AD-C5ACD1F20274}"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118267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9835A0-5DFA-499C-B5AD-C5ACD1F20274}"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4282169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9835A0-5DFA-499C-B5AD-C5ACD1F20274}"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2150036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9835A0-5DFA-499C-B5AD-C5ACD1F20274}" type="datetimeFigureOut">
              <a:rPr lang="en-US" smtClean="0"/>
              <a:t>11/12/2016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814473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9835A0-5DFA-499C-B5AD-C5ACD1F20274}" type="datetimeFigureOut">
              <a:rPr lang="en-US" smtClean="0"/>
              <a:t>11/12/2016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335499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9835A0-5DFA-499C-B5AD-C5ACD1F20274}" type="datetimeFigureOut">
              <a:rPr lang="en-US" smtClean="0"/>
              <a:t>11/12/2016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160876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9835A0-5DFA-499C-B5AD-C5ACD1F20274}" type="datetimeFigureOut">
              <a:rPr lang="en-US" smtClean="0"/>
              <a:t>11/12/2016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3877189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9835A0-5DFA-499C-B5AD-C5ACD1F20274}" type="datetimeFigureOut">
              <a:rPr lang="en-US" smtClean="0"/>
              <a:t>11/12/2016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2018822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9835A0-5DFA-499C-B5AD-C5ACD1F20274}" type="datetimeFigureOut">
              <a:rPr lang="en-US" smtClean="0"/>
              <a:t>11/12/2016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3063025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9835A0-5DFA-499C-B5AD-C5ACD1F20274}" type="datetimeFigureOut">
              <a:rPr lang="en-US" smtClean="0"/>
              <a:t>11/12/2016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94CA9-D5C3-4D16-9E7C-08060DF8C954}" type="slidenum">
              <a:rPr lang="en-US" smtClean="0"/>
              <a:t>‹#›</a:t>
            </a:fld>
            <a:endParaRPr lang="en-US"/>
          </a:p>
        </p:txBody>
      </p:sp>
    </p:spTree>
    <p:extLst>
      <p:ext uri="{BB962C8B-B14F-4D97-AF65-F5344CB8AC3E}">
        <p14:creationId xmlns:p14="http://schemas.microsoft.com/office/powerpoint/2010/main" val="1476790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rkx5_MRAV3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amazon.com/gp/product/1589483715/" TargetMode="External"/><Relationship Id="rId2" Type="http://schemas.openxmlformats.org/officeDocument/2006/relationships/hyperlink" Target="https://www.amazon.com/ArcPy-ArcGIS-Geospatial-Analysis-Python/dp/1783988665" TargetMode="Externa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Programming for Remote Sensing and GIS</a:t>
            </a:r>
            <a:endParaRPr lang="en-US" dirty="0"/>
          </a:p>
        </p:txBody>
      </p:sp>
      <p:sp>
        <p:nvSpPr>
          <p:cNvPr id="3" name="Subtitle 2"/>
          <p:cNvSpPr>
            <a:spLocks noGrp="1"/>
          </p:cNvSpPr>
          <p:nvPr>
            <p:ph type="subTitle" idx="1"/>
          </p:nvPr>
        </p:nvSpPr>
        <p:spPr/>
        <p:txBody>
          <a:bodyPr/>
          <a:lstStyle/>
          <a:p>
            <a:r>
              <a:rPr lang="en-US" dirty="0" smtClean="0"/>
              <a:t>Gregory Brunner</a:t>
            </a:r>
            <a:endParaRPr lang="en-US" dirty="0"/>
          </a:p>
        </p:txBody>
      </p:sp>
    </p:spTree>
    <p:extLst>
      <p:ext uri="{BB962C8B-B14F-4D97-AF65-F5344CB8AC3E}">
        <p14:creationId xmlns:p14="http://schemas.microsoft.com/office/powerpoint/2010/main" val="2242900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Labs and Homework</a:t>
            </a:r>
            <a:endParaRPr lang="en-US" dirty="0"/>
          </a:p>
        </p:txBody>
      </p:sp>
      <p:sp>
        <p:nvSpPr>
          <p:cNvPr id="3" name="Content Placeholder 2"/>
          <p:cNvSpPr>
            <a:spLocks noGrp="1"/>
          </p:cNvSpPr>
          <p:nvPr>
            <p:ph idx="1"/>
          </p:nvPr>
        </p:nvSpPr>
        <p:spPr/>
        <p:txBody>
          <a:bodyPr/>
          <a:lstStyle/>
          <a:p>
            <a:r>
              <a:rPr lang="en-US" dirty="0" smtClean="0"/>
              <a:t>Github.com/</a:t>
            </a:r>
            <a:r>
              <a:rPr lang="en-US" dirty="0" err="1" smtClean="0"/>
              <a:t>gbrunner</a:t>
            </a:r>
            <a:endParaRPr lang="en-US" dirty="0"/>
          </a:p>
        </p:txBody>
      </p:sp>
    </p:spTree>
    <p:extLst>
      <p:ext uri="{BB962C8B-B14F-4D97-AF65-F5344CB8AC3E}">
        <p14:creationId xmlns:p14="http://schemas.microsoft.com/office/powerpoint/2010/main" val="3257986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51509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Python</a:t>
            </a:r>
            <a:endParaRPr lang="en-US" dirty="0"/>
          </a:p>
        </p:txBody>
      </p:sp>
      <p:sp>
        <p:nvSpPr>
          <p:cNvPr id="3" name="Text Placeholder 2"/>
          <p:cNvSpPr>
            <a:spLocks noGrp="1"/>
          </p:cNvSpPr>
          <p:nvPr>
            <p:ph type="body" idx="1"/>
          </p:nvPr>
        </p:nvSpPr>
        <p:spPr/>
        <p:txBody>
          <a:bodyPr/>
          <a:lstStyle/>
          <a:p>
            <a:r>
              <a:rPr lang="en-US" dirty="0" smtClean="0"/>
              <a:t>Gregory Brunner</a:t>
            </a:r>
            <a:endParaRPr lang="en-US" dirty="0"/>
          </a:p>
        </p:txBody>
      </p:sp>
    </p:spTree>
    <p:extLst>
      <p:ext uri="{BB962C8B-B14F-4D97-AF65-F5344CB8AC3E}">
        <p14:creationId xmlns:p14="http://schemas.microsoft.com/office/powerpoint/2010/main" val="3543206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 (</a:t>
            </a:r>
            <a:r>
              <a:rPr lang="en-US" dirty="0"/>
              <a:t>Jessica McKellar</a:t>
            </a:r>
            <a:r>
              <a:rPr lang="en-US" dirty="0" smtClean="0"/>
              <a:t>)</a:t>
            </a:r>
            <a:endParaRPr lang="en-US" dirty="0"/>
          </a:p>
        </p:txBody>
      </p:sp>
      <p:pic>
        <p:nvPicPr>
          <p:cNvPr id="4" name="rkx5_MRAV3A"/>
          <p:cNvPicPr>
            <a:picLocks noGrp="1" noRot="1" noChangeAspect="1"/>
          </p:cNvPicPr>
          <p:nvPr>
            <p:ph idx="1"/>
            <a:videoFile r:link="rId1"/>
          </p:nvPr>
        </p:nvPicPr>
        <p:blipFill>
          <a:blip r:embed="rId3"/>
          <a:stretch>
            <a:fillRect/>
          </a:stretch>
        </p:blipFill>
        <p:spPr>
          <a:xfrm>
            <a:off x="1989668" y="1690688"/>
            <a:ext cx="7763932" cy="4367212"/>
          </a:xfrm>
          <a:prstGeom prst="rect">
            <a:avLst/>
          </a:prstGeom>
        </p:spPr>
      </p:pic>
    </p:spTree>
    <p:extLst>
      <p:ext uri="{BB962C8B-B14F-4D97-AF65-F5344CB8AC3E}">
        <p14:creationId xmlns:p14="http://schemas.microsoft.com/office/powerpoint/2010/main" val="342524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Quoting Jessica</a:t>
            </a:r>
            <a:endParaRPr lang="en-US" dirty="0"/>
          </a:p>
        </p:txBody>
      </p:sp>
      <p:sp>
        <p:nvSpPr>
          <p:cNvPr id="4" name="Content Placeholder 3"/>
          <p:cNvSpPr>
            <a:spLocks noGrp="1"/>
          </p:cNvSpPr>
          <p:nvPr>
            <p:ph idx="1"/>
          </p:nvPr>
        </p:nvSpPr>
        <p:spPr/>
        <p:txBody>
          <a:bodyPr/>
          <a:lstStyle/>
          <a:p>
            <a:r>
              <a:rPr lang="en-US" dirty="0"/>
              <a:t>Python is a versatile language: you can analyze data, build websites (*), maintain servers, make art or music.</a:t>
            </a:r>
          </a:p>
          <a:p>
            <a:r>
              <a:rPr lang="en-US" dirty="0"/>
              <a:t>Employers love Python: people will want to hire you.</a:t>
            </a:r>
          </a:p>
          <a:p>
            <a:r>
              <a:rPr lang="en-US" dirty="0"/>
              <a:t>Python is a great teaching language … a lot of educational institutions are switching to Python, e.g., MIT</a:t>
            </a:r>
          </a:p>
          <a:p>
            <a:r>
              <a:rPr lang="en-US" dirty="0"/>
              <a:t>It reads very much like English (it has low syntactic overhead)</a:t>
            </a:r>
          </a:p>
          <a:p>
            <a:r>
              <a:rPr lang="en-US" dirty="0"/>
              <a:t>It is very easy to get useful work done quickly in Python</a:t>
            </a:r>
          </a:p>
          <a:p>
            <a:r>
              <a:rPr lang="en-US" dirty="0"/>
              <a:t>You can do data analysis and graphing with </a:t>
            </a:r>
            <a:r>
              <a:rPr lang="en-US" dirty="0" err="1"/>
              <a:t>Matplotlib</a:t>
            </a:r>
            <a:r>
              <a:rPr lang="en-US" dirty="0"/>
              <a:t> (even 3D animations)</a:t>
            </a:r>
          </a:p>
          <a:p>
            <a:endParaRPr lang="en-US" dirty="0"/>
          </a:p>
        </p:txBody>
      </p:sp>
    </p:spTree>
    <p:extLst>
      <p:ext uri="{BB962C8B-B14F-4D97-AF65-F5344CB8AC3E}">
        <p14:creationId xmlns:p14="http://schemas.microsoft.com/office/powerpoint/2010/main" val="505267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I love Python?</a:t>
            </a:r>
            <a:endParaRPr lang="en-US" dirty="0"/>
          </a:p>
        </p:txBody>
      </p:sp>
      <p:sp>
        <p:nvSpPr>
          <p:cNvPr id="3" name="Content Placeholder 2"/>
          <p:cNvSpPr>
            <a:spLocks noGrp="1"/>
          </p:cNvSpPr>
          <p:nvPr>
            <p:ph idx="1"/>
          </p:nvPr>
        </p:nvSpPr>
        <p:spPr/>
        <p:txBody>
          <a:bodyPr/>
          <a:lstStyle/>
          <a:p>
            <a:endParaRPr lang="en-US"/>
          </a:p>
        </p:txBody>
      </p:sp>
      <p:pic>
        <p:nvPicPr>
          <p:cNvPr id="4" name="Picture 2" descr="keep-calm-and-code-python_B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1038" y="1528196"/>
            <a:ext cx="4449924" cy="5191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284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48068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Sports!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36781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smtClean="0"/>
              <a:t>It’s so easy!</a:t>
            </a:r>
            <a:endParaRPr lang="en-US" dirty="0"/>
          </a:p>
        </p:txBody>
      </p:sp>
      <p:pic>
        <p:nvPicPr>
          <p:cNvPr id="3074" name="Picture 2" descr="Pyth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09644" y="1268641"/>
            <a:ext cx="4700197" cy="5335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272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Let’s Get Started!</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45213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
        <p:nvSpPr>
          <p:cNvPr id="3" name="Content Placeholder 2"/>
          <p:cNvSpPr>
            <a:spLocks noGrp="1"/>
          </p:cNvSpPr>
          <p:nvPr>
            <p:ph idx="1"/>
          </p:nvPr>
        </p:nvSpPr>
        <p:spPr/>
        <p:txBody>
          <a:bodyPr/>
          <a:lstStyle/>
          <a:p>
            <a:r>
              <a:rPr lang="en-US" dirty="0" smtClean="0"/>
              <a:t>I’m Greg Brunner</a:t>
            </a:r>
          </a:p>
          <a:p>
            <a:r>
              <a:rPr lang="en-US" dirty="0" smtClean="0"/>
              <a:t>Scientists/developer for </a:t>
            </a:r>
            <a:r>
              <a:rPr lang="en-US" dirty="0" err="1" smtClean="0"/>
              <a:t>Esri</a:t>
            </a:r>
            <a:endParaRPr lang="en-US" dirty="0" smtClean="0"/>
          </a:p>
          <a:p>
            <a:r>
              <a:rPr lang="en-US" dirty="0" smtClean="0"/>
              <a:t>Programming with Python for 5+ years</a:t>
            </a:r>
          </a:p>
          <a:p>
            <a:r>
              <a:rPr lang="en-US" dirty="0" smtClean="0"/>
              <a:t>Email:</a:t>
            </a:r>
          </a:p>
          <a:p>
            <a:r>
              <a:rPr lang="en-US" dirty="0" smtClean="0"/>
              <a:t>Office hours: Before class or upon request</a:t>
            </a:r>
          </a:p>
          <a:p>
            <a:endParaRPr lang="en-US" dirty="0"/>
          </a:p>
        </p:txBody>
      </p:sp>
    </p:spTree>
    <p:extLst>
      <p:ext uri="{BB962C8B-B14F-4D97-AF65-F5344CB8AC3E}">
        <p14:creationId xmlns:p14="http://schemas.microsoft.com/office/powerpoint/2010/main" val="4062224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a:t>
            </a:r>
            <a:endParaRPr lang="en-US" dirty="0"/>
          </a:p>
        </p:txBody>
      </p:sp>
      <p:sp>
        <p:nvSpPr>
          <p:cNvPr id="3" name="Content Placeholder 2"/>
          <p:cNvSpPr>
            <a:spLocks noGrp="1"/>
          </p:cNvSpPr>
          <p:nvPr>
            <p:ph idx="1"/>
          </p:nvPr>
        </p:nvSpPr>
        <p:spPr/>
        <p:txBody>
          <a:bodyPr/>
          <a:lstStyle/>
          <a:p>
            <a:r>
              <a:rPr lang="en-US" dirty="0"/>
              <a:t>This course will introduce students to python programming. Through completing this course, students will be able to use Python to perform common GIS and remote sensing analysis tasks, automate workflows, and develop custom Python tools. Topics will include describing data, manipulating data, automating spatial analysis tasks, creating Python scripts and tools, and using Python for imagery analysis.</a:t>
            </a:r>
          </a:p>
          <a:p>
            <a:endParaRPr lang="en-US" dirty="0"/>
          </a:p>
        </p:txBody>
      </p:sp>
    </p:spTree>
    <p:extLst>
      <p:ext uri="{BB962C8B-B14F-4D97-AF65-F5344CB8AC3E}">
        <p14:creationId xmlns:p14="http://schemas.microsoft.com/office/powerpoint/2010/main" val="2394029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sp>
        <p:nvSpPr>
          <p:cNvPr id="3" name="Content Placeholder 2"/>
          <p:cNvSpPr>
            <a:spLocks noGrp="1"/>
          </p:cNvSpPr>
          <p:nvPr>
            <p:ph idx="1"/>
          </p:nvPr>
        </p:nvSpPr>
        <p:spPr/>
        <p:txBody>
          <a:bodyPr/>
          <a:lstStyle/>
          <a:p>
            <a:pPr lvl="0"/>
            <a:r>
              <a:rPr lang="en-US" dirty="0"/>
              <a:t>Learn Python and understand how to use it to solve problems in GIS and Remote Sensing</a:t>
            </a:r>
          </a:p>
          <a:p>
            <a:pPr lvl="0"/>
            <a:r>
              <a:rPr lang="en-US" dirty="0"/>
              <a:t>Encourage the use of Python through relevant examples and assignments</a:t>
            </a:r>
          </a:p>
          <a:p>
            <a:pPr lvl="0"/>
            <a:r>
              <a:rPr lang="en-US" dirty="0"/>
              <a:t>Get graduate level students implementing it in their own research projects</a:t>
            </a:r>
            <a:r>
              <a:rPr lang="en-US" dirty="0" smtClean="0"/>
              <a:t>.</a:t>
            </a:r>
          </a:p>
          <a:p>
            <a:r>
              <a:rPr lang="en-US" dirty="0" smtClean="0"/>
              <a:t>This will be one of the most valuable </a:t>
            </a:r>
            <a:r>
              <a:rPr lang="en-US" i="1" dirty="0" smtClean="0"/>
              <a:t>skills</a:t>
            </a:r>
            <a:r>
              <a:rPr lang="en-US" dirty="0" smtClean="0"/>
              <a:t> you learn and develop</a:t>
            </a:r>
          </a:p>
          <a:p>
            <a:endParaRPr lang="en-US" dirty="0"/>
          </a:p>
        </p:txBody>
      </p:sp>
    </p:spTree>
    <p:extLst>
      <p:ext uri="{BB962C8B-B14F-4D97-AF65-F5344CB8AC3E}">
        <p14:creationId xmlns:p14="http://schemas.microsoft.com/office/powerpoint/2010/main" val="3932101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4487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Labs</a:t>
            </a:r>
            <a:endParaRPr lang="en-US" dirty="0"/>
          </a:p>
        </p:txBody>
      </p:sp>
      <p:sp>
        <p:nvSpPr>
          <p:cNvPr id="3" name="Content Placeholder 2"/>
          <p:cNvSpPr>
            <a:spLocks noGrp="1"/>
          </p:cNvSpPr>
          <p:nvPr>
            <p:ph idx="1"/>
          </p:nvPr>
        </p:nvSpPr>
        <p:spPr/>
        <p:txBody>
          <a:bodyPr/>
          <a:lstStyle/>
          <a:p>
            <a:r>
              <a:rPr lang="en-US" dirty="0" smtClean="0"/>
              <a:t>Exercises to guide you in learning Python</a:t>
            </a:r>
          </a:p>
          <a:p>
            <a:r>
              <a:rPr lang="en-US" dirty="0" smtClean="0"/>
              <a:t>Please submit last week’s exercises with your homework at the beginning of each class.</a:t>
            </a:r>
          </a:p>
          <a:p>
            <a:r>
              <a:rPr lang="en-US" dirty="0" smtClean="0"/>
              <a:t>Your feedback is appreciated</a:t>
            </a:r>
            <a:endParaRPr lang="en-US" dirty="0"/>
          </a:p>
        </p:txBody>
      </p:sp>
    </p:spTree>
    <p:extLst>
      <p:ext uri="{BB962C8B-B14F-4D97-AF65-F5344CB8AC3E}">
        <p14:creationId xmlns:p14="http://schemas.microsoft.com/office/powerpoint/2010/main" val="4108647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The objective with homework is to keep you thinking and learning about Python even outside of days in lab.</a:t>
            </a:r>
          </a:p>
          <a:p>
            <a:r>
              <a:rPr lang="en-US" dirty="0" smtClean="0"/>
              <a:t>Homework is due at the beginning of each lab.</a:t>
            </a:r>
            <a:endParaRPr lang="en-US" dirty="0"/>
          </a:p>
        </p:txBody>
      </p:sp>
    </p:spTree>
    <p:extLst>
      <p:ext uri="{BB962C8B-B14F-4D97-AF65-F5344CB8AC3E}">
        <p14:creationId xmlns:p14="http://schemas.microsoft.com/office/powerpoint/2010/main" val="1348939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p:txBody>
          <a:bodyPr/>
          <a:lstStyle/>
          <a:p>
            <a:r>
              <a:rPr lang="en-US" dirty="0" smtClean="0"/>
              <a:t>Not intending an exams at this point.</a:t>
            </a:r>
          </a:p>
          <a:p>
            <a:r>
              <a:rPr lang="en-US" dirty="0" smtClean="0"/>
              <a:t>Projects will ensure your developing an understanding of how to use Python to solve GIS and Remote Sensing Problems</a:t>
            </a:r>
          </a:p>
          <a:p>
            <a:r>
              <a:rPr lang="en-US" dirty="0" smtClean="0"/>
              <a:t>Project 1: I will give you a problem to solve.</a:t>
            </a:r>
          </a:p>
          <a:p>
            <a:r>
              <a:rPr lang="en-US" dirty="0" smtClean="0"/>
              <a:t>Project 2: You define a problem and solution using Python and then present it back to the class on the last day of class.</a:t>
            </a:r>
            <a:endParaRPr lang="en-US" dirty="0"/>
          </a:p>
        </p:txBody>
      </p:sp>
    </p:spTree>
    <p:extLst>
      <p:ext uri="{BB962C8B-B14F-4D97-AF65-F5344CB8AC3E}">
        <p14:creationId xmlns:p14="http://schemas.microsoft.com/office/powerpoint/2010/main" val="442781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Textbook(s)</a:t>
            </a:r>
            <a:endParaRPr lang="en-US" dirty="0"/>
          </a:p>
        </p:txBody>
      </p:sp>
      <p:sp>
        <p:nvSpPr>
          <p:cNvPr id="3" name="Content Placeholder 2"/>
          <p:cNvSpPr>
            <a:spLocks noGrp="1"/>
          </p:cNvSpPr>
          <p:nvPr>
            <p:ph idx="1"/>
          </p:nvPr>
        </p:nvSpPr>
        <p:spPr>
          <a:xfrm>
            <a:off x="838200" y="1270000"/>
            <a:ext cx="10515600" cy="4906963"/>
          </a:xfrm>
        </p:spPr>
        <p:txBody>
          <a:bodyPr/>
          <a:lstStyle/>
          <a:p>
            <a:r>
              <a:rPr lang="en-US" dirty="0" smtClean="0"/>
              <a:t>Required:</a:t>
            </a:r>
            <a:endParaRPr lang="en-US" dirty="0"/>
          </a:p>
          <a:p>
            <a:pPr lvl="1"/>
            <a:r>
              <a:rPr lang="en-US" dirty="0" smtClean="0"/>
              <a:t>Toms, Silas. </a:t>
            </a:r>
            <a:r>
              <a:rPr lang="en-US" dirty="0" err="1" smtClean="0"/>
              <a:t>Arcpy</a:t>
            </a:r>
            <a:r>
              <a:rPr lang="en-US" dirty="0" smtClean="0"/>
              <a:t> and ArcGIS – Geospatial Analysis with Python. (</a:t>
            </a:r>
            <a:r>
              <a:rPr lang="en-US" dirty="0" smtClean="0">
                <a:hlinkClick r:id="rId2"/>
              </a:rPr>
              <a:t>https://www.amazon.com/ArcPy-ArcGIS-Geospatial-Analysis-Python/dp/1783988665</a:t>
            </a:r>
            <a:r>
              <a:rPr lang="en-US" dirty="0" smtClean="0"/>
              <a:t>)</a:t>
            </a:r>
          </a:p>
          <a:p>
            <a:endParaRPr lang="en-US" dirty="0" smtClean="0"/>
          </a:p>
          <a:p>
            <a:r>
              <a:rPr lang="en-US" dirty="0" smtClean="0"/>
              <a:t>Recommended:</a:t>
            </a:r>
          </a:p>
          <a:p>
            <a:pPr lvl="1"/>
            <a:r>
              <a:rPr lang="en-US" dirty="0" err="1" smtClean="0"/>
              <a:t>Zandbergen</a:t>
            </a:r>
            <a:r>
              <a:rPr lang="en-US" dirty="0" smtClean="0"/>
              <a:t>, Paul A. Python Scripting for ArcGIS. (</a:t>
            </a:r>
            <a:r>
              <a:rPr lang="en-US" dirty="0" smtClean="0">
                <a:hlinkClick r:id="rId3"/>
              </a:rPr>
              <a:t>https://www.amazon.com/gp/product/1589483715/</a:t>
            </a:r>
            <a:r>
              <a:rPr lang="en-US" dirty="0" smtClean="0"/>
              <a:t>) </a:t>
            </a:r>
          </a:p>
          <a:p>
            <a:endParaRPr lang="en-US" dirty="0" smtClean="0"/>
          </a:p>
          <a:p>
            <a:endParaRPr lang="en-US" dirty="0"/>
          </a:p>
          <a:p>
            <a:r>
              <a:rPr lang="en-US" dirty="0" smtClean="0"/>
              <a:t>Don’t get both. Get either!</a:t>
            </a:r>
            <a:endParaRPr lang="en-US" dirty="0"/>
          </a:p>
        </p:txBody>
      </p:sp>
      <p:pic>
        <p:nvPicPr>
          <p:cNvPr id="1026" name="Picture 2" descr="https://images-na.ssl-images-amazon.com/images/I/41Ghg1tE14L._SX398_BO1,204,203,20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5500" y="3568700"/>
            <a:ext cx="24384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mages-na.ssl-images-amazon.com/images/I/514BTjeNVA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40887" y="830263"/>
            <a:ext cx="2486025" cy="3061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404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458</Words>
  <Application>Microsoft Office PowerPoint</Application>
  <PresentationFormat>Widescreen</PresentationFormat>
  <Paragraphs>55</Paragraphs>
  <Slides>19</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Python Programming for Remote Sensing and GIS</vt:lpstr>
      <vt:lpstr>Welcome!</vt:lpstr>
      <vt:lpstr>Course Overview</vt:lpstr>
      <vt:lpstr>Course Objectives</vt:lpstr>
      <vt:lpstr>Syllabus</vt:lpstr>
      <vt:lpstr>Labs</vt:lpstr>
      <vt:lpstr>Homework</vt:lpstr>
      <vt:lpstr>Projects</vt:lpstr>
      <vt:lpstr>Textbook(s)</vt:lpstr>
      <vt:lpstr>Labs and Homework</vt:lpstr>
      <vt:lpstr>Any Questions?</vt:lpstr>
      <vt:lpstr>Intro to Python</vt:lpstr>
      <vt:lpstr>Why Python? (Jessica McKellar)</vt:lpstr>
      <vt:lpstr>Quoting Jessica</vt:lpstr>
      <vt:lpstr>Why do I love Python?</vt:lpstr>
      <vt:lpstr>Maps!</vt:lpstr>
      <vt:lpstr>Sports!</vt:lpstr>
      <vt:lpstr>It’s so easy!</vt:lpstr>
      <vt:lpstr>Let’s Get Started!</vt:lpstr>
    </vt:vector>
  </TitlesOfParts>
  <Company>Esri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for Remote Sensing and GIS</dc:title>
  <dc:creator>Gregory Brunner</dc:creator>
  <cp:lastModifiedBy>Gregory Brunner</cp:lastModifiedBy>
  <cp:revision>12</cp:revision>
  <dcterms:created xsi:type="dcterms:W3CDTF">2016-11-12T19:51:34Z</dcterms:created>
  <dcterms:modified xsi:type="dcterms:W3CDTF">2016-11-13T03:35:30Z</dcterms:modified>
</cp:coreProperties>
</file>