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7" r:id="rId3"/>
    <p:sldId id="269" r:id="rId4"/>
    <p:sldId id="318" r:id="rId5"/>
    <p:sldId id="319" r:id="rId6"/>
    <p:sldId id="320" r:id="rId7"/>
    <p:sldId id="325" r:id="rId8"/>
    <p:sldId id="305" r:id="rId9"/>
    <p:sldId id="322" r:id="rId10"/>
    <p:sldId id="323" r:id="rId11"/>
    <p:sldId id="316" r:id="rId12"/>
    <p:sldId id="326" r:id="rId13"/>
    <p:sldId id="327" r:id="rId14"/>
    <p:sldId id="328" r:id="rId15"/>
    <p:sldId id="331" r:id="rId16"/>
    <p:sldId id="332" r:id="rId17"/>
    <p:sldId id="296" r:id="rId18"/>
  </p:sldIdLst>
  <p:sldSz cx="12192000" cy="6858000"/>
  <p:notesSz cx="6858000" cy="9144000"/>
  <p:embeddedFontLst>
    <p:embeddedFont>
      <p:font typeface="Impact" pitchFamily="34" charset="0"/>
      <p:regular r:id="rId19"/>
    </p:embeddedFont>
    <p:embeddedFont>
      <p:font typeface="微软雅黑" pitchFamily="34" charset="-122"/>
      <p:regular r:id="rId20"/>
      <p:bold r:id="rId21"/>
    </p:embeddedFont>
    <p:embeddedFont>
      <p:font typeface="Calibri Light" charset="0"/>
      <p:regular r:id="rId22"/>
      <p: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方正毡笔黑简体" charset="-122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6B4E9AE-FECD-46A1-9B6A-1C0BC0D8D673}">
          <p14:sldIdLst>
            <p14:sldId id="256"/>
            <p14:sldId id="297"/>
            <p14:sldId id="269"/>
            <p14:sldId id="318"/>
            <p14:sldId id="319"/>
            <p14:sldId id="320"/>
            <p14:sldId id="325"/>
            <p14:sldId id="305"/>
            <p14:sldId id="322"/>
            <p14:sldId id="323"/>
            <p14:sldId id="316"/>
            <p14:sldId id="326"/>
            <p14:sldId id="327"/>
            <p14:sldId id="328"/>
            <p14:sldId id="331"/>
            <p14:sldId id="332"/>
            <p14:sldId id="29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D5E-7DE7-4C91-ABE3-48250AA33ADC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31A-62FA-452B-993A-B278B6512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5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D5E-7DE7-4C91-ABE3-48250AA33ADC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31A-62FA-452B-993A-B278B6512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57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D5E-7DE7-4C91-ABE3-48250AA33ADC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31A-62FA-452B-993A-B278B6512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36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D5E-7DE7-4C91-ABE3-48250AA33ADC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31A-62FA-452B-993A-B278B6512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2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D5E-7DE7-4C91-ABE3-48250AA33ADC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31A-62FA-452B-993A-B278B6512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8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D5E-7DE7-4C91-ABE3-48250AA33ADC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31A-62FA-452B-993A-B278B6512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1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D5E-7DE7-4C91-ABE3-48250AA33ADC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31A-62FA-452B-993A-B278B6512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D5E-7DE7-4C91-ABE3-48250AA33ADC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31A-62FA-452B-993A-B278B6512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D5E-7DE7-4C91-ABE3-48250AA33ADC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31A-62FA-452B-993A-B278B6512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D5E-7DE7-4C91-ABE3-48250AA33ADC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31A-62FA-452B-993A-B278B6512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1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D5E-7DE7-4C91-ABE3-48250AA33ADC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831A-62FA-452B-993A-B278B6512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73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7D5E-7DE7-4C91-ABE3-48250AA33ADC}" type="datetimeFigureOut">
              <a:rPr lang="zh-CN" altLang="en-US" smtClean="0"/>
              <a:t>2017-05-03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0831A-62FA-452B-993A-B278B6512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7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it.ipo.com/hf-dev-0/lighttracer#%E6%8E%A5%E5%85%A5%E6%A0%B7%E4%BE%8Bexamplesbasicph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it.ipo.com/hf-dev-0/lighttracer-l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zipkin.ipo.com/traces/015b8e147083d2d164e58beb494d0000" TargetMode="External"/><Relationship Id="rId7" Type="http://schemas.openxmlformats.org/officeDocument/2006/relationships/hyperlink" Target="http://zipkin.ipo.com/dependency?startTs=1493177760000" TargetMode="External"/><Relationship Id="rId2" Type="http://schemas.openxmlformats.org/officeDocument/2006/relationships/hyperlink" Target="http://cat.ipo.com/cat/r/t?domain=xfcrm.pinganhaofang.com&amp;date=2017042109&amp;ip=All&amp;type=fpm-fcgi&amp;sort=avg&amp;queryn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ipkin.ipo.com/traces/015b8e1dc3afd2d164e58beb494d0000" TargetMode="External"/><Relationship Id="rId5" Type="http://schemas.openxmlformats.org/officeDocument/2006/relationships/hyperlink" Target="http://zipkin.ipo.com/traces/015b8e1da904d2d164e58beb494d0000" TargetMode="External"/><Relationship Id="rId4" Type="http://schemas.openxmlformats.org/officeDocument/2006/relationships/hyperlink" Target="http://zipkin.ipo.com/traces/015b8e1007a9d2d164e58beb494d000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9583">
                <a:srgbClr val="372F47"/>
              </a:gs>
              <a:gs pos="0">
                <a:srgbClr val="754C7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4011289"/>
            <a:ext cx="12192000" cy="1647376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D:\Users\zhufeng177\Desktop\图片1.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03"/>
            <a:ext cx="1729694" cy="75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4710" y="1773293"/>
            <a:ext cx="9392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LightTracer</a:t>
            </a:r>
            <a:endParaRPr lang="en-US" altLang="zh-CN" sz="8000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35007" y="4581061"/>
            <a:ext cx="586250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师：系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统研发部基础架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 高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级系统开发工程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师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2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9583">
                <a:srgbClr val="372F47"/>
              </a:gs>
              <a:gs pos="0">
                <a:srgbClr val="754C7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90718" y="3260949"/>
            <a:ext cx="10101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接入样例</a:t>
            </a:r>
            <a:endParaRPr lang="zh-CN" altLang="en-US" sz="4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3635" y="1752999"/>
            <a:ext cx="300851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800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Part3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5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9583">
                <a:srgbClr val="372F47"/>
              </a:gs>
              <a:gs pos="0">
                <a:srgbClr val="754C7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http://git.ipo.com/hf-dev-0/lighttracer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8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9583">
                <a:srgbClr val="372F47"/>
              </a:gs>
              <a:gs pos="0">
                <a:srgbClr val="754C7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90718" y="3260949"/>
            <a:ext cx="10101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LightService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Plugin</a:t>
            </a:r>
            <a:endParaRPr lang="zh-CN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3635" y="1752999"/>
            <a:ext cx="300851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800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Part4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8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9583">
                <a:srgbClr val="372F47"/>
              </a:gs>
              <a:gs pos="0">
                <a:srgbClr val="754C7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http://git.ipo.com/hf-dev-0/lighttracer-ls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9583">
                <a:srgbClr val="372F47"/>
              </a:gs>
              <a:gs pos="0">
                <a:srgbClr val="754C7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90718" y="3260949"/>
            <a:ext cx="10101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案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例分析</a:t>
            </a:r>
            <a:endParaRPr lang="zh-CN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3635" y="1752999"/>
            <a:ext cx="300851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800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Part5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57163"/>
            <a:ext cx="685800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1999" y="157163"/>
            <a:ext cx="138113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3515" y="981203"/>
            <a:ext cx="873293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CAT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报表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http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://cat.ipo.com/cat/r/t?domain=xfcrm.pinganhaofang.com&amp;date=2017042109&amp;ip=All&amp;type=fpm-fcgi&amp;sort=avg&amp;queryname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Zipkin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详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contract/2898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zipkin.ipo.com/traces/015b8e147083d2d164e58beb494d0000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project/1933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4"/>
              </a:rPr>
              <a:t>http://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/>
              </a:rPr>
              <a:t>zipkin.ipo.com/traces/015b8e1007a9d2d164e58beb494d0000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2.0/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zhike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/customer/add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5"/>
              </a:rPr>
              <a:t>http://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5"/>
              </a:rPr>
              <a:t>zipkin.ipo.com/traces/015b8e1da904d2d164e58beb494d0000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2.0/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zhike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/customer/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recommendlist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6"/>
              </a:rPr>
              <a:t>http://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6"/>
              </a:rPr>
              <a:t>zipkin.ipo.com/traces/015b8e1dc3afd2d164e58beb494d0000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Zipkin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依赖关系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7"/>
              </a:rPr>
              <a:t>http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hlinkClick r:id="rId7"/>
              </a:rPr>
              <a:t>://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7"/>
              </a:rPr>
              <a:t>zipkin.ipo.com/dependency?startTs=1493177760000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515" y="163272"/>
            <a:ext cx="358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新房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9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9583">
                <a:srgbClr val="372F47"/>
              </a:gs>
              <a:gs pos="0">
                <a:srgbClr val="754C7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90718" y="3260949"/>
            <a:ext cx="10101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Question Time</a:t>
            </a:r>
            <a:endParaRPr lang="zh-CN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3635" y="1752999"/>
            <a:ext cx="23464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800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Part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2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9583">
                <a:srgbClr val="372F47"/>
              </a:gs>
              <a:gs pos="0">
                <a:srgbClr val="754C7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691958"/>
            <a:ext cx="12192000" cy="1722879"/>
          </a:xfrm>
          <a:prstGeom prst="rect">
            <a:avLst/>
          </a:prstGeom>
          <a:solidFill>
            <a:srgbClr val="8A5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550" y="1906659"/>
            <a:ext cx="95583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  <a:ea typeface="方正毡笔黑简体" pitchFamily="65" charset="-122"/>
              </a:rPr>
              <a:t>THANK YOU</a:t>
            </a:r>
            <a:endParaRPr lang="zh-CN" altLang="en-US" sz="13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  <a:ea typeface="方正毡笔黑简体" pitchFamily="65" charset="-122"/>
            </a:endParaRPr>
          </a:p>
        </p:txBody>
      </p:sp>
      <p:pic>
        <p:nvPicPr>
          <p:cNvPr id="6" name="Picture 6" descr="D:\Users\zhufeng177\Desktop\图片1.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237" y="4711302"/>
            <a:ext cx="1365250" cy="59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9583">
                <a:srgbClr val="372F47"/>
              </a:gs>
              <a:gs pos="0">
                <a:srgbClr val="754C7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90718" y="3260949"/>
            <a:ext cx="10101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什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么是</a:t>
            </a:r>
            <a:r>
              <a:rPr lang="en-US" altLang="zh-CN" sz="40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LightTracer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4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3635" y="1752999"/>
            <a:ext cx="300851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800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Part1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3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57163"/>
            <a:ext cx="685800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1999" y="157163"/>
            <a:ext cx="138113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3516" y="163272"/>
            <a:ext cx="1937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pic>
        <p:nvPicPr>
          <p:cNvPr id="1026" name="Picture 2" descr="https://bigbully.github.io/Dapper-translation/images/im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95" y="683876"/>
            <a:ext cx="655320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83516" y="1496143"/>
            <a:ext cx="44293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当代的互联网的服务，通常都是用复杂的、大规模分布式集群来实现的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互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联网应用构建在不同的软件模块集上，这些软件模块，有可能是由不同的团队开发、可能使用不同的编程语言来实现、有可能布在了几千台服务器，横跨多个不同的数据中心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此，就需要一些可以帮助理解系统行为、用于分析性能问题的工具。</a:t>
            </a:r>
          </a:p>
        </p:txBody>
      </p:sp>
    </p:spTree>
    <p:extLst>
      <p:ext uri="{BB962C8B-B14F-4D97-AF65-F5344CB8AC3E}">
        <p14:creationId xmlns:p14="http://schemas.microsoft.com/office/powerpoint/2010/main" val="28290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57163"/>
            <a:ext cx="685800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1999" y="157163"/>
            <a:ext cx="138113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3515" y="163272"/>
            <a:ext cx="358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Google Dapper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055" y="1954328"/>
            <a:ext cx="4336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Dapper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产环境下的分布式跟踪系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统，公开发表了论文，系统未开源。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https://research.google.com/pubs/pub36356.html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</p:txBody>
      </p:sp>
      <p:pic>
        <p:nvPicPr>
          <p:cNvPr id="2050" name="Picture 2" descr="https://bigbully.github.io/Dapper-translation/images/im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913" y="748047"/>
            <a:ext cx="66294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57163"/>
            <a:ext cx="685800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1999" y="157163"/>
            <a:ext cx="138113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3515" y="972813"/>
            <a:ext cx="873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想 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的调用次数、成功率、平均耗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想 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询出错信息、严重错误时告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想 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析请求链路上 性能瓶颈，调用依赖关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想 影响现有业务的性能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3515" y="163272"/>
            <a:ext cx="358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们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3514" y="2420487"/>
            <a:ext cx="9227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市面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上有一些基于或类似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Google Dapper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的开源产品，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Twitter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Zipkin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属其中的佼佼者。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Zipkin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点：有调用关系依赖分析，链路性能一目了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Zipkin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点：没有统计和告警， 同样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生，高度耦合的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，性能差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内大众点评的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统计工具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时应用监控平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台，非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Dapper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的实现。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统计功能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点：没有调用关系依赖分析，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生，高度耦合的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，性能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共同问题：都是针对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提供高度耦合的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，以后要移除或更换很困难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记录时逻辑复杂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，影响业务性能。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0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57163"/>
            <a:ext cx="685800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1999" y="157163"/>
            <a:ext cx="138113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3515" y="1635543"/>
            <a:ext cx="873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议化编程，为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而生，以后想开发其他语言也很容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去耦合化，同时兼容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Zipkin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，以后想更换终端工具很容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易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接入的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极其轻量，支持抽样，对业务代码几乎无性能影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515" y="163272"/>
            <a:ext cx="358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LightTracer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3514" y="1103416"/>
            <a:ext cx="873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因此，我们研究了一套解决方案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----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LightTracer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（轻量级追踪器）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00088" y="3949682"/>
            <a:ext cx="1971413" cy="4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4970" y="3317029"/>
            <a:ext cx="1971413" cy="52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PHP SDK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stCxn id="4" idx="3"/>
            <a:endCxn id="45" idx="1"/>
          </p:cNvCxnSpPr>
          <p:nvPr/>
        </p:nvCxnSpPr>
        <p:spPr>
          <a:xfrm flipV="1">
            <a:off x="6171501" y="2984441"/>
            <a:ext cx="1345034" cy="1200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46" idx="1"/>
          </p:cNvCxnSpPr>
          <p:nvPr/>
        </p:nvCxnSpPr>
        <p:spPr>
          <a:xfrm flipV="1">
            <a:off x="6171501" y="3721739"/>
            <a:ext cx="1345034" cy="46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3"/>
            <a:endCxn id="47" idx="1"/>
          </p:cNvCxnSpPr>
          <p:nvPr/>
        </p:nvCxnSpPr>
        <p:spPr>
          <a:xfrm>
            <a:off x="6171501" y="4184874"/>
            <a:ext cx="1345034" cy="235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3"/>
            <a:endCxn id="4" idx="1"/>
          </p:cNvCxnSpPr>
          <p:nvPr/>
        </p:nvCxnSpPr>
        <p:spPr>
          <a:xfrm>
            <a:off x="3516383" y="3580408"/>
            <a:ext cx="683705" cy="604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544969" y="4557655"/>
            <a:ext cx="1971413" cy="5013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其他语言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SDK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>
            <a:stCxn id="23" idx="3"/>
            <a:endCxn id="4" idx="1"/>
          </p:cNvCxnSpPr>
          <p:nvPr/>
        </p:nvCxnSpPr>
        <p:spPr>
          <a:xfrm flipV="1">
            <a:off x="3516382" y="4184874"/>
            <a:ext cx="683706" cy="623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51757" y="4654058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中间格式定义，与编程语言无关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16535" y="2759977"/>
            <a:ext cx="1623272" cy="4489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FileWriter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16535" y="3489819"/>
            <a:ext cx="1623272" cy="463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ZipkinWriter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16535" y="4169328"/>
            <a:ext cx="1623272" cy="5014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CatWriter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16536" y="4900800"/>
            <a:ext cx="1623271" cy="485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ESWriter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箭头连接符 52"/>
          <p:cNvCxnSpPr>
            <a:stCxn id="4" idx="3"/>
            <a:endCxn id="48" idx="1"/>
          </p:cNvCxnSpPr>
          <p:nvPr/>
        </p:nvCxnSpPr>
        <p:spPr>
          <a:xfrm>
            <a:off x="6171501" y="4184874"/>
            <a:ext cx="1345035" cy="958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57163"/>
            <a:ext cx="685800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1999" y="157163"/>
            <a:ext cx="138113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3514" y="163272"/>
            <a:ext cx="5150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据流模型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生产环境实践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stCxn id="35" idx="4"/>
            <a:endCxn id="45" idx="1"/>
          </p:cNvCxnSpPr>
          <p:nvPr/>
        </p:nvCxnSpPr>
        <p:spPr>
          <a:xfrm flipV="1">
            <a:off x="6702803" y="1953694"/>
            <a:ext cx="1235628" cy="984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5" idx="4"/>
            <a:endCxn id="46" idx="1"/>
          </p:cNvCxnSpPr>
          <p:nvPr/>
        </p:nvCxnSpPr>
        <p:spPr>
          <a:xfrm flipV="1">
            <a:off x="6702803" y="2641429"/>
            <a:ext cx="1224794" cy="29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5" idx="4"/>
            <a:endCxn id="48" idx="1"/>
          </p:cNvCxnSpPr>
          <p:nvPr/>
        </p:nvCxnSpPr>
        <p:spPr>
          <a:xfrm>
            <a:off x="6702803" y="2938586"/>
            <a:ext cx="1224796" cy="1004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74564" y="1360980"/>
            <a:ext cx="142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JSON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格式日志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38431" y="1729230"/>
            <a:ext cx="1623272" cy="4489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Zipkin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27597" y="2409509"/>
            <a:ext cx="1623272" cy="463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927599" y="3700604"/>
            <a:ext cx="1623271" cy="485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短信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告警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折角形 11"/>
          <p:cNvSpPr/>
          <p:nvPr/>
        </p:nvSpPr>
        <p:spPr>
          <a:xfrm>
            <a:off x="3187812" y="1800312"/>
            <a:ext cx="1189842" cy="50293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trace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83513" y="1815404"/>
            <a:ext cx="1392573" cy="48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service1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83512" y="2678209"/>
            <a:ext cx="1392573" cy="48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service2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83515" y="3570437"/>
            <a:ext cx="1392573" cy="48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service3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3187812" y="2663117"/>
            <a:ext cx="1189842" cy="50293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trace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3187812" y="3551266"/>
            <a:ext cx="1189842" cy="50293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trace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99621" y="1351610"/>
            <a:ext cx="15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集成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LightTracer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流程图: 磁盘 34"/>
          <p:cNvSpPr/>
          <p:nvPr/>
        </p:nvSpPr>
        <p:spPr>
          <a:xfrm>
            <a:off x="5629012" y="2256520"/>
            <a:ext cx="1073791" cy="1364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12544" y="2593208"/>
            <a:ext cx="78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flume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38431" y="3081055"/>
            <a:ext cx="1623272" cy="4489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Grafana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fluxDB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5" name="直接箭头连接符 64"/>
          <p:cNvCxnSpPr>
            <a:stCxn id="35" idx="4"/>
            <a:endCxn id="61" idx="1"/>
          </p:cNvCxnSpPr>
          <p:nvPr/>
        </p:nvCxnSpPr>
        <p:spPr>
          <a:xfrm>
            <a:off x="6702803" y="2938586"/>
            <a:ext cx="1235628" cy="366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2" idx="3"/>
            <a:endCxn id="35" idx="2"/>
          </p:cNvCxnSpPr>
          <p:nvPr/>
        </p:nvCxnSpPr>
        <p:spPr>
          <a:xfrm>
            <a:off x="4377654" y="2051779"/>
            <a:ext cx="1251358" cy="88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6" idx="3"/>
            <a:endCxn id="12" idx="1"/>
          </p:cNvCxnSpPr>
          <p:nvPr/>
        </p:nvCxnSpPr>
        <p:spPr>
          <a:xfrm flipV="1">
            <a:off x="2676086" y="2051779"/>
            <a:ext cx="511726" cy="7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9" idx="3"/>
            <a:endCxn id="35" idx="2"/>
          </p:cNvCxnSpPr>
          <p:nvPr/>
        </p:nvCxnSpPr>
        <p:spPr>
          <a:xfrm>
            <a:off x="4377654" y="2914584"/>
            <a:ext cx="1251358" cy="24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0" idx="3"/>
            <a:endCxn id="35" idx="2"/>
          </p:cNvCxnSpPr>
          <p:nvPr/>
        </p:nvCxnSpPr>
        <p:spPr>
          <a:xfrm flipV="1">
            <a:off x="4377654" y="2938586"/>
            <a:ext cx="1251358" cy="864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949266" y="1351609"/>
            <a:ext cx="160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展现页面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1104" y="1897890"/>
            <a:ext cx="84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ueue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3" name="直接箭头连接符 82"/>
          <p:cNvCxnSpPr>
            <a:stCxn id="27" idx="3"/>
            <a:endCxn id="29" idx="1"/>
          </p:cNvCxnSpPr>
          <p:nvPr/>
        </p:nvCxnSpPr>
        <p:spPr>
          <a:xfrm flipV="1">
            <a:off x="2676085" y="2914584"/>
            <a:ext cx="511727" cy="7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8" idx="3"/>
            <a:endCxn id="30" idx="1"/>
          </p:cNvCxnSpPr>
          <p:nvPr/>
        </p:nvCxnSpPr>
        <p:spPr>
          <a:xfrm flipV="1">
            <a:off x="2676088" y="3802733"/>
            <a:ext cx="511724" cy="1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518246" y="3684885"/>
            <a:ext cx="1157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LogStream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76178" y="4185695"/>
            <a:ext cx="111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FileWriter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2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9583">
                <a:srgbClr val="372F47"/>
              </a:gs>
              <a:gs pos="0">
                <a:srgbClr val="754C7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90718" y="3260949"/>
            <a:ext cx="10101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核心概念</a:t>
            </a:r>
          </a:p>
        </p:txBody>
      </p:sp>
      <p:sp>
        <p:nvSpPr>
          <p:cNvPr id="5" name="矩形 4"/>
          <p:cNvSpPr/>
          <p:nvPr/>
        </p:nvSpPr>
        <p:spPr>
          <a:xfrm>
            <a:off x="2143635" y="1752999"/>
            <a:ext cx="300851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800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Part2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7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57163"/>
            <a:ext cx="685800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1999" y="157163"/>
            <a:ext cx="138113" cy="590884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3514" y="1375485"/>
            <a:ext cx="8732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Trace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追踪，一般是一次用户请求，经过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次远程调用，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次数据库操作，最后返回到用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户。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一次追踪由一颗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树组成，树根叫做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root span,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除了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root span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，其他的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都有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parent span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可以是一次远程调用，可以是一次数据库操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Writer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追踪的信息收录器，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结束时都会把自己的信息输入给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Writer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，然后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Writer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的信息会输出到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Zipkin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等系统中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Sampler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抽样器，可以决定支持请求是否要跟踪，当请求数量级非常之大时，可以设置一个低抽样率，既可以拿到分析数据，又可以进一步减少性能开销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3515" y="163272"/>
            <a:ext cx="358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核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心概念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3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908</Words>
  <Application>Microsoft Office PowerPoint</Application>
  <PresentationFormat>自定义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Impact</vt:lpstr>
      <vt:lpstr>微软雅黑</vt:lpstr>
      <vt:lpstr>Calibri Light</vt:lpstr>
      <vt:lpstr>Calibri</vt:lpstr>
      <vt:lpstr>方正毡笔黑简体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leofung</dc:creator>
  <cp:lastModifiedBy>Localadmin</cp:lastModifiedBy>
  <cp:revision>117</cp:revision>
  <dcterms:created xsi:type="dcterms:W3CDTF">2016-07-13T15:05:38Z</dcterms:created>
  <dcterms:modified xsi:type="dcterms:W3CDTF">2017-05-03T03:38:34Z</dcterms:modified>
</cp:coreProperties>
</file>