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61" r:id="rId6"/>
    <p:sldId id="263" r:id="rId7"/>
    <p:sldId id="262" r:id="rId8"/>
    <p:sldId id="259" r:id="rId9"/>
    <p:sldId id="260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2F3-DA56-4309-981A-59557E282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System </a:t>
            </a:r>
            <a:r>
              <a:rPr lang="en-GB" dirty="0"/>
              <a:t>Verification with Model Checking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EB559-0180-4444-B436-E7216F336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26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F090-9871-4C39-B731-F1D81EB6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Σημασιολογία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13EAB-8D9D-4BEB-B2B1-833D7BCAA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87073"/>
            <a:ext cx="6281738" cy="28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6116-F530-43A6-BD7D-EB878D7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Σημασιολογία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5FE2A4-0754-4C53-892B-186438FC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80441"/>
            <a:ext cx="6281738" cy="38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6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6BE5-CECC-4D33-99C7-DB3CD921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Ταυτολογίες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4A4FC-8440-4D6B-A970-45BF6E34B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26869"/>
            <a:ext cx="6281738" cy="32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9FA0-C917-467C-AD94-EF27F597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Αλγόριθμος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CE38C1-7A8B-4557-AC60-871FA0011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07835"/>
            <a:ext cx="6281738" cy="22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8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A98C-4BDA-420D-B29E-F9FC0A76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Γενική ιδέα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D4B9E-AF34-45E7-B18B-58F13A563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99422"/>
            <a:ext cx="6281738" cy="30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9A91-C369-4199-BE1D-2DBC3DBB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Ατομική πρόταση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540FF-9D3A-41A6-9726-D1F0C1B0D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458706"/>
            <a:ext cx="6281738" cy="19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4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C39-161A-4346-B346-2B67753A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Άρνηση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F0449-94A7-47AC-9AC8-CCE81B71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595132"/>
            <a:ext cx="6281738" cy="16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CA2C-D02B-4471-8625-B02CE799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Τομή</a:t>
            </a:r>
            <a:br>
              <a:rPr lang="el-GR" dirty="0"/>
            </a:br>
            <a:r>
              <a:rPr lang="el-GR" dirty="0"/>
              <a:t>φ ∧ ψ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523697-76A2-427D-ACB1-59697D41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735410"/>
            <a:ext cx="6281738" cy="13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04DA-B864-48F3-9CA6-17A402D2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</a:t>
            </a:r>
            <a:r>
              <a:rPr lang="el-GR" dirty="0"/>
              <a:t>φ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7F797B-ED69-4C31-A3DC-2411E53E5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805941"/>
            <a:ext cx="6281738" cy="12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8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374-2188-480F-9CE9-779FE298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GB" dirty="0"/>
              <a:t>EU </a:t>
            </a:r>
            <a:r>
              <a:rPr lang="el-GR" dirty="0"/>
              <a:t>ψ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AE88E-EA0D-48CD-B051-38257FA8B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055218"/>
            <a:ext cx="6281738" cy="27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B712-5AF0-46EA-9309-AECCB458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D076-A8FF-4179-9418-7C4D66AC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Εισαγωγή – Πρόβλημα</a:t>
            </a:r>
          </a:p>
          <a:p>
            <a:r>
              <a:rPr lang="el-GR" sz="2800" dirty="0"/>
              <a:t>Μοντελοποίηση</a:t>
            </a:r>
          </a:p>
          <a:p>
            <a:r>
              <a:rPr lang="el-GR" sz="2800" dirty="0"/>
              <a:t>Χρονικές Λογικές</a:t>
            </a:r>
          </a:p>
          <a:p>
            <a:r>
              <a:rPr lang="el-GR" sz="2800" dirty="0"/>
              <a:t>Αλγόριθμος </a:t>
            </a:r>
            <a:r>
              <a:rPr lang="en-US" sz="2800" dirty="0"/>
              <a:t>Model Checking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10468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B378-60D0-4EA8-9F0B-B4127EE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 </a:t>
            </a:r>
            <a:r>
              <a:rPr lang="el-GR" dirty="0"/>
              <a:t>φ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DECF5-3FA3-42B0-81D8-BA8A74484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51797"/>
            <a:ext cx="6281738" cy="29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0EF2-1A5D-498D-B76B-2B16FB77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EG </a:t>
            </a:r>
            <a:r>
              <a:rPr lang="el-GR" dirty="0"/>
              <a:t>φ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BFE59-F6E4-49A9-B562-FF3CCE58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14665"/>
            <a:ext cx="6281738" cy="38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8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572C-056B-407B-85F6-A729DF9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Τελικό αποτέλεσμα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140EE-6C92-472F-9BED-3B3E8773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485742"/>
            <a:ext cx="6281738" cy="1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1E48-C780-45B4-AFE8-1A977FE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– Πρόβλημα</a:t>
            </a:r>
          </a:p>
        </p:txBody>
      </p:sp>
      <p:pic>
        <p:nvPicPr>
          <p:cNvPr id="1026" name="Picture 2" descr="Image result for pacemaker">
            <a:extLst>
              <a:ext uri="{FF2B5EF4-FFF2-40B4-BE49-F238E27FC236}">
                <a16:creationId xmlns:a16="http://schemas.microsoft.com/office/drawing/2014/main" id="{BB84DAB9-826E-4C34-A163-2423B24968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407114"/>
            <a:ext cx="6281738" cy="40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EB0-D36A-427E-B301-F5588DF0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methods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63CB-59FD-4E34-A62D-7089BBC5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6" y="803186"/>
            <a:ext cx="6600974" cy="524862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Abstract Interpretation:</a:t>
            </a:r>
            <a:r>
              <a:rPr lang="en-GB" dirty="0"/>
              <a:t> </a:t>
            </a:r>
            <a:r>
              <a:rPr lang="el-GR" dirty="0"/>
              <a:t>Σε αυτή την μέθοδο, στόχος είναι ο υπολογισμός </a:t>
            </a:r>
            <a:r>
              <a:rPr lang="el-GR" dirty="0" err="1"/>
              <a:t>invariants</a:t>
            </a:r>
            <a:r>
              <a:rPr lang="el-GR" dirty="0"/>
              <a:t>, συνθηκών που θα ισχύουν κάθε φορά που θα λειτουργεί το σύστημα, ανεξάρτητα της εισόδου του. Για παράδειγμα, θα μπορούσε σε ένα πρόγραμμα, η ανάλυση με αυτή την μέθοδο να καταλήγει στο συμπέρασμα ότι η τιμή μιας μεταβλητής είναι πάντα 5. </a:t>
            </a:r>
          </a:p>
          <a:p>
            <a:r>
              <a:rPr lang="en-US" b="1" dirty="0"/>
              <a:t>Model Checking:</a:t>
            </a:r>
            <a:r>
              <a:rPr lang="el-GR" dirty="0"/>
              <a:t>Σε αυτή τη μέθοδο, ο χρήστης παρέχει ένα μοντέλο (ή ένα σύστημα) και τον προσδιορισμό λειτουργίας του, καθώς και τα δεδομένων εισόδου και η μέθοδος αποφαίνεται αν μπορεί να υπάρξει κάποιο πιθανό λάθος ή γίνεται επιτυχημένος έλεγχος λειτουργίας</a:t>
            </a:r>
            <a:r>
              <a:rPr lang="el-GR" sz="1400" dirty="0"/>
              <a:t>.</a:t>
            </a:r>
          </a:p>
          <a:p>
            <a:r>
              <a:rPr lang="en-GB" b="1" dirty="0"/>
              <a:t>Equivalence checking: </a:t>
            </a:r>
            <a:r>
              <a:rPr lang="el-GR" dirty="0"/>
              <a:t>Σε αυτή την μέθοδο, δύο μοντέλα συγκρίνονται μεταξύ τους για να βρεθεί πόσο όμοια συμπεριφέρονται κάτω από διάφορες συνθήκες.</a:t>
            </a:r>
          </a:p>
          <a:p>
            <a:r>
              <a:rPr lang="en-GB" b="1" dirty="0"/>
              <a:t>Verification by Deduction: </a:t>
            </a:r>
            <a:r>
              <a:rPr lang="el-GR" dirty="0"/>
              <a:t>Σε αυτή την μέθοδο, η ιδιότητα του συστήματος είτε αποδεικνύεται με κάποιας μορφής απόδειξη ή αποδεικνύεται ότι η ιδιότητα δεν ισχύει. Σε αυτή την μέθοδο ο χρήστης πρέπει να παρέχει </a:t>
            </a:r>
            <a:r>
              <a:rPr lang="el-GR" dirty="0" err="1"/>
              <a:t>invariants</a:t>
            </a:r>
            <a:r>
              <a:rPr lang="el-GR" dirty="0"/>
              <a:t> σε κάποια σημεία της λειτουργίας του συστήματος. Καθώς η απόδειξη μιας ιδιότητας μπορεί να πάρει πολύ καιρό, συνήθως χρησιμοποιείται μόνο στις πιο </a:t>
            </a:r>
            <a:r>
              <a:rPr lang="el-GR" dirty="0" err="1"/>
              <a:t>critical</a:t>
            </a:r>
            <a:r>
              <a:rPr lang="el-GR" dirty="0"/>
              <a:t> ιδιότητες των συστημάτων και μπορεί να χρησιμοποιηθεί και για συστήματα που έχουν άπειρες καταστάσεις. </a:t>
            </a:r>
            <a:br>
              <a:rPr lang="el-GR" dirty="0"/>
            </a:b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71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6CE5-A030-4AC2-9821-2C0F5908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structure</a:t>
            </a:r>
            <a:endParaRPr lang="el-G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261476-ADC1-49B5-9C49-4A165CE7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15263"/>
            <a:ext cx="6281738" cy="34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3DB6-56C8-4C8D-968D-D855FD3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B13C87-CEC8-4AE6-A32F-779860DF2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7265" y="937738"/>
            <a:ext cx="4020111" cy="952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98336-2D22-4D65-B0FD-806233DF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07" y="836335"/>
            <a:ext cx="3458058" cy="2591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38D00-BA42-4DBD-8801-DE8FC42BA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07" y="3660778"/>
            <a:ext cx="5296639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EEB2F-20C8-463C-ABA2-0923CA61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290" y="2235609"/>
            <a:ext cx="383911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EE00-31F8-4977-AA70-7AF074FE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Μονοπάτια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E3C7E-E0C5-4281-9547-F180CC12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30690"/>
            <a:ext cx="6281738" cy="33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D9AE-8128-4CC3-896C-0E13696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90BE-0009-4978-BB1B-B4F67D31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start from a countable set AP of atomic propositions. The CTL formulae are then defined inductively: </a:t>
            </a:r>
          </a:p>
          <a:p>
            <a:r>
              <a:rPr lang="en-GB" dirty="0"/>
              <a:t>Any proposition p ∈ AP is a CTL formula. </a:t>
            </a:r>
          </a:p>
          <a:p>
            <a:r>
              <a:rPr lang="en-GB" dirty="0"/>
              <a:t>The symbols ⊥ and ⊤ are CTL formulae. </a:t>
            </a:r>
          </a:p>
          <a:p>
            <a:r>
              <a:rPr lang="en-GB" dirty="0"/>
              <a:t>If </a:t>
            </a:r>
            <a:r>
              <a:rPr lang="el-GR" dirty="0"/>
              <a:t>φ </a:t>
            </a:r>
            <a:r>
              <a:rPr lang="en-GB" dirty="0"/>
              <a:t>and </a:t>
            </a:r>
            <a:r>
              <a:rPr lang="el-GR" dirty="0"/>
              <a:t>ψ </a:t>
            </a:r>
            <a:r>
              <a:rPr lang="en-GB" dirty="0"/>
              <a:t>are CTL formulae, so are </a:t>
            </a:r>
            <a:r>
              <a:rPr lang="en-GB" b="1" dirty="0"/>
              <a:t>¬</a:t>
            </a:r>
            <a:r>
              <a:rPr lang="el-GR" b="1" dirty="0"/>
              <a:t>φ, φ ∧ ψ, φ ∨ ψ, φ → ψ </a:t>
            </a:r>
            <a:r>
              <a:rPr lang="en-GB" b="1" dirty="0"/>
              <a:t>EX </a:t>
            </a:r>
            <a:r>
              <a:rPr lang="el-GR" b="1" dirty="0"/>
              <a:t>φ, </a:t>
            </a:r>
            <a:r>
              <a:rPr lang="en-GB" b="1" dirty="0"/>
              <a:t>AX </a:t>
            </a:r>
            <a:r>
              <a:rPr lang="el-GR" b="1" dirty="0"/>
              <a:t>φ </a:t>
            </a:r>
            <a:r>
              <a:rPr lang="en-GB" b="1" dirty="0"/>
              <a:t>EF </a:t>
            </a:r>
            <a:r>
              <a:rPr lang="el-GR" b="1" dirty="0"/>
              <a:t>φ, </a:t>
            </a:r>
            <a:r>
              <a:rPr lang="en-GB" b="1" dirty="0"/>
              <a:t>AF </a:t>
            </a:r>
            <a:r>
              <a:rPr lang="el-GR" b="1" dirty="0"/>
              <a:t>φ </a:t>
            </a:r>
            <a:r>
              <a:rPr lang="en-GB" b="1" dirty="0"/>
              <a:t>EG </a:t>
            </a:r>
            <a:r>
              <a:rPr lang="el-GR" b="1" dirty="0"/>
              <a:t>φ, </a:t>
            </a:r>
            <a:r>
              <a:rPr lang="en-GB" b="1" dirty="0"/>
              <a:t>AG </a:t>
            </a:r>
            <a:r>
              <a:rPr lang="el-GR" b="1" dirty="0"/>
              <a:t>φ </a:t>
            </a:r>
            <a:r>
              <a:rPr lang="el-GR" b="1" dirty="0" err="1"/>
              <a:t>φ</a:t>
            </a:r>
            <a:r>
              <a:rPr lang="el-GR" b="1" dirty="0"/>
              <a:t> </a:t>
            </a:r>
            <a:r>
              <a:rPr lang="en-GB" b="1" dirty="0"/>
              <a:t>EU </a:t>
            </a:r>
            <a:r>
              <a:rPr lang="el-GR" b="1" dirty="0"/>
              <a:t>ψ, φ </a:t>
            </a:r>
            <a:r>
              <a:rPr lang="en-GB" b="1" dirty="0"/>
              <a:t>AU </a:t>
            </a:r>
            <a:r>
              <a:rPr lang="el-GR" b="1" dirty="0"/>
              <a:t>ψ</a:t>
            </a:r>
          </a:p>
        </p:txBody>
      </p:sp>
    </p:spTree>
    <p:extLst>
      <p:ext uri="{BB962C8B-B14F-4D97-AF65-F5344CB8AC3E}">
        <p14:creationId xmlns:p14="http://schemas.microsoft.com/office/powerpoint/2010/main" val="405854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07C2-C6EF-42F7-8E2A-0370906C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Σημασιολογία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AF9C-7B2A-4FEE-A79E-4B0BE304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 and A are path quantifiers: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A: </a:t>
            </a:r>
            <a:r>
              <a:rPr lang="en-US" dirty="0"/>
              <a:t>for all paths in the computation tree . . . 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E: </a:t>
            </a:r>
            <a:r>
              <a:rPr lang="en-US" dirty="0"/>
              <a:t>for some path in the computation tree . . . 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X, F, G und U </a:t>
            </a:r>
            <a:r>
              <a:rPr lang="en-US" dirty="0"/>
              <a:t>are temporal operators which refer to the path under investigation, as known from LTL: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X φ (Next</a:t>
            </a:r>
            <a:r>
              <a:rPr lang="el-GR" b="1" dirty="0"/>
              <a:t>)</a:t>
            </a:r>
            <a:r>
              <a:rPr lang="en-US" dirty="0"/>
              <a:t>: evaluate φ in the next state on the path 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F φ (Finally)</a:t>
            </a:r>
            <a:r>
              <a:rPr lang="en-US" dirty="0"/>
              <a:t>: φ holds for some state on the path 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G φ (Globally): </a:t>
            </a:r>
            <a:r>
              <a:rPr lang="en-US" dirty="0"/>
              <a:t>φ holds for all states on the path 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φ U ψ (Until)</a:t>
            </a:r>
            <a:r>
              <a:rPr lang="en-US" dirty="0"/>
              <a:t>: φ holds on the path at least until ψ holds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71278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123</TotalTime>
  <Words>453</Words>
  <Application>Microsoft Office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 Light</vt:lpstr>
      <vt:lpstr>Rockwell</vt:lpstr>
      <vt:lpstr>Wingdings</vt:lpstr>
      <vt:lpstr>Atlas</vt:lpstr>
      <vt:lpstr>System Verification with Model Checking</vt:lpstr>
      <vt:lpstr>Περιεχόμενα</vt:lpstr>
      <vt:lpstr>Εισαγωγή – Πρόβλημα</vt:lpstr>
      <vt:lpstr>Formal methods</vt:lpstr>
      <vt:lpstr>Kripke structure</vt:lpstr>
      <vt:lpstr>Παράδειγμα</vt:lpstr>
      <vt:lpstr>Μονοπάτια</vt:lpstr>
      <vt:lpstr>CTL</vt:lpstr>
      <vt:lpstr>Σημασιολογία</vt:lpstr>
      <vt:lpstr>Σημασιολογία</vt:lpstr>
      <vt:lpstr>Σημασιολογία</vt:lpstr>
      <vt:lpstr>Ταυτολογίες</vt:lpstr>
      <vt:lpstr>Αλγόριθμος</vt:lpstr>
      <vt:lpstr>Γενική ιδέα</vt:lpstr>
      <vt:lpstr>Ατομική πρόταση</vt:lpstr>
      <vt:lpstr>Άρνηση</vt:lpstr>
      <vt:lpstr>Τομή φ ∧ ψ</vt:lpstr>
      <vt:lpstr>EX φ</vt:lpstr>
      <vt:lpstr>φEU ψ</vt:lpstr>
      <vt:lpstr>AF φ</vt:lpstr>
      <vt:lpstr>EG φ</vt:lpstr>
      <vt:lpstr>Τελικό αποτέλεσμα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Verification with Model Checking</dc:title>
  <dc:creator>Leonidas Avdelas</dc:creator>
  <cp:lastModifiedBy>Leonidas Avdelas</cp:lastModifiedBy>
  <cp:revision>6</cp:revision>
  <dcterms:created xsi:type="dcterms:W3CDTF">2020-01-27T09:55:55Z</dcterms:created>
  <dcterms:modified xsi:type="dcterms:W3CDTF">2020-01-27T11:59:20Z</dcterms:modified>
</cp:coreProperties>
</file>