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b="def" i="def"/>
      <a:tcStyle>
        <a:tcBdr/>
        <a:fill>
          <a:solidFill>
            <a:srgbClr val="FFF4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143000" y="1122362"/>
            <a:ext cx="6858000" cy="2387601"/>
          </a:xfrm>
          <a:prstGeom prst="rect">
            <a:avLst/>
          </a:prstGeom>
        </p:spPr>
        <p:txBody>
          <a:bodyPr anchor="b"/>
          <a:lstStyle>
            <a:lvl1pPr algn="ctr">
              <a:defRPr sz="45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23887" y="1709739"/>
            <a:ext cx="7886701" cy="2852737"/>
          </a:xfrm>
          <a:prstGeom prst="rect">
            <a:avLst/>
          </a:prstGeom>
        </p:spPr>
        <p:txBody>
          <a:bodyPr anchor="b"/>
          <a:lstStyle>
            <a:lvl1pPr>
              <a:defRPr sz="4500"/>
            </a:lvl1pPr>
          </a:lstStyle>
          <a:p>
            <a:pPr/>
            <a:r>
              <a:t>Title Text</a:t>
            </a:r>
          </a:p>
        </p:txBody>
      </p:sp>
      <p:sp>
        <p:nvSpPr>
          <p:cNvPr id="30" name="Body Level One…"/>
          <p:cNvSpPr txBox="1"/>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629841" y="365125"/>
            <a:ext cx="7886701" cy="1325564"/>
          </a:xfrm>
          <a:prstGeom prst="rect">
            <a:avLst/>
          </a:prstGeom>
        </p:spPr>
        <p:txBody>
          <a:bodyPr/>
          <a:lstStyle/>
          <a:p>
            <a:pPr/>
            <a:r>
              <a:t>Title Text</a:t>
            </a:r>
          </a:p>
        </p:txBody>
      </p:sp>
      <p:sp>
        <p:nvSpPr>
          <p:cNvPr id="48" name="Body Level One…"/>
          <p:cNvSpPr txBox="1"/>
          <p:nvPr>
            <p:ph type="body" sz="quarter" idx="1"/>
          </p:nvPr>
        </p:nvSpPr>
        <p:spPr>
          <a:xfrm>
            <a:off x="629841" y="1681163"/>
            <a:ext cx="3868341" cy="823913"/>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29149" y="1681163"/>
            <a:ext cx="3887393" cy="823913"/>
          </a:xfrm>
          <a:prstGeom prst="rect">
            <a:avLst/>
          </a:prstGeom>
        </p:spPr>
        <p:txBody>
          <a:bodyPr anchor="b"/>
          <a:lstStyle/>
          <a:p>
            <a:pPr marL="0" indent="0">
              <a:buSzTx/>
              <a:buFontTx/>
              <a:buNone/>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73" name="Body Level One…"/>
          <p:cNvSpPr txBox="1"/>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29840" y="2057400"/>
            <a:ext cx="2949180" cy="3811588"/>
          </a:xfrm>
          <a:prstGeom prst="rect">
            <a:avLst/>
          </a:prstGeom>
        </p:spPr>
        <p:txBody>
          <a:bodyPr/>
          <a:lstStyle/>
          <a:p>
            <a:pPr marL="0" indent="0">
              <a:buSzTx/>
              <a:buFont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83" name="Picture Placeholder 2"/>
          <p:cNvSpPr/>
          <p:nvPr>
            <p:ph type="pic" sz="half" idx="21"/>
          </p:nvPr>
        </p:nvSpPr>
        <p:spPr>
          <a:xfrm>
            <a:off x="3887391" y="987425"/>
            <a:ext cx="4629151" cy="4873626"/>
          </a:xfrm>
          <a:prstGeom prst="rect">
            <a:avLst/>
          </a:prstGeom>
        </p:spPr>
        <p:txBody>
          <a:bodyPr lIns="91439" rIns="91439">
            <a:noAutofit/>
          </a:bodyPr>
          <a:lstStyle/>
          <a:p>
            <a:pPr/>
          </a:p>
        </p:txBody>
      </p:sp>
      <p:sp>
        <p:nvSpPr>
          <p:cNvPr id="84" name="Body Level One…"/>
          <p:cNvSpPr txBox="1"/>
          <p:nvPr>
            <p:ph type="body" sz="quarter" idx="1"/>
          </p:nvPr>
        </p:nvSpPr>
        <p:spPr>
          <a:xfrm>
            <a:off x="629841" y="2057400"/>
            <a:ext cx="2949178"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95347" y="6435955"/>
            <a:ext cx="220003" cy="205915"/>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5pPr>
      <a:lvl6pPr marL="0" marR="0" indent="45720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6pPr>
      <a:lvl7pPr marL="0" marR="0" indent="91440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7pPr>
      <a:lvl8pPr marL="0" marR="0" indent="137160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8pPr>
      <a:lvl9pPr marL="0" marR="0" indent="182880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p:nvPr/>
        </p:nvSpPr>
        <p:spPr>
          <a:xfrm>
            <a:off x="152400" y="117475"/>
            <a:ext cx="8839200" cy="6664325"/>
          </a:xfrm>
          <a:prstGeom prst="rect">
            <a:avLst/>
          </a:prstGeom>
          <a:solidFill>
            <a:srgbClr val="FFFFFF"/>
          </a:solidFill>
          <a:ln w="12700">
            <a:solidFill>
              <a:schemeClr val="accent6"/>
            </a:solidFill>
            <a:miter/>
          </a:ln>
        </p:spPr>
        <p:txBody>
          <a:bodyPr lIns="45719" rIns="45719" anchor="ctr"/>
          <a:lstStyle/>
          <a:p>
            <a:pPr algn="ctr">
              <a:defRPr sz="4400">
                <a:latin typeface="Calibri Light"/>
                <a:ea typeface="Calibri Light"/>
                <a:cs typeface="Calibri Light"/>
                <a:sym typeface="Calibri Light"/>
              </a:defRPr>
            </a:pPr>
          </a:p>
        </p:txBody>
      </p:sp>
      <p:sp>
        <p:nvSpPr>
          <p:cNvPr id="95" name="Title 1"/>
          <p:cNvSpPr txBox="1"/>
          <p:nvPr>
            <p:ph type="ctrTitle"/>
          </p:nvPr>
        </p:nvSpPr>
        <p:spPr>
          <a:xfrm>
            <a:off x="914400" y="457200"/>
            <a:ext cx="7315200" cy="838200"/>
          </a:xfrm>
          <a:prstGeom prst="rect">
            <a:avLst/>
          </a:prstGeom>
        </p:spPr>
        <p:txBody>
          <a:bodyPr/>
          <a:lstStyle/>
          <a:p>
            <a:pPr defTabSz="562355">
              <a:defRPr b="1" sz="2132">
                <a:latin typeface="Bahamas"/>
                <a:ea typeface="Bahamas"/>
                <a:cs typeface="Bahamas"/>
                <a:sym typeface="Bahamas"/>
              </a:defRPr>
            </a:pPr>
            <a:r>
              <a:t>   </a:t>
            </a:r>
            <a:r>
              <a:rPr sz="1721">
                <a:solidFill>
                  <a:srgbClr val="C00000"/>
                </a:solidFill>
              </a:rPr>
              <a:t>VARDHAMAN COLLEGE OF ENGINEERING, HYDERABAD</a:t>
            </a:r>
            <a:br>
              <a:rPr sz="1721">
                <a:solidFill>
                  <a:srgbClr val="C00000"/>
                </a:solidFill>
              </a:rPr>
            </a:br>
            <a:r>
              <a:rPr b="0" sz="1721">
                <a:latin typeface="Calibri Light"/>
                <a:ea typeface="Calibri Light"/>
                <a:cs typeface="Calibri Light"/>
                <a:sym typeface="Calibri Light"/>
              </a:rPr>
              <a:t>Autonomous institute affiliated to JNTUH </a:t>
            </a:r>
            <a:br>
              <a:rPr b="0" sz="1721">
                <a:latin typeface="Calibri Light"/>
                <a:ea typeface="Calibri Light"/>
                <a:cs typeface="Calibri Light"/>
                <a:sym typeface="Calibri Light"/>
              </a:rPr>
            </a:br>
            <a:r>
              <a:rPr b="0" sz="1721">
                <a:solidFill>
                  <a:srgbClr val="FF0000"/>
                </a:solidFill>
                <a:latin typeface="Calibri Light"/>
                <a:ea typeface="Calibri Light"/>
                <a:cs typeface="Calibri Light"/>
                <a:sym typeface="Calibri Light"/>
              </a:rPr>
              <a:t>DEPARTMENT OF CSE(AI&amp;ML)</a:t>
            </a:r>
          </a:p>
        </p:txBody>
      </p:sp>
      <p:pic>
        <p:nvPicPr>
          <p:cNvPr id="96" name="Picture 2" descr="Picture 2"/>
          <p:cNvPicPr>
            <a:picLocks noChangeAspect="1"/>
          </p:cNvPicPr>
          <p:nvPr/>
        </p:nvPicPr>
        <p:blipFill>
          <a:blip r:embed="rId2">
            <a:extLst/>
          </a:blip>
          <a:stretch>
            <a:fillRect/>
          </a:stretch>
        </p:blipFill>
        <p:spPr>
          <a:xfrm>
            <a:off x="7953375" y="457200"/>
            <a:ext cx="885825" cy="609600"/>
          </a:xfrm>
          <a:prstGeom prst="rect">
            <a:avLst/>
          </a:prstGeom>
          <a:ln w="12700">
            <a:miter lim="400000"/>
          </a:ln>
        </p:spPr>
      </p:pic>
      <p:grpSp>
        <p:nvGrpSpPr>
          <p:cNvPr id="99" name="Subtitle 2"/>
          <p:cNvGrpSpPr/>
          <p:nvPr/>
        </p:nvGrpSpPr>
        <p:grpSpPr>
          <a:xfrm>
            <a:off x="228600" y="5181600"/>
            <a:ext cx="8686800" cy="1371600"/>
            <a:chOff x="0" y="0"/>
            <a:chExt cx="8686800" cy="1371600"/>
          </a:xfrm>
        </p:grpSpPr>
        <p:sp>
          <p:nvSpPr>
            <p:cNvPr id="97" name="Rectangle"/>
            <p:cNvSpPr/>
            <p:nvPr/>
          </p:nvSpPr>
          <p:spPr>
            <a:xfrm>
              <a:off x="0" y="0"/>
              <a:ext cx="8686800" cy="1371600"/>
            </a:xfrm>
            <a:prstGeom prst="rect">
              <a:avLst/>
            </a:prstGeom>
            <a:solidFill>
              <a:srgbClr val="FFFFFF"/>
            </a:solidFill>
            <a:ln w="12700" cap="flat">
              <a:solidFill>
                <a:schemeClr val="accent2"/>
              </a:solidFill>
              <a:prstDash val="solid"/>
              <a:miter lim="800000"/>
            </a:ln>
            <a:effectLst/>
          </p:spPr>
          <p:txBody>
            <a:bodyPr wrap="square" lIns="45719" tIns="45719" rIns="45719" bIns="45719" numCol="1" anchor="t">
              <a:noAutofit/>
            </a:bodyPr>
            <a:lstStyle/>
            <a:p>
              <a:pPr>
                <a:lnSpc>
                  <a:spcPct val="80000"/>
                </a:lnSpc>
                <a:spcBef>
                  <a:spcPts val="400"/>
                </a:spcBef>
                <a:defRPr sz="3200">
                  <a:solidFill>
                    <a:srgbClr val="888888"/>
                  </a:solidFill>
                </a:defRPr>
              </a:pPr>
            </a:p>
          </p:txBody>
        </p:sp>
        <p:sp>
          <p:nvSpPr>
            <p:cNvPr id="98" name="Supervisor…"/>
            <p:cNvSpPr txBox="1"/>
            <p:nvPr/>
          </p:nvSpPr>
          <p:spPr>
            <a:xfrm>
              <a:off x="52069" y="6350"/>
              <a:ext cx="8582662" cy="1358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algn="ctr" defTabSz="749808">
                <a:lnSpc>
                  <a:spcPct val="80000"/>
                </a:lnSpc>
                <a:spcBef>
                  <a:spcPts val="400"/>
                </a:spcBef>
                <a:defRPr b="1" sz="2050" u="sng">
                  <a:solidFill>
                    <a:srgbClr val="FF0000"/>
                  </a:solidFill>
                </a:defRPr>
              </a:pPr>
              <a:r>
                <a:t>Supervisor</a:t>
              </a:r>
              <a:endParaRPr sz="1066"/>
            </a:p>
            <a:p>
              <a:pPr algn="ctr" defTabSz="749808">
                <a:lnSpc>
                  <a:spcPct val="80000"/>
                </a:lnSpc>
                <a:spcBef>
                  <a:spcPts val="400"/>
                </a:spcBef>
                <a:defRPr b="1" sz="1886">
                  <a:solidFill>
                    <a:srgbClr val="002060"/>
                  </a:solidFill>
                </a:defRPr>
              </a:pPr>
              <a:r>
                <a:rPr sz="1066"/>
                <a:t>MAJJARI SUDHAKAR</a:t>
              </a:r>
              <a:endParaRPr sz="1066"/>
            </a:p>
            <a:p>
              <a:pPr algn="ctr" defTabSz="749808">
                <a:lnSpc>
                  <a:spcPct val="80000"/>
                </a:lnSpc>
                <a:spcBef>
                  <a:spcPts val="300"/>
                </a:spcBef>
                <a:defRPr b="1" sz="1394">
                  <a:solidFill>
                    <a:srgbClr val="002060"/>
                  </a:solidFill>
                </a:defRPr>
              </a:pPr>
              <a:endParaRPr sz="1066"/>
            </a:p>
            <a:p>
              <a:pPr algn="ctr" defTabSz="749808">
                <a:lnSpc>
                  <a:spcPct val="80000"/>
                </a:lnSpc>
                <a:spcBef>
                  <a:spcPts val="300"/>
                </a:spcBef>
                <a:defRPr b="1" sz="1394">
                  <a:solidFill>
                    <a:srgbClr val="002060"/>
                  </a:solidFill>
                </a:defRPr>
              </a:pPr>
              <a:r>
                <a:t>Department of CSE-(AI&amp;ML)</a:t>
              </a:r>
              <a:endParaRPr sz="1066"/>
            </a:p>
            <a:p>
              <a:pPr algn="ctr" defTabSz="749808">
                <a:lnSpc>
                  <a:spcPct val="80000"/>
                </a:lnSpc>
                <a:spcBef>
                  <a:spcPts val="200"/>
                </a:spcBef>
                <a:defRPr b="1" sz="1312">
                  <a:solidFill>
                    <a:srgbClr val="002060"/>
                  </a:solidFill>
                </a:defRPr>
              </a:pPr>
            </a:p>
          </p:txBody>
        </p:sp>
      </p:grpSp>
      <p:grpSp>
        <p:nvGrpSpPr>
          <p:cNvPr id="102" name="Title 1"/>
          <p:cNvGrpSpPr/>
          <p:nvPr/>
        </p:nvGrpSpPr>
        <p:grpSpPr>
          <a:xfrm>
            <a:off x="2743200" y="2286000"/>
            <a:ext cx="3657600" cy="533400"/>
            <a:chOff x="0" y="0"/>
            <a:chExt cx="3657600" cy="533400"/>
          </a:xfrm>
        </p:grpSpPr>
        <p:sp>
          <p:nvSpPr>
            <p:cNvPr id="100" name="Rectangle"/>
            <p:cNvSpPr/>
            <p:nvPr/>
          </p:nvSpPr>
          <p:spPr>
            <a:xfrm>
              <a:off x="0" y="0"/>
              <a:ext cx="3657600" cy="5334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p>
          </p:txBody>
        </p:sp>
        <p:sp>
          <p:nvSpPr>
            <p:cNvPr id="101" name="BATCH ID : 31"/>
            <p:cNvSpPr txBox="1"/>
            <p:nvPr/>
          </p:nvSpPr>
          <p:spPr>
            <a:xfrm>
              <a:off x="52069" y="6350"/>
              <a:ext cx="3553462"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fontScale="100000" lnSpcReduction="0"/>
            </a:bodyPr>
            <a:lstStyle>
              <a:lvl1pPr algn="ctr">
                <a:defRPr sz="2400">
                  <a:latin typeface="Calibri Light"/>
                  <a:ea typeface="Calibri Light"/>
                  <a:cs typeface="Calibri Light"/>
                  <a:sym typeface="Calibri Light"/>
                </a:defRPr>
              </a:lvl1pPr>
            </a:lstStyle>
            <a:p>
              <a:pPr/>
              <a:r>
                <a:t>BATCH ID : 31</a:t>
              </a:r>
            </a:p>
          </p:txBody>
        </p:sp>
      </p:grpSp>
      <p:grpSp>
        <p:nvGrpSpPr>
          <p:cNvPr id="105" name="Title 1"/>
          <p:cNvGrpSpPr/>
          <p:nvPr/>
        </p:nvGrpSpPr>
        <p:grpSpPr>
          <a:xfrm>
            <a:off x="304800" y="1524000"/>
            <a:ext cx="8610600" cy="609600"/>
            <a:chOff x="0" y="0"/>
            <a:chExt cx="8610600" cy="609600"/>
          </a:xfrm>
        </p:grpSpPr>
        <p:sp>
          <p:nvSpPr>
            <p:cNvPr id="103" name="Rectangle"/>
            <p:cNvSpPr/>
            <p:nvPr/>
          </p:nvSpPr>
          <p:spPr>
            <a:xfrm>
              <a:off x="0" y="0"/>
              <a:ext cx="8610600" cy="609600"/>
            </a:xfrm>
            <a:prstGeom prst="rect">
              <a:avLst/>
            </a:prstGeom>
            <a:solidFill>
              <a:schemeClr val="accent6"/>
            </a:solidFill>
            <a:ln w="12700" cap="flat">
              <a:solidFill>
                <a:srgbClr val="527E34"/>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04" name="Title:SMART AGRICULTURE MONITORING SYSTEM USING IOT"/>
            <p:cNvSpPr txBox="1"/>
            <p:nvPr/>
          </p:nvSpPr>
          <p:spPr>
            <a:xfrm>
              <a:off x="52069" y="6350"/>
              <a:ext cx="8506462" cy="5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fontScale="100000" lnSpcReduction="0"/>
            </a:bodyPr>
            <a:lstStyle>
              <a:lvl1pPr defTabSz="877823">
                <a:defRPr sz="2688">
                  <a:latin typeface="Calibri Light"/>
                  <a:ea typeface="Calibri Light"/>
                  <a:cs typeface="Calibri Light"/>
                  <a:sym typeface="Calibri Light"/>
                </a:defRPr>
              </a:lvl1pPr>
            </a:lstStyle>
            <a:p>
              <a:pPr/>
              <a:r>
                <a:t>Title:SMART AGRICULTURE MONITORING SYSTEM USING IOT</a:t>
              </a:r>
            </a:p>
          </p:txBody>
        </p:sp>
      </p:grpSp>
      <p:graphicFrame>
        <p:nvGraphicFramePr>
          <p:cNvPr id="106" name="Table 11"/>
          <p:cNvGraphicFramePr/>
          <p:nvPr/>
        </p:nvGraphicFramePr>
        <p:xfrm>
          <a:off x="1219200" y="2971800"/>
          <a:ext cx="6934200" cy="18542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80098"/>
                <a:gridCol w="1839489"/>
                <a:gridCol w="4314613"/>
              </a:tblGrid>
              <a:tr h="370840">
                <a:tc>
                  <a:txBody>
                    <a:bodyPr/>
                    <a:lstStyle/>
                    <a:p>
                      <a:pPr algn="ctr" defTabSz="685800">
                        <a:defRPr b="0" sz="1800">
                          <a:solidFill>
                            <a:srgbClr val="000000"/>
                          </a:solidFill>
                        </a:defRPr>
                      </a:pPr>
                      <a:r>
                        <a:rPr b="1" sz="2000">
                          <a:solidFill>
                            <a:srgbClr val="FFFFFF"/>
                          </a:solidFill>
                        </a:rPr>
                        <a:t>S. No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defTabSz="685800">
                        <a:defRPr b="0" sz="1800">
                          <a:solidFill>
                            <a:srgbClr val="000000"/>
                          </a:solidFill>
                        </a:defRPr>
                      </a:pPr>
                      <a:r>
                        <a:rPr b="1" sz="2000">
                          <a:solidFill>
                            <a:srgbClr val="FFFFFF"/>
                          </a:solidFill>
                        </a:rPr>
                        <a:t>Roll. No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defTabSz="685800">
                        <a:defRPr b="0" sz="1800">
                          <a:solidFill>
                            <a:srgbClr val="000000"/>
                          </a:solidFill>
                        </a:defRPr>
                      </a:pPr>
                      <a:r>
                        <a:rPr b="1" sz="2000">
                          <a:solidFill>
                            <a:srgbClr val="FFFFFF"/>
                          </a:solidFill>
                        </a:rPr>
                        <a:t>Student Name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ctr" defTabSz="685800">
                        <a:defRPr sz="1800"/>
                      </a:pPr>
                      <a:r>
                        <a:rPr b="1" sz="2000"/>
                        <a:t>1</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21881A6678</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DEVARSHETTY MANISH KUMAR</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ctr" defTabSz="685800">
                        <a:defRPr sz="1800"/>
                      </a:pPr>
                      <a:r>
                        <a:rPr b="1" sz="2000"/>
                        <a:t>2</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21881A66A0</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LONKA MAHAJAN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ctr" defTabSz="685800">
                        <a:defRPr sz="1800"/>
                      </a:pPr>
                      <a:r>
                        <a:rPr b="1" sz="2000"/>
                        <a:t>3</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21881A66A9</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800"/>
                      </a:pPr>
                      <a:r>
                        <a:rPr sz="1300"/>
                        <a:t>SUMANTH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70840">
                <a:tc>
                  <a:txBody>
                    <a:bodyPr/>
                    <a:lstStyle/>
                    <a:p>
                      <a:pPr algn="ctr" defTabSz="685800">
                        <a:defRPr sz="1800"/>
                      </a:pPr>
                      <a:r>
                        <a:rPr b="1" sz="2000"/>
                        <a:t>4</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300"/>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l" defTabSz="685800">
                        <a:defRPr sz="1300"/>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bl>
          </a:graphicData>
        </a:graphic>
      </p:graphicFrame>
      <p:pic>
        <p:nvPicPr>
          <p:cNvPr id="107" name="Picture 4" descr="Picture 4"/>
          <p:cNvPicPr>
            <a:picLocks noChangeAspect="1"/>
          </p:cNvPicPr>
          <p:nvPr/>
        </p:nvPicPr>
        <p:blipFill>
          <a:blip r:embed="rId3">
            <a:extLst/>
          </a:blip>
          <a:stretch>
            <a:fillRect/>
          </a:stretch>
        </p:blipFill>
        <p:spPr>
          <a:xfrm>
            <a:off x="409575" y="381000"/>
            <a:ext cx="885825" cy="88582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a:p>
        </p:txBody>
      </p:sp>
      <p:sp>
        <p:nvSpPr>
          <p:cNvPr id="151" name="Slide Number Placeholder 4"/>
          <p:cNvSpPr txBox="1"/>
          <p:nvPr>
            <p:ph type="sldNum" sz="quarter" idx="2"/>
          </p:nvPr>
        </p:nvSpPr>
        <p:spPr>
          <a:xfrm>
            <a:off x="8295347" y="6435955"/>
            <a:ext cx="220004"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52" name="Picture 2" descr="Picture 2"/>
          <p:cNvPicPr>
            <a:picLocks noChangeAspect="1"/>
          </p:cNvPicPr>
          <p:nvPr/>
        </p:nvPicPr>
        <p:blipFill>
          <a:blip r:embed="rId2">
            <a:extLst/>
          </a:blip>
          <a:stretch>
            <a:fillRect/>
          </a:stretch>
        </p:blipFill>
        <p:spPr>
          <a:xfrm>
            <a:off x="3962400" y="228600"/>
            <a:ext cx="1143000" cy="785813"/>
          </a:xfrm>
          <a:prstGeom prst="rect">
            <a:avLst/>
          </a:prstGeom>
          <a:ln w="12700">
            <a:miter lim="400000"/>
          </a:ln>
        </p:spPr>
      </p:pic>
      <p:pic>
        <p:nvPicPr>
          <p:cNvPr id="153" name="Picture 1" descr="Picture 1"/>
          <p:cNvPicPr>
            <a:picLocks noChangeAspect="1"/>
          </p:cNvPicPr>
          <p:nvPr/>
        </p:nvPicPr>
        <p:blipFill>
          <a:blip r:embed="rId3">
            <a:extLst/>
          </a:blip>
          <a:stretch>
            <a:fillRect/>
          </a:stretch>
        </p:blipFill>
        <p:spPr>
          <a:xfrm>
            <a:off x="1447800" y="1752600"/>
            <a:ext cx="6330013" cy="356681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Footer Placeholder 6"/>
          <p:cNvSpPr txBox="1"/>
          <p:nvPr/>
        </p:nvSpPr>
        <p:spPr>
          <a:xfrm>
            <a:off x="3169919" y="6435955"/>
            <a:ext cx="3870962" cy="20591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900">
                <a:solidFill>
                  <a:srgbClr val="888888"/>
                </a:solidFill>
              </a:defRPr>
            </a:lvl1pPr>
          </a:lstStyle>
          <a:p>
            <a:pPr/>
            <a:r>
              <a:t>DEPARTMENT OF _____ PROJECT WORK PHASE-1 REVIEW-1</a:t>
            </a:r>
          </a:p>
        </p:txBody>
      </p:sp>
      <p:sp>
        <p:nvSpPr>
          <p:cNvPr id="110"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gn="ctr">
              <a:defRPr b="1" sz="2800">
                <a:latin typeface="Cambria"/>
                <a:ea typeface="Cambria"/>
                <a:cs typeface="Cambria"/>
                <a:sym typeface="Cambria"/>
              </a:defRPr>
            </a:lvl1pPr>
          </a:lstStyle>
          <a:p>
            <a:pPr/>
            <a:r>
              <a:t>Outlines</a:t>
            </a:r>
          </a:p>
        </p:txBody>
      </p:sp>
      <p:sp>
        <p:nvSpPr>
          <p:cNvPr id="111"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marL="171450" indent="-171450">
              <a:lnSpc>
                <a:spcPct val="110000"/>
              </a:lnSpc>
              <a:spcBef>
                <a:spcPts val="1200"/>
              </a:spcBef>
              <a:defRPr b="1" sz="2500">
                <a:solidFill>
                  <a:srgbClr val="C55A11"/>
                </a:solidFill>
                <a:latin typeface="Cambria"/>
                <a:ea typeface="Cambria"/>
                <a:cs typeface="Cambria"/>
                <a:sym typeface="Cambria"/>
              </a:defRPr>
            </a:pPr>
            <a:r>
              <a:t> Abstract</a:t>
            </a:r>
          </a:p>
          <a:p>
            <a:pPr marL="171450" indent="-171450">
              <a:lnSpc>
                <a:spcPct val="110000"/>
              </a:lnSpc>
              <a:spcBef>
                <a:spcPts val="1200"/>
              </a:spcBef>
              <a:defRPr b="1" sz="2500">
                <a:solidFill>
                  <a:srgbClr val="C55A11"/>
                </a:solidFill>
                <a:latin typeface="Cambria"/>
                <a:ea typeface="Cambria"/>
                <a:cs typeface="Cambria"/>
                <a:sym typeface="Cambria"/>
              </a:defRPr>
            </a:pPr>
            <a:r>
              <a:t>Introduction</a:t>
            </a:r>
          </a:p>
          <a:p>
            <a:pPr marL="171450" indent="-171450">
              <a:lnSpc>
                <a:spcPct val="110000"/>
              </a:lnSpc>
              <a:spcBef>
                <a:spcPts val="1200"/>
              </a:spcBef>
              <a:defRPr b="1" sz="2500">
                <a:solidFill>
                  <a:srgbClr val="C55A11"/>
                </a:solidFill>
                <a:latin typeface="Cambria"/>
                <a:ea typeface="Cambria"/>
                <a:cs typeface="Cambria"/>
                <a:sym typeface="Cambria"/>
              </a:defRPr>
            </a:pPr>
            <a:r>
              <a:t>Literature Review  </a:t>
            </a:r>
          </a:p>
          <a:p>
            <a:pPr marL="171450" indent="-171450">
              <a:lnSpc>
                <a:spcPct val="110000"/>
              </a:lnSpc>
              <a:spcBef>
                <a:spcPts val="1200"/>
              </a:spcBef>
              <a:defRPr b="1" sz="2500">
                <a:solidFill>
                  <a:srgbClr val="C55A11"/>
                </a:solidFill>
                <a:latin typeface="Cambria"/>
                <a:ea typeface="Cambria"/>
                <a:cs typeface="Cambria"/>
                <a:sym typeface="Cambria"/>
              </a:defRPr>
            </a:pPr>
            <a:r>
              <a:t>Existing System  with Pros and Cons (comparision with existing systems- Table)</a:t>
            </a:r>
          </a:p>
          <a:p>
            <a:pPr marL="171450" indent="-171450">
              <a:lnSpc>
                <a:spcPct val="110000"/>
              </a:lnSpc>
              <a:spcBef>
                <a:spcPts val="1200"/>
              </a:spcBef>
              <a:defRPr b="1" sz="2500">
                <a:solidFill>
                  <a:srgbClr val="C55A11"/>
                </a:solidFill>
                <a:latin typeface="Cambria"/>
                <a:ea typeface="Cambria"/>
                <a:cs typeface="Cambria"/>
                <a:sym typeface="Cambria"/>
              </a:defRPr>
            </a:pPr>
            <a:r>
              <a:t>Proposed method </a:t>
            </a:r>
          </a:p>
          <a:p>
            <a:pPr marL="171450" indent="-171450">
              <a:lnSpc>
                <a:spcPct val="110000"/>
              </a:lnSpc>
              <a:spcBef>
                <a:spcPts val="1200"/>
              </a:spcBef>
              <a:defRPr b="1" sz="2500">
                <a:solidFill>
                  <a:srgbClr val="C55A11"/>
                </a:solidFill>
                <a:latin typeface="Cambria"/>
                <a:ea typeface="Cambria"/>
                <a:cs typeface="Cambria"/>
                <a:sym typeface="Cambria"/>
              </a:defRPr>
            </a:pPr>
            <a:r>
              <a:t>References</a:t>
            </a:r>
          </a:p>
        </p:txBody>
      </p:sp>
      <p:sp>
        <p:nvSpPr>
          <p:cNvPr id="112"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13"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11">
                                            <p:bg/>
                                          </p:spTgt>
                                        </p:tgtEl>
                                        <p:attrNameLst>
                                          <p:attrName>style.visibility</p:attrName>
                                        </p:attrNameLst>
                                      </p:cBhvr>
                                      <p:to>
                                        <p:strVal val="visible"/>
                                      </p:to>
                                    </p:set>
                                    <p:animEffect filter="blinds(horizontal)" transition="in">
                                      <p:cBhvr>
                                        <p:cTn id="7" dur="500"/>
                                        <p:tgtEl>
                                          <p:spTgt spid="111">
                                            <p:bg/>
                                          </p:spTgt>
                                        </p:tgtEl>
                                      </p:cBhvr>
                                    </p:animEffect>
                                  </p:childTnLst>
                                </p:cTn>
                              </p:par>
                              <p:par>
                                <p:cTn id="8" presetClass="entr" nodeType="withEffect" presetSubtype="10" presetID="3" grpId="1" fill="hold">
                                  <p:stCondLst>
                                    <p:cond delay="0"/>
                                  </p:stCondLst>
                                  <p:iterate type="el" backwards="0">
                                    <p:tmAbs val="0"/>
                                  </p:iterate>
                                  <p:childTnLst>
                                    <p:set>
                                      <p:cBhvr>
                                        <p:cTn id="9" fill="hold"/>
                                        <p:tgtEl>
                                          <p:spTgt spid="111">
                                            <p:txEl>
                                              <p:pRg st="0" end="0"/>
                                            </p:txEl>
                                          </p:spTgt>
                                        </p:tgtEl>
                                        <p:attrNameLst>
                                          <p:attrName>style.visibility</p:attrName>
                                        </p:attrNameLst>
                                      </p:cBhvr>
                                      <p:to>
                                        <p:strVal val="visible"/>
                                      </p:to>
                                    </p:set>
                                    <p:animEffect filter="blinds(horizontal)" transition="in">
                                      <p:cBhvr>
                                        <p:cTn id="10" dur="500"/>
                                        <p:tgtEl>
                                          <p:spTgt spid="1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0" presetID="3" grpId="1" fill="hold">
                                  <p:stCondLst>
                                    <p:cond delay="0"/>
                                  </p:stCondLst>
                                  <p:iterate type="el" backwards="0">
                                    <p:tmAbs val="0"/>
                                  </p:iterate>
                                  <p:childTnLst>
                                    <p:set>
                                      <p:cBhvr>
                                        <p:cTn id="14" fill="hold"/>
                                        <p:tgtEl>
                                          <p:spTgt spid="111">
                                            <p:txEl>
                                              <p:pRg st="1" end="1"/>
                                            </p:txEl>
                                          </p:spTgt>
                                        </p:tgtEl>
                                        <p:attrNameLst>
                                          <p:attrName>style.visibility</p:attrName>
                                        </p:attrNameLst>
                                      </p:cBhvr>
                                      <p:to>
                                        <p:strVal val="visible"/>
                                      </p:to>
                                    </p:set>
                                    <p:animEffect filter="blinds(horizontal)" transition="in">
                                      <p:cBhvr>
                                        <p:cTn id="15" dur="500"/>
                                        <p:tgtEl>
                                          <p:spTgt spid="1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0" presetID="3" grpId="1" fill="hold">
                                  <p:stCondLst>
                                    <p:cond delay="0"/>
                                  </p:stCondLst>
                                  <p:iterate type="el" backwards="0">
                                    <p:tmAbs val="0"/>
                                  </p:iterate>
                                  <p:childTnLst>
                                    <p:set>
                                      <p:cBhvr>
                                        <p:cTn id="19" fill="hold"/>
                                        <p:tgtEl>
                                          <p:spTgt spid="111">
                                            <p:txEl>
                                              <p:pRg st="2" end="2"/>
                                            </p:txEl>
                                          </p:spTgt>
                                        </p:tgtEl>
                                        <p:attrNameLst>
                                          <p:attrName>style.visibility</p:attrName>
                                        </p:attrNameLst>
                                      </p:cBhvr>
                                      <p:to>
                                        <p:strVal val="visible"/>
                                      </p:to>
                                    </p:set>
                                    <p:animEffect filter="blinds(horizontal)" transition="in">
                                      <p:cBhvr>
                                        <p:cTn id="20" dur="500"/>
                                        <p:tgtEl>
                                          <p:spTgt spid="1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3" grpId="1" fill="hold">
                                  <p:stCondLst>
                                    <p:cond delay="0"/>
                                  </p:stCondLst>
                                  <p:iterate type="el" backwards="0">
                                    <p:tmAbs val="0"/>
                                  </p:iterate>
                                  <p:childTnLst>
                                    <p:set>
                                      <p:cBhvr>
                                        <p:cTn id="24" fill="hold"/>
                                        <p:tgtEl>
                                          <p:spTgt spid="111">
                                            <p:txEl>
                                              <p:pRg st="3" end="3"/>
                                            </p:txEl>
                                          </p:spTgt>
                                        </p:tgtEl>
                                        <p:attrNameLst>
                                          <p:attrName>style.visibility</p:attrName>
                                        </p:attrNameLst>
                                      </p:cBhvr>
                                      <p:to>
                                        <p:strVal val="visible"/>
                                      </p:to>
                                    </p:set>
                                    <p:animEffect filter="blinds(horizontal)" transition="in">
                                      <p:cBhvr>
                                        <p:cTn id="25" dur="500"/>
                                        <p:tgtEl>
                                          <p:spTgt spid="11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10" presetID="3" grpId="1" fill="hold">
                                  <p:stCondLst>
                                    <p:cond delay="0"/>
                                  </p:stCondLst>
                                  <p:iterate type="el" backwards="0">
                                    <p:tmAbs val="0"/>
                                  </p:iterate>
                                  <p:childTnLst>
                                    <p:set>
                                      <p:cBhvr>
                                        <p:cTn id="29" fill="hold"/>
                                        <p:tgtEl>
                                          <p:spTgt spid="111">
                                            <p:txEl>
                                              <p:pRg st="4" end="4"/>
                                            </p:txEl>
                                          </p:spTgt>
                                        </p:tgtEl>
                                        <p:attrNameLst>
                                          <p:attrName>style.visibility</p:attrName>
                                        </p:attrNameLst>
                                      </p:cBhvr>
                                      <p:to>
                                        <p:strVal val="visible"/>
                                      </p:to>
                                    </p:set>
                                    <p:animEffect filter="blinds(horizontal)" transition="in">
                                      <p:cBhvr>
                                        <p:cTn id="30" dur="500"/>
                                        <p:tgtEl>
                                          <p:spTgt spid="1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0" presetID="3" grpId="1" fill="hold">
                                  <p:stCondLst>
                                    <p:cond delay="0"/>
                                  </p:stCondLst>
                                  <p:iterate type="el" backwards="0">
                                    <p:tmAbs val="0"/>
                                  </p:iterate>
                                  <p:childTnLst>
                                    <p:set>
                                      <p:cBhvr>
                                        <p:cTn id="34" fill="hold"/>
                                        <p:tgtEl>
                                          <p:spTgt spid="111">
                                            <p:txEl>
                                              <p:pRg st="5" end="5"/>
                                            </p:txEl>
                                          </p:spTgt>
                                        </p:tgtEl>
                                        <p:attrNameLst>
                                          <p:attrName>style.visibility</p:attrName>
                                        </p:attrNameLst>
                                      </p:cBhvr>
                                      <p:to>
                                        <p:strVal val="visible"/>
                                      </p:to>
                                    </p:set>
                                    <p:animEffect filter="blinds(horizontal)" transition="in">
                                      <p:cBhvr>
                                        <p:cTn id="35" dur="500"/>
                                        <p:tgtEl>
                                          <p:spTgt spid="11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228600" y="253999"/>
            <a:ext cx="7391400" cy="639765"/>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Abstract</a:t>
            </a:r>
          </a:p>
        </p:txBody>
      </p:sp>
      <p:sp>
        <p:nvSpPr>
          <p:cNvPr id="116" name="Content Placeholder 2"/>
          <p:cNvSpPr txBox="1"/>
          <p:nvPr>
            <p:ph type="body" idx="1"/>
          </p:nvPr>
        </p:nvSpPr>
        <p:spPr>
          <a:xfrm>
            <a:off x="113078" y="1040141"/>
            <a:ext cx="8763001" cy="5562601"/>
          </a:xfrm>
          <a:prstGeom prst="rect">
            <a:avLst/>
          </a:prstGeom>
          <a:solidFill>
            <a:srgbClr val="FFFFFF"/>
          </a:solidFill>
          <a:ln>
            <a:solidFill>
              <a:schemeClr val="accent6"/>
            </a:solidFill>
            <a:miter lim="800000"/>
          </a:ln>
        </p:spPr>
        <p:txBody>
          <a:bodyPr/>
          <a:lstStyle/>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This</a:t>
            </a:r>
            <a:r>
              <a:rPr spc="5"/>
              <a:t> </a:t>
            </a:r>
            <a:r>
              <a:t>iot-based</a:t>
            </a:r>
            <a:r>
              <a:rPr spc="5"/>
              <a:t> </a:t>
            </a:r>
            <a:r>
              <a:t>agriculture</a:t>
            </a:r>
            <a:r>
              <a:rPr spc="5"/>
              <a:t> </a:t>
            </a:r>
            <a:r>
              <a:t>monitoring</a:t>
            </a:r>
            <a:r>
              <a:rPr spc="5"/>
              <a:t> </a:t>
            </a:r>
            <a:r>
              <a:t>system</a:t>
            </a:r>
            <a:r>
              <a:rPr spc="5"/>
              <a:t> </a:t>
            </a:r>
            <a:r>
              <a:t>employs</a:t>
            </a:r>
            <a:r>
              <a:rPr spc="5"/>
              <a:t> </a:t>
            </a:r>
            <a:r>
              <a:t>wireless</a:t>
            </a:r>
            <a:r>
              <a:rPr spc="5"/>
              <a:t> </a:t>
            </a:r>
            <a:r>
              <a:t>sensor</a:t>
            </a:r>
            <a:r>
              <a:rPr spc="5"/>
              <a:t> </a:t>
            </a:r>
            <a:r>
              <a:t>networks</a:t>
            </a:r>
            <a:r>
              <a:rPr spc="-361"/>
              <a:t> </a:t>
            </a:r>
            <a:r>
              <a:t>strategically placed at various nodes to collect data from different sensors.</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The collected</a:t>
            </a:r>
            <a:r>
              <a:rPr spc="5"/>
              <a:t> </a:t>
            </a:r>
            <a:r>
              <a:t>information is transmitted through a wireless protocol. the core of this smart agriculture</a:t>
            </a:r>
            <a:r>
              <a:rPr spc="5"/>
              <a:t> </a:t>
            </a:r>
            <a:r>
              <a:t>system is powered by arduino and includes sensors for temperature, moisture, and water</a:t>
            </a:r>
            <a:r>
              <a:rPr spc="5"/>
              <a:t> </a:t>
            </a:r>
            <a:r>
              <a:t>levels, a dc motor, and a gprs module.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Upon initiation, the system assesses water levels,</a:t>
            </a:r>
            <a:r>
              <a:rPr spc="5"/>
              <a:t> </a:t>
            </a:r>
            <a:r>
              <a:t>humidity, and moisture, promptly sending sms alerts to mobile phones regarding the</a:t>
            </a:r>
            <a:r>
              <a:rPr spc="5"/>
              <a:t> </a:t>
            </a:r>
            <a:r>
              <a:t>observed levels.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The sensors continuously monitor water levels, activating the water pump</a:t>
            </a:r>
            <a:r>
              <a:rPr spc="-361"/>
              <a:t> </a:t>
            </a:r>
            <a:r>
              <a:t>if a decline is detected.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In the case of elevated temperatures, the system initiates and  regulate the environment.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All relevant information is displayed on an lcd module. the iot</a:t>
            </a:r>
            <a:r>
              <a:rPr spc="5"/>
              <a:t> </a:t>
            </a:r>
            <a:r>
              <a:t>platform visualizes this data, presenting real-time insights into humidity, moisture, and</a:t>
            </a:r>
            <a:r>
              <a:rPr spc="5"/>
              <a:t> </a:t>
            </a:r>
            <a:r>
              <a:t>water</a:t>
            </a:r>
            <a:r>
              <a:rPr spc="-23"/>
              <a:t> </a:t>
            </a:r>
            <a:r>
              <a:t>levels</a:t>
            </a:r>
            <a:r>
              <a:rPr spc="-11"/>
              <a:t> </a:t>
            </a:r>
            <a:r>
              <a:t>with</a:t>
            </a:r>
            <a:r>
              <a:rPr spc="-5"/>
              <a:t> </a:t>
            </a:r>
            <a:r>
              <a:t>corresponding timestamps,</a:t>
            </a:r>
            <a:r>
              <a:rPr spc="-5"/>
              <a:t> </a:t>
            </a:r>
            <a:r>
              <a:t>updated every</a:t>
            </a:r>
            <a:r>
              <a:rPr spc="17"/>
              <a:t> </a:t>
            </a:r>
            <a:r>
              <a:t>minute.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A farmer is notified regarding the extracted data from the sensors .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The farmer can control the motor on and off system through a virtual button and a physical button is provided in the model. </a:t>
            </a: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p>
          <a:p>
            <a:pPr marL="219242" marR="83819" indent="-130342" algn="just" defTabSz="457200">
              <a:lnSpc>
                <a:spcPct val="100833"/>
              </a:lnSpc>
              <a:spcBef>
                <a:spcPts val="0"/>
              </a:spcBef>
              <a:buFontTx/>
              <a:defRPr sz="1400">
                <a:uFill>
                  <a:solidFill>
                    <a:srgbClr val="000000"/>
                  </a:solidFill>
                </a:uFill>
                <a:latin typeface="Times New Roman"/>
                <a:ea typeface="Times New Roman"/>
                <a:cs typeface="Times New Roman"/>
                <a:sym typeface="Times New Roman"/>
              </a:defRPr>
            </a:pPr>
            <a:r>
              <a:t>The collected data from the sensors are used for machine learning models to predict the suitable crop according to the data extracted from the sensors .</a:t>
            </a:r>
          </a:p>
        </p:txBody>
      </p:sp>
      <p:sp>
        <p:nvSpPr>
          <p:cNvPr id="117"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18"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Introduction</a:t>
            </a:r>
          </a:p>
        </p:txBody>
      </p:sp>
      <p:sp>
        <p:nvSpPr>
          <p:cNvPr id="121"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marL="226313" indent="-226313" defTabSz="905255">
              <a:spcBef>
                <a:spcPts val="900"/>
              </a:spcBef>
              <a:defRPr sz="1584"/>
            </a:pPr>
            <a:r>
              <a:t> The evolution of Smart Agriculture Monitoring Systems using the Internet of Things (IoT) has significantly transformed traditional farming practices. This literature survey explores the various aspects and advancements in this field.</a:t>
            </a:r>
          </a:p>
          <a:p>
            <a:pPr marL="0" indent="0" defTabSz="905255">
              <a:spcBef>
                <a:spcPts val="900"/>
              </a:spcBef>
              <a:buSzTx/>
              <a:buNone/>
              <a:defRPr b="1" sz="1584"/>
            </a:pPr>
            <a:r>
              <a:t>  IoT in Agriculture: </a:t>
            </a:r>
          </a:p>
          <a:p>
            <a:pPr marL="226313" indent="-226313" defTabSz="905255">
              <a:spcBef>
                <a:spcPts val="900"/>
              </a:spcBef>
              <a:defRPr sz="1584"/>
            </a:pPr>
            <a:r>
              <a:t>Investigating the integration of IoT in agriculture, highlighting its role in collecting real-time data from diverse sources such as sensors, drones, and weather stations. </a:t>
            </a:r>
          </a:p>
          <a:p>
            <a:pPr marL="0" indent="0" defTabSz="905255">
              <a:spcBef>
                <a:spcPts val="900"/>
              </a:spcBef>
              <a:buSzTx/>
              <a:buNone/>
              <a:defRPr b="1" sz="1584"/>
            </a:pPr>
          </a:p>
          <a:p>
            <a:pPr marL="0" indent="0" defTabSz="905255">
              <a:spcBef>
                <a:spcPts val="900"/>
              </a:spcBef>
              <a:buSzTx/>
              <a:buNone/>
              <a:defRPr b="1" sz="1584"/>
            </a:pPr>
            <a:r>
              <a:t>Sensor Technologies: </a:t>
            </a:r>
          </a:p>
          <a:p>
            <a:pPr marL="226313" indent="-226313" defTabSz="905255">
              <a:spcBef>
                <a:spcPts val="900"/>
              </a:spcBef>
              <a:defRPr sz="1584"/>
            </a:pPr>
            <a:r>
              <a:t> Analyzing the types of sensors employed in smart agriculture, including soil moisture sensors, temperature sensors, and humidity sensors, to monitor and optimize crop conditions.  </a:t>
            </a:r>
          </a:p>
          <a:p>
            <a:pPr marL="226313" indent="-226313" defTabSz="905255">
              <a:spcBef>
                <a:spcPts val="900"/>
              </a:spcBef>
              <a:defRPr b="1" sz="1584"/>
            </a:pPr>
          </a:p>
          <a:p>
            <a:pPr marL="0" indent="0" defTabSz="905255">
              <a:spcBef>
                <a:spcPts val="900"/>
              </a:spcBef>
              <a:buSzTx/>
              <a:buNone/>
              <a:defRPr b="1" sz="1584"/>
            </a:pPr>
            <a:r>
              <a:t>Communication Protocols: </a:t>
            </a:r>
          </a:p>
          <a:p>
            <a:pPr marL="226313" indent="-226313" defTabSz="905255">
              <a:spcBef>
                <a:spcPts val="900"/>
              </a:spcBef>
              <a:defRPr sz="1584"/>
            </a:pPr>
            <a:r>
              <a:t> Reviewing communication protocols like MQTT and CoAP that facilitate seamless data exchange among devices in the agriculture ecosystem, ensuring efficient monitoring and control. </a:t>
            </a:r>
          </a:p>
          <a:p>
            <a:pPr marL="0" indent="0" defTabSz="905255">
              <a:spcBef>
                <a:spcPts val="900"/>
              </a:spcBef>
              <a:buSzTx/>
              <a:buNone/>
              <a:defRPr b="1" sz="1584"/>
            </a:pPr>
          </a:p>
          <a:p>
            <a:pPr marL="0" indent="0" defTabSz="905255">
              <a:spcBef>
                <a:spcPts val="900"/>
              </a:spcBef>
              <a:buSzTx/>
              <a:buNone/>
              <a:defRPr b="1" sz="1584"/>
            </a:pPr>
            <a:r>
              <a:t>Data Analytics and Decision Support: </a:t>
            </a:r>
          </a:p>
          <a:p>
            <a:pPr marL="226313" indent="-226313" defTabSz="905255">
              <a:spcBef>
                <a:spcPts val="900"/>
              </a:spcBef>
              <a:defRPr sz="1584"/>
            </a:pPr>
            <a:r>
              <a:t> Examining the utilization of data analytics techniques to process the vast amounts of data generated by IoT devices, providing farmers with actionable insights for better decisionmaking. </a:t>
            </a:r>
          </a:p>
        </p:txBody>
      </p:sp>
      <p:sp>
        <p:nvSpPr>
          <p:cNvPr id="122"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23"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Existing System </a:t>
            </a:r>
          </a:p>
        </p:txBody>
      </p:sp>
      <p:sp>
        <p:nvSpPr>
          <p:cNvPr id="126"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a:p>
        </p:txBody>
      </p:sp>
      <p:sp>
        <p:nvSpPr>
          <p:cNvPr id="127"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28"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Pros and Cons of Existing System</a:t>
            </a:r>
          </a:p>
        </p:txBody>
      </p:sp>
      <p:sp>
        <p:nvSpPr>
          <p:cNvPr id="131"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a:p>
        </p:txBody>
      </p:sp>
      <p:sp>
        <p:nvSpPr>
          <p:cNvPr id="132"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33"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Problem Statement</a:t>
            </a:r>
          </a:p>
        </p:txBody>
      </p:sp>
      <p:sp>
        <p:nvSpPr>
          <p:cNvPr id="136"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marL="180473" indent="-180473" defTabSz="914400">
              <a:lnSpc>
                <a:spcPct val="100000"/>
              </a:lnSpc>
              <a:spcBef>
                <a:spcPts val="0"/>
              </a:spcBef>
              <a:buFontTx/>
              <a:defRPr sz="1800"/>
            </a:pPr>
            <a:r>
              <a:t>Traditional agricultural practices lack the precision and data-driven approach needed to optimize resource utilization, maximize yields, and minimize environmental impact. </a:t>
            </a:r>
          </a:p>
          <a:p>
            <a:pPr marL="180473" indent="-180473" defTabSz="914400">
              <a:lnSpc>
                <a:spcPct val="100000"/>
              </a:lnSpc>
              <a:spcBef>
                <a:spcPts val="0"/>
              </a:spcBef>
              <a:buFontTx/>
              <a:defRPr sz="1800"/>
            </a:pPr>
            <a:r>
              <a:t>This results in: </a:t>
            </a:r>
          </a:p>
          <a:p>
            <a:pPr marL="180473" indent="-180473" defTabSz="914400">
              <a:lnSpc>
                <a:spcPct val="100000"/>
              </a:lnSpc>
              <a:spcBef>
                <a:spcPts val="0"/>
              </a:spcBef>
              <a:buFontTx/>
              <a:defRPr sz="1800"/>
            </a:pPr>
            <a:r>
              <a:t>Decreased Crop Yields: Suboptimal conditions and delayed responses to crop issues lead to reduced production.</a:t>
            </a:r>
          </a:p>
          <a:p>
            <a:pPr marL="180473" indent="-180473" defTabSz="914400">
              <a:lnSpc>
                <a:spcPct val="100000"/>
              </a:lnSpc>
              <a:spcBef>
                <a:spcPts val="0"/>
              </a:spcBef>
              <a:buFontTx/>
              <a:defRPr sz="1800"/>
            </a:pPr>
            <a:r>
              <a:t>Resource Waste: Inefficient water and fertilizer application leads to excess consumption and environmental harm.</a:t>
            </a:r>
          </a:p>
          <a:p>
            <a:pPr marL="180473" indent="-180473" defTabSz="914400">
              <a:lnSpc>
                <a:spcPct val="100000"/>
              </a:lnSpc>
              <a:spcBef>
                <a:spcPts val="0"/>
              </a:spcBef>
              <a:buFontTx/>
              <a:defRPr sz="1800"/>
            </a:pPr>
            <a:r>
              <a:t>Increased Environmental Impact: Water pollution, soil degradation, and greenhouse gas emissions from agricultural practices negatively impact the environment.</a:t>
            </a:r>
          </a:p>
          <a:p>
            <a:pPr marL="180473" indent="-180473" defTabSz="914400">
              <a:lnSpc>
                <a:spcPct val="100000"/>
              </a:lnSpc>
              <a:spcBef>
                <a:spcPts val="0"/>
              </a:spcBef>
              <a:buFontTx/>
              <a:defRPr sz="1800"/>
            </a:pPr>
            <a:r>
              <a:t>Labor Dependence: Manual monitoring is time-consuming, prone to human error, and limits scalability.</a:t>
            </a:r>
          </a:p>
        </p:txBody>
      </p:sp>
      <p:sp>
        <p:nvSpPr>
          <p:cNvPr id="137"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38"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Objectives-Proposed System</a:t>
            </a:r>
          </a:p>
        </p:txBody>
      </p:sp>
      <p:sp>
        <p:nvSpPr>
          <p:cNvPr id="141"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marL="178668" indent="-178668" defTabSz="905255">
              <a:lnSpc>
                <a:spcPct val="100000"/>
              </a:lnSpc>
              <a:spcBef>
                <a:spcPts val="0"/>
              </a:spcBef>
              <a:buFontTx/>
              <a:defRPr sz="1782"/>
            </a:pPr>
            <a:r>
              <a:t>A smart agriculture monitoring system using IoT aims to address the inefficiencies and data-driven aspects of traditional agricultural practices. Here are some key objectives:</a:t>
            </a:r>
          </a:p>
          <a:p>
            <a:pPr marL="0" indent="0" defTabSz="905255">
              <a:lnSpc>
                <a:spcPct val="100000"/>
              </a:lnSpc>
              <a:spcBef>
                <a:spcPts val="0"/>
              </a:spcBef>
              <a:buSzTx/>
              <a:buFontTx/>
              <a:buNone/>
              <a:defRPr sz="1782"/>
            </a:pPr>
            <a:r>
              <a:t>1. Enhance Crop Yield and Quality:</a:t>
            </a:r>
          </a:p>
          <a:p>
            <a:pPr marL="178668" indent="-178668" defTabSz="905255">
              <a:lnSpc>
                <a:spcPct val="100000"/>
              </a:lnSpc>
              <a:spcBef>
                <a:spcPts val="0"/>
              </a:spcBef>
              <a:buFontTx/>
              <a:defRPr sz="1782"/>
            </a:pPr>
            <a:r>
              <a:t>Optimize resource utilization: Precise data on soil moisture, temperature, and nutrient levels enables targeted irrigation, fertilization, and pest control, leading to improved crop growth and yield.</a:t>
            </a:r>
          </a:p>
          <a:p>
            <a:pPr marL="178668" indent="-178668" defTabSz="905255">
              <a:lnSpc>
                <a:spcPct val="100000"/>
              </a:lnSpc>
              <a:spcBef>
                <a:spcPts val="0"/>
              </a:spcBef>
              <a:buFontTx/>
              <a:defRPr sz="1782"/>
            </a:pPr>
            <a:r>
              <a:t>Early detection and prevention of crop issues: Real-time monitoring allows for early identification of diseases, pests, and environmental stresses, enabling prompt intervention and minimizing yield losses.</a:t>
            </a:r>
          </a:p>
          <a:p>
            <a:pPr marL="178668" indent="-178668" defTabSz="905255">
              <a:lnSpc>
                <a:spcPct val="100000"/>
              </a:lnSpc>
              <a:spcBef>
                <a:spcPts val="0"/>
              </a:spcBef>
              <a:buFontTx/>
              <a:defRPr sz="1782"/>
            </a:pPr>
            <a:r>
              <a:t>Improved crop quality: Controlled environmental conditions and precise resource application contribute to better crop quality, size, and taste.</a:t>
            </a:r>
          </a:p>
          <a:p>
            <a:pPr marL="0" indent="0" defTabSz="905255">
              <a:lnSpc>
                <a:spcPct val="100000"/>
              </a:lnSpc>
              <a:spcBef>
                <a:spcPts val="0"/>
              </a:spcBef>
              <a:buSzTx/>
              <a:buFontTx/>
              <a:buNone/>
              <a:defRPr sz="1782"/>
            </a:pPr>
            <a:r>
              <a:t>2. Reduce Resource Waste and Environmental Impact:</a:t>
            </a:r>
          </a:p>
          <a:p>
            <a:pPr marL="178668" indent="-178668" defTabSz="905255">
              <a:lnSpc>
                <a:spcPct val="100000"/>
              </a:lnSpc>
              <a:spcBef>
                <a:spcPts val="0"/>
              </a:spcBef>
              <a:buFontTx/>
              <a:defRPr sz="1782"/>
            </a:pPr>
            <a:r>
              <a:t>Minimize water usage: Precise irrigation based on real-time soil moisture data optimizes water consumption, reducing waste and promoting water conservation.</a:t>
            </a:r>
          </a:p>
          <a:p>
            <a:pPr marL="178668" indent="-178668" defTabSz="905255">
              <a:lnSpc>
                <a:spcPct val="100000"/>
              </a:lnSpc>
              <a:spcBef>
                <a:spcPts val="0"/>
              </a:spcBef>
              <a:buFontTx/>
              <a:defRPr sz="1782"/>
            </a:pPr>
            <a:r>
              <a:t>Efficient fertilizer application: Targeted fertilization based on soil nutrient levels prevents over-application, minimizing environmental pollution and soil degradation.</a:t>
            </a:r>
          </a:p>
          <a:p>
            <a:pPr marL="178668" indent="-178668" defTabSz="905255">
              <a:lnSpc>
                <a:spcPct val="100000"/>
              </a:lnSpc>
              <a:spcBef>
                <a:spcPts val="0"/>
              </a:spcBef>
              <a:buFontTx/>
              <a:defRPr sz="1782"/>
            </a:pPr>
            <a:r>
              <a:t>Reduced reliance on chemical pesticides: Real-time pest monitoring and targeted interventions can lessen the need for chemical pesticides, promoting organic farming practices and protecting biodiversity.</a:t>
            </a:r>
          </a:p>
        </p:txBody>
      </p:sp>
      <p:sp>
        <p:nvSpPr>
          <p:cNvPr id="142"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43"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228600" y="274638"/>
            <a:ext cx="7391400" cy="639763"/>
          </a:xfrm>
          <a:prstGeom prst="rect">
            <a:avLst/>
          </a:prstGeom>
          <a:solidFill>
            <a:srgbClr val="FFFFFF"/>
          </a:solidFill>
          <a:ln>
            <a:solidFill>
              <a:schemeClr val="accent5"/>
            </a:solidFill>
            <a:miter lim="800000"/>
          </a:ln>
        </p:spPr>
        <p:txBody>
          <a:bodyPr/>
          <a:lstStyle>
            <a:lvl1pPr>
              <a:lnSpc>
                <a:spcPct val="110000"/>
              </a:lnSpc>
              <a:spcBef>
                <a:spcPts val="1200"/>
              </a:spcBef>
              <a:defRPr b="1" sz="2800">
                <a:latin typeface="Cambria"/>
                <a:ea typeface="Cambria"/>
                <a:cs typeface="Cambria"/>
                <a:sym typeface="Cambria"/>
              </a:defRPr>
            </a:lvl1pPr>
          </a:lstStyle>
          <a:p>
            <a:pPr/>
            <a:r>
              <a:t>References</a:t>
            </a:r>
          </a:p>
        </p:txBody>
      </p:sp>
      <p:sp>
        <p:nvSpPr>
          <p:cNvPr id="146" name="Content Placeholder 2"/>
          <p:cNvSpPr txBox="1"/>
          <p:nvPr>
            <p:ph type="body" idx="1"/>
          </p:nvPr>
        </p:nvSpPr>
        <p:spPr>
          <a:xfrm>
            <a:off x="228600" y="1066800"/>
            <a:ext cx="8763000" cy="5562600"/>
          </a:xfrm>
          <a:prstGeom prst="rect">
            <a:avLst/>
          </a:prstGeom>
          <a:solidFill>
            <a:srgbClr val="FFFFFF"/>
          </a:solidFill>
          <a:ln>
            <a:solidFill>
              <a:schemeClr val="accent6"/>
            </a:solidFill>
            <a:miter lim="800000"/>
          </a:ln>
        </p:spPr>
        <p:txBody>
          <a:bodyPr/>
          <a:lstStyle/>
          <a:p>
            <a:pPr/>
          </a:p>
        </p:txBody>
      </p:sp>
      <p:sp>
        <p:nvSpPr>
          <p:cNvPr id="147" name="Slide Number Placeholder 4"/>
          <p:cNvSpPr txBox="1"/>
          <p:nvPr>
            <p:ph type="sldNum" sz="quarter" idx="2"/>
          </p:nvPr>
        </p:nvSpPr>
        <p:spPr>
          <a:xfrm>
            <a:off x="8353278" y="6435955"/>
            <a:ext cx="162073" cy="205915"/>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defRPr>
            </a:lvl1pPr>
          </a:lstStyle>
          <a:p>
            <a:pPr/>
            <a:fld id="{86CB4B4D-7CA3-9044-876B-883B54F8677D}" type="slidenum"/>
          </a:p>
        </p:txBody>
      </p:sp>
      <p:pic>
        <p:nvPicPr>
          <p:cNvPr id="148" name="Picture 2" descr="Picture 2"/>
          <p:cNvPicPr>
            <a:picLocks noChangeAspect="1"/>
          </p:cNvPicPr>
          <p:nvPr/>
        </p:nvPicPr>
        <p:blipFill>
          <a:blip r:embed="rId2">
            <a:extLst/>
          </a:blip>
          <a:stretch>
            <a:fillRect/>
          </a:stretch>
        </p:blipFill>
        <p:spPr>
          <a:xfrm>
            <a:off x="7696200" y="228600"/>
            <a:ext cx="1143000" cy="78581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