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86" r:id="rId7"/>
    <p:sldId id="263" r:id="rId8"/>
    <p:sldId id="265" r:id="rId9"/>
    <p:sldId id="266" r:id="rId10"/>
    <p:sldId id="267" r:id="rId11"/>
    <p:sldId id="268" r:id="rId12"/>
    <p:sldId id="279" r:id="rId13"/>
    <p:sldId id="282" r:id="rId14"/>
    <p:sldId id="288" r:id="rId15"/>
    <p:sldId id="270" r:id="rId16"/>
    <p:sldId id="269" r:id="rId17"/>
    <p:sldId id="271" r:id="rId18"/>
    <p:sldId id="272" r:id="rId19"/>
    <p:sldId id="273" r:id="rId20"/>
    <p:sldId id="280" r:id="rId21"/>
    <p:sldId id="274" r:id="rId22"/>
    <p:sldId id="275" r:id="rId23"/>
    <p:sldId id="287" r:id="rId24"/>
    <p:sldId id="281" r:id="rId25"/>
    <p:sldId id="276" r:id="rId26"/>
    <p:sldId id="277" r:id="rId27"/>
    <p:sldId id="284" r:id="rId28"/>
    <p:sldId id="283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9"/>
    <a:srgbClr val="850087"/>
    <a:srgbClr val="6FCBFF"/>
    <a:srgbClr val="87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28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608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911B-6F39-E844-80AF-565666427B0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6138-7934-F748-855E-43BABA15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Made </a:t>
            </a:r>
            <a:r>
              <a:rPr lang="en-US" dirty="0" err="1" smtClean="0"/>
              <a:t>piplin</a:t>
            </a:r>
            <a:r>
              <a:rPr lang="en-US" dirty="0" smtClean="0"/>
              <a:t> to “scratch my own itch”</a:t>
            </a:r>
          </a:p>
          <a:p>
            <a:r>
              <a:rPr lang="en-US" dirty="0" smtClean="0"/>
              <a:t>- Anecdote: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bsv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segfaulting</a:t>
            </a:r>
            <a:r>
              <a:rPr lang="en-US" baseline="0" dirty="0" smtClean="0"/>
              <a:t> instead of giving a line number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1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Discuss: Elaboration</a:t>
            </a:r>
            <a:r>
              <a:rPr lang="en-US" baseline="0" dirty="0" smtClean="0"/>
              <a:t> time, run time</a:t>
            </a:r>
          </a:p>
          <a:p>
            <a:r>
              <a:rPr lang="en-US" baseline="0" dirty="0" smtClean="0"/>
              <a:t>Bundles have fixed keys/schema</a:t>
            </a:r>
          </a:p>
          <a:p>
            <a:r>
              <a:rPr lang="en-US" baseline="0" dirty="0" smtClean="0"/>
              <a:t>Make your own types implement </a:t>
            </a:r>
            <a:r>
              <a:rPr lang="en-US" baseline="0" dirty="0" err="1" smtClean="0"/>
              <a:t>destructuring</a:t>
            </a:r>
            <a:r>
              <a:rPr lang="en-US" baseline="0" dirty="0" smtClean="0"/>
              <a:t> by implementing the collection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r>
              <a:rPr lang="en-US" baseline="0" dirty="0" smtClean="0"/>
              <a:t>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0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0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“commutative”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</a:t>
            </a:r>
            <a:r>
              <a:rPr lang="en-US" baseline="0" dirty="0" smtClean="0"/>
              <a:t> are familiar with computer architecture, bear with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Mux</a:t>
            </a:r>
          </a:p>
          <a:p>
            <a:pPr marL="228600" indent="-228600">
              <a:buAutoNum type="arabicParenR"/>
            </a:pPr>
            <a:r>
              <a:rPr lang="en-US" dirty="0" smtClean="0"/>
              <a:t>Through</a:t>
            </a:r>
            <a:r>
              <a:rPr lang="en-US" baseline="0" dirty="0" smtClean="0"/>
              <a:t> repetition, more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many more opportunities for recursion to construct powerful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U/S</a:t>
            </a:r>
            <a:r>
              <a:rPr lang="en-US" baseline="0" dirty="0" smtClean="0"/>
              <a:t> signed unsigned, M/S modulo saturating</a:t>
            </a:r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baseline="0" dirty="0" smtClean="0"/>
              <a:t> map constructor</a:t>
            </a:r>
          </a:p>
          <a:p>
            <a:r>
              <a:rPr lang="en-US" baseline="0" dirty="0" smtClean="0"/>
              <a:t>Union—like in C but with metadata bits</a:t>
            </a:r>
          </a:p>
          <a:p>
            <a:endParaRPr lang="en-US" dirty="0"/>
          </a:p>
          <a:p>
            <a:r>
              <a:rPr lang="en-US" dirty="0"/>
              <a:t>----- Meeting Notes (3/5/13 19:48) -----</a:t>
            </a:r>
          </a:p>
          <a:p>
            <a:r>
              <a:rPr lang="en-US" dirty="0"/>
              <a:t>namespace 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C6138-7934-F748-855E-43BABA15B9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35DA-7B59-B14F-A6ED-8A10531F9F89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9D15-2D9D-D148-AF13-CBE1B9F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5" Type="http://schemas.openxmlformats.org/officeDocument/2006/relationships/image" Target="../media/image2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language for designing silicon in </a:t>
            </a:r>
            <a:r>
              <a:rPr lang="en-US" dirty="0" err="1" smtClean="0"/>
              <a:t>Clojure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piplin.org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9"/>
    </mc:Choice>
    <mc:Fallback xmlns="">
      <p:transition xmlns:p14="http://schemas.microsoft.com/office/powerpoint/2010/main" spd="slow" advTm="402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776" b="-66776"/>
          <a:stretch>
            <a:fillRect/>
          </a:stretch>
        </p:blipFill>
        <p:spPr bwMode="auto">
          <a:xfrm>
            <a:off x="3924300" y="608847"/>
            <a:ext cx="4762500" cy="5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28"/>
          <a:stretch/>
        </p:blipFill>
        <p:spPr bwMode="auto">
          <a:xfrm>
            <a:off x="3924300" y="1626473"/>
            <a:ext cx="4762500" cy="5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State!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a register</a:t>
            </a:r>
          </a:p>
          <a:p>
            <a:r>
              <a:rPr lang="en-US" dirty="0" smtClean="0"/>
              <a:t>Add a clock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1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31"/>
    </mc:Choice>
    <mc:Fallback xmlns="">
      <p:transition xmlns:p14="http://schemas.microsoft.com/office/powerpoint/2010/main" spd="slow" advTm="786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Bunches of pure functions doing the work</a:t>
            </a:r>
          </a:p>
          <a:p>
            <a:r>
              <a:rPr lang="en-US" dirty="0" smtClean="0"/>
              <a:t>Explicit storage elements representing change over time</a:t>
            </a:r>
          </a:p>
          <a:p>
            <a:r>
              <a:rPr lang="en-US" dirty="0" smtClean="0"/>
              <a:t>Remind you of any languages you know?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5"/>
    </mc:Choice>
    <mc:Fallback xmlns="">
      <p:transition xmlns:p14="http://schemas.microsoft.com/office/powerpoint/2010/main" spd="slow" advTm="168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Lesson in Computer Architecture</a:t>
            </a:r>
          </a:p>
          <a:p>
            <a:r>
              <a:rPr lang="en-US" b="1" dirty="0" smtClean="0"/>
              <a:t>Writing Hardware in </a:t>
            </a:r>
            <a:r>
              <a:rPr lang="en-US" b="1" dirty="0" err="1" smtClean="0"/>
              <a:t>Clojure</a:t>
            </a:r>
            <a:endParaRPr lang="en-US" b="1" dirty="0" smtClean="0"/>
          </a:p>
          <a:p>
            <a:r>
              <a:rPr lang="en-US" dirty="0" smtClean="0"/>
              <a:t>Techniques for Type Systems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Clojure</a:t>
            </a:r>
            <a:r>
              <a:rPr lang="en-US" dirty="0" smtClean="0"/>
              <a:t> Enables This</a:t>
            </a:r>
          </a:p>
          <a:p>
            <a:r>
              <a:rPr lang="en-US" dirty="0"/>
              <a:t>What’s </a:t>
            </a:r>
            <a:r>
              <a:rPr lang="en-US" dirty="0" smtClean="0"/>
              <a:t>Next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"/>
    </mc:Choice>
    <mc:Fallback xmlns="">
      <p:transition xmlns:p14="http://schemas.microsoft.com/office/powerpoint/2010/main" spd="slow" advTm="7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– Workflow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pure functions</a:t>
            </a:r>
          </a:p>
          <a:p>
            <a:r>
              <a:rPr lang="en-US" dirty="0" smtClean="0"/>
              <a:t>Declare state elements and combine functions with </a:t>
            </a:r>
            <a:r>
              <a:rPr lang="en-US" b="1" i="1" dirty="0" err="1" smtClean="0"/>
              <a:t>defmodule</a:t>
            </a:r>
            <a:endParaRPr lang="en-US" b="1" i="1" dirty="0" smtClean="0"/>
          </a:p>
          <a:p>
            <a:r>
              <a:rPr lang="en-US" dirty="0" smtClean="0"/>
              <a:t>Use </a:t>
            </a:r>
            <a:r>
              <a:rPr lang="en-US" b="1" i="1" dirty="0" smtClean="0"/>
              <a:t>trace-module </a:t>
            </a:r>
            <a:r>
              <a:rPr lang="en-US" dirty="0" smtClean="0"/>
              <a:t>to simulate module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8"/>
    </mc:Choice>
    <mc:Fallback xmlns="">
      <p:transition xmlns:p14="http://schemas.microsoft.com/office/powerpoint/2010/main" spd="slow" advTm="673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– Workflow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Elaborate design with </a:t>
            </a:r>
            <a:r>
              <a:rPr lang="en-US" b="1" i="1" dirty="0" smtClean="0"/>
              <a:t>modules-&gt;</a:t>
            </a:r>
            <a:r>
              <a:rPr lang="en-US" b="1" i="1" dirty="0" err="1" smtClean="0"/>
              <a:t>verilog</a:t>
            </a:r>
            <a:endParaRPr lang="en-US" b="1" i="1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FPGA vendor tool to synthesize Verilog to </a:t>
            </a:r>
            <a:r>
              <a:rPr lang="en-US" dirty="0" err="1" smtClean="0"/>
              <a:t>bitstream</a:t>
            </a:r>
            <a:endParaRPr lang="en-US" dirty="0"/>
          </a:p>
          <a:p>
            <a:r>
              <a:rPr lang="en-US" dirty="0" smtClean="0"/>
              <a:t>Load </a:t>
            </a:r>
            <a:r>
              <a:rPr lang="en-US" dirty="0" err="1" smtClean="0"/>
              <a:t>bitstream</a:t>
            </a:r>
            <a:r>
              <a:rPr lang="en-US" dirty="0" smtClean="0"/>
              <a:t> </a:t>
            </a:r>
            <a:r>
              <a:rPr lang="en-US" dirty="0" smtClean="0"/>
              <a:t>into FPGA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45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43"/>
    </mc:Choice>
    <mc:Fallback xmlns="">
      <p:transition xmlns:p14="http://schemas.microsoft.com/office/powerpoint/2010/main" spd="slow" advTm="1419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types</a:t>
            </a:r>
          </a:p>
          <a:p>
            <a:pPr lvl="1"/>
            <a:r>
              <a:rPr lang="en-US" sz="2600" dirty="0" smtClean="0"/>
              <a:t>bits     </a:t>
            </a:r>
            <a:r>
              <a:rPr lang="en-US" sz="2600" dirty="0" smtClean="0">
                <a:solidFill>
                  <a:srgbClr val="B000B3"/>
                </a:solidFill>
                <a:latin typeface="Courier"/>
              </a:rPr>
              <a:t>[</a:t>
            </a:r>
            <a:r>
              <a:rPr lang="en-US" sz="2600" dirty="0">
                <a:solidFill>
                  <a:prstClr val="black"/>
                </a:solidFill>
                <a:latin typeface="Courier"/>
              </a:rPr>
              <a:t>#b0, #b1101, #b001_11_0010</a:t>
            </a:r>
            <a:r>
              <a:rPr lang="en-US" sz="2600" dirty="0">
                <a:solidFill>
                  <a:srgbClr val="B000B3"/>
                </a:solidFill>
                <a:latin typeface="Courier"/>
              </a:rPr>
              <a:t>]</a:t>
            </a:r>
            <a:endParaRPr lang="en-US" sz="2600" dirty="0" smtClean="0"/>
          </a:p>
          <a:p>
            <a:pPr lvl="1"/>
            <a:r>
              <a:rPr lang="en-US" sz="2600" dirty="0" err="1"/>
              <a:t>u</a:t>
            </a:r>
            <a:r>
              <a:rPr lang="en-US" sz="2600" dirty="0" err="1" smtClean="0"/>
              <a:t>intm</a:t>
            </a:r>
            <a:r>
              <a:rPr lang="en-US" sz="2600" dirty="0" smtClean="0"/>
              <a:t> 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[(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(</a:t>
            </a:r>
            <a:r>
              <a:rPr lang="pt-BR" sz="2600" dirty="0" err="1">
                <a:solidFill>
                  <a:prstClr val="black"/>
                </a:solidFill>
                <a:latin typeface="Courier"/>
              </a:rPr>
              <a:t>uintm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B00005"/>
                </a:solidFill>
                <a:latin typeface="Courier"/>
              </a:rPr>
              <a:t>32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B00005"/>
                </a:solidFill>
                <a:latin typeface="Courier"/>
              </a:rPr>
              <a:t>0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)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(</a:t>
            </a:r>
            <a:r>
              <a:rPr lang="pt-BR" sz="2600" dirty="0" err="1">
                <a:solidFill>
                  <a:prstClr val="black"/>
                </a:solidFill>
                <a:latin typeface="Courier"/>
              </a:rPr>
              <a:t>uintm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B00005"/>
                </a:solidFill>
                <a:latin typeface="Courier"/>
              </a:rPr>
              <a:t>5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B00005"/>
                </a:solidFill>
                <a:latin typeface="Courier"/>
              </a:rPr>
              <a:t>8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)</a:t>
            </a:r>
            <a:r>
              <a:rPr lang="pt-BR" sz="2600" dirty="0" smtClean="0">
                <a:solidFill>
                  <a:srgbClr val="B000B3"/>
                </a:solidFill>
                <a:latin typeface="Courier"/>
              </a:rPr>
              <a:t>]</a:t>
            </a:r>
          </a:p>
          <a:p>
            <a:pPr lvl="2"/>
            <a:r>
              <a:rPr lang="pt-BR" sz="2200" dirty="0" err="1"/>
              <a:t>u</a:t>
            </a:r>
            <a:r>
              <a:rPr lang="en-US" sz="2200" dirty="0" err="1" smtClean="0"/>
              <a:t>ints</a:t>
            </a:r>
            <a:r>
              <a:rPr lang="en-US" sz="2200" dirty="0" smtClean="0"/>
              <a:t>, </a:t>
            </a:r>
            <a:r>
              <a:rPr lang="en-US" sz="2200" dirty="0" err="1" smtClean="0"/>
              <a:t>sints</a:t>
            </a:r>
            <a:r>
              <a:rPr lang="en-US" sz="2200" dirty="0" smtClean="0"/>
              <a:t>, </a:t>
            </a:r>
            <a:r>
              <a:rPr lang="en-US" sz="2200" dirty="0" err="1" smtClean="0"/>
              <a:t>sfxpts</a:t>
            </a:r>
            <a:endParaRPr lang="en-US" sz="2200" dirty="0" smtClean="0"/>
          </a:p>
          <a:p>
            <a:pPr lvl="1"/>
            <a:r>
              <a:rPr lang="en-US" sz="2600" dirty="0" err="1" smtClean="0"/>
              <a:t>enum</a:t>
            </a:r>
            <a:r>
              <a:rPr lang="en-US" sz="2600" dirty="0" smtClean="0"/>
              <a:t> </a:t>
            </a:r>
            <a:r>
              <a:rPr lang="pt-BR" sz="2600" dirty="0" smtClean="0">
                <a:solidFill>
                  <a:srgbClr val="B000B3"/>
                </a:solidFill>
                <a:latin typeface="Courier"/>
              </a:rPr>
              <a:t>[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600" dirty="0" err="1">
                <a:solidFill>
                  <a:prstClr val="black"/>
                </a:solidFill>
                <a:latin typeface="Courier"/>
              </a:rPr>
              <a:t>enum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#{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pt-BR" sz="2600" dirty="0" err="1">
                <a:solidFill>
                  <a:srgbClr val="9E4C05"/>
                </a:solidFill>
                <a:latin typeface="Courier"/>
              </a:rPr>
              <a:t>foo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:bar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})</a:t>
            </a:r>
            <a:r>
              <a:rPr lang="pt-BR" sz="2600" dirty="0" smtClean="0">
                <a:solidFill>
                  <a:prstClr val="black"/>
                </a:solidFill>
                <a:latin typeface="Courier"/>
              </a:rPr>
              <a:t>,</a:t>
            </a:r>
            <a:br>
              <a:rPr lang="pt-BR" sz="2600" dirty="0" smtClean="0">
                <a:solidFill>
                  <a:prstClr val="black"/>
                </a:solidFill>
                <a:latin typeface="Courier"/>
              </a:rPr>
            </a:br>
            <a:r>
              <a:rPr lang="pt-BR" sz="2600" dirty="0" smtClean="0">
                <a:solidFill>
                  <a:prstClr val="black"/>
                </a:solidFill>
                <a:latin typeface="Courier"/>
              </a:rPr>
              <a:t>     </a:t>
            </a:r>
            <a:r>
              <a:rPr lang="pt-BR" sz="2600" dirty="0" smtClean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600" dirty="0" smtClean="0">
                <a:solidFill>
                  <a:srgbClr val="0E6E6D"/>
                </a:solidFill>
                <a:latin typeface="Courier"/>
              </a:rPr>
              <a:t>p/cast</a:t>
            </a:r>
            <a:r>
              <a:rPr lang="en-US" sz="2400" dirty="0" smtClean="0">
                <a:solidFill>
                  <a:srgbClr val="0E6E6D"/>
                </a:solidFill>
                <a:latin typeface="Courier"/>
              </a:rPr>
              <a:t> </a:t>
            </a:r>
            <a:r>
              <a:rPr lang="pt-BR" sz="2600" dirty="0" err="1" smtClean="0">
                <a:solidFill>
                  <a:prstClr val="black"/>
                </a:solidFill>
                <a:latin typeface="Courier"/>
              </a:rPr>
              <a:t>my</a:t>
            </a:r>
            <a:r>
              <a:rPr lang="pt-BR" sz="2600" dirty="0" err="1">
                <a:solidFill>
                  <a:prstClr val="black"/>
                </a:solidFill>
                <a:latin typeface="Courier"/>
              </a:rPr>
              <a:t>-enum</a:t>
            </a:r>
            <a:r>
              <a:rPr lang="pt-B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6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pt-BR" sz="2600" dirty="0" err="1">
                <a:solidFill>
                  <a:srgbClr val="9E4C05"/>
                </a:solidFill>
                <a:latin typeface="Courier"/>
              </a:rPr>
              <a:t>foo</a:t>
            </a:r>
            <a:r>
              <a:rPr lang="pt-BR" sz="2600" dirty="0">
                <a:solidFill>
                  <a:srgbClr val="B000B3"/>
                </a:solidFill>
                <a:latin typeface="Courier"/>
              </a:rPr>
              <a:t>)]</a:t>
            </a:r>
            <a:endParaRPr lang="en-US" sz="2600" dirty="0" smtClean="0"/>
          </a:p>
          <a:p>
            <a:pPr lvl="1"/>
            <a:r>
              <a:rPr lang="en-US" sz="2600" dirty="0" smtClean="0"/>
              <a:t>bundles	 </a:t>
            </a:r>
            <a:r>
              <a:rPr lang="en-US" sz="2600" dirty="0" smtClean="0"/>
              <a:t>(i.e. </a:t>
            </a:r>
            <a:r>
              <a:rPr lang="en-US" sz="2600" dirty="0" err="1" smtClean="0"/>
              <a:t>structs</a:t>
            </a:r>
            <a:r>
              <a:rPr lang="en-US" sz="2600" dirty="0" smtClean="0"/>
              <a:t>), tagged unions, fixed point numbers, complex numbers, fixed length arrays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284"/>
    </mc:Choice>
    <mc:Fallback xmlns="">
      <p:transition xmlns:p14="http://schemas.microsoft.com/office/powerpoint/2010/main" spd="slow" advTm="4442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101 -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a mux (i.e. if statement)</a:t>
            </a:r>
          </a:p>
          <a:p>
            <a:r>
              <a:rPr lang="en-US" dirty="0" smtClean="0"/>
              <a:t>Works for one bit or any complex type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B000B3"/>
                </a:solidFill>
                <a:latin typeface="Courier"/>
              </a:rPr>
              <a:t>(mux2 </a:t>
            </a:r>
            <a:r>
              <a:rPr lang="en-US" sz="2600" dirty="0" err="1" smtClean="0">
                <a:solidFill>
                  <a:prstClr val="black"/>
                </a:solidFill>
                <a:latin typeface="Courier"/>
              </a:rPr>
              <a:t>sel</a:t>
            </a:r>
            <a:r>
              <a:rPr lang="en-US" sz="2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urier"/>
              </a:rPr>
              <a:t>in1 in2</a:t>
            </a:r>
            <a:r>
              <a:rPr lang="en-US" sz="2600" dirty="0">
                <a:solidFill>
                  <a:srgbClr val="B000B3"/>
                </a:solidFill>
                <a:latin typeface="Courier"/>
              </a:rPr>
              <a:t>)</a:t>
            </a:r>
            <a:endParaRPr lang="en-US" sz="2600" dirty="0">
              <a:solidFill>
                <a:prstClr val="black"/>
              </a:solidFill>
              <a:latin typeface="Courier"/>
            </a:endParaRPr>
          </a:p>
          <a:p>
            <a:endParaRPr lang="en-US" sz="2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600" dirty="0" smtClean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600" dirty="0">
                <a:solidFill>
                  <a:srgbClr val="B000B3"/>
                </a:solidFill>
                <a:latin typeface="Courier"/>
              </a:rPr>
              <a:t>mux2 </a:t>
            </a:r>
            <a:r>
              <a:rPr lang="fr-FR" sz="2600" dirty="0" err="1" smtClean="0">
                <a:solidFill>
                  <a:srgbClr val="B00005"/>
                </a:solidFill>
                <a:latin typeface="Courier"/>
              </a:rPr>
              <a:t>true</a:t>
            </a:r>
            <a:r>
              <a:rPr lang="fr-FR" sz="2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fr-FR" sz="2600" dirty="0">
                <a:solidFill>
                  <a:prstClr val="black"/>
                </a:solidFill>
                <a:latin typeface="Courier"/>
              </a:rPr>
              <a:t>#b0 #b1</a:t>
            </a:r>
            <a:r>
              <a:rPr lang="fr-FR" sz="2600" dirty="0">
                <a:solidFill>
                  <a:srgbClr val="B000B3"/>
                </a:solidFill>
                <a:latin typeface="Courier"/>
              </a:rPr>
              <a:t>)</a:t>
            </a:r>
            <a:endParaRPr lang="fr-FR" sz="2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600" dirty="0" smtClean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600" dirty="0">
                <a:solidFill>
                  <a:srgbClr val="B000B3"/>
                </a:solidFill>
                <a:latin typeface="Courier"/>
              </a:rPr>
              <a:t>mux2 </a:t>
            </a:r>
            <a:r>
              <a:rPr lang="fr-FR" sz="2600" dirty="0" err="1" smtClean="0">
                <a:solidFill>
                  <a:srgbClr val="B00005"/>
                </a:solidFill>
                <a:latin typeface="Courier"/>
              </a:rPr>
              <a:t>true</a:t>
            </a:r>
            <a:r>
              <a:rPr lang="fr-FR" sz="2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fr-FR" sz="2600" dirty="0">
                <a:solidFill>
                  <a:srgbClr val="B00005"/>
                </a:solidFill>
                <a:latin typeface="Courier"/>
              </a:rPr>
              <a:t>34</a:t>
            </a:r>
            <a:r>
              <a:rPr lang="fr-FR" sz="2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fr-FR" sz="2600" dirty="0">
                <a:solidFill>
                  <a:srgbClr val="B00005"/>
                </a:solidFill>
                <a:latin typeface="Courier"/>
              </a:rPr>
              <a:t>99</a:t>
            </a:r>
            <a:r>
              <a:rPr lang="fr-FR" sz="2600" dirty="0">
                <a:solidFill>
                  <a:srgbClr val="B000B3"/>
                </a:solidFill>
                <a:latin typeface="Courier"/>
              </a:rPr>
              <a:t>)</a:t>
            </a:r>
            <a:endParaRPr lang="fr-FR" sz="2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77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34"/>
    </mc:Choice>
    <mc:Fallback xmlns="">
      <p:transition xmlns:p14="http://schemas.microsoft.com/office/powerpoint/2010/main" spd="slow" advTm="767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101 -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p/</a:t>
            </a:r>
            <a:r>
              <a:rPr lang="en-US" dirty="0" err="1" smtClean="0"/>
              <a:t>cond</a:t>
            </a:r>
            <a:r>
              <a:rPr lang="en-US" dirty="0" smtClean="0"/>
              <a:t>, p/</a:t>
            </a:r>
            <a:r>
              <a:rPr lang="en-US" dirty="0" err="1" smtClean="0"/>
              <a:t>condp</a:t>
            </a:r>
            <a:endParaRPr lang="en-US" dirty="0" smtClean="0"/>
          </a:p>
          <a:p>
            <a:r>
              <a:rPr lang="en-US" dirty="0" smtClean="0"/>
              <a:t>p/= </a:t>
            </a:r>
            <a:r>
              <a:rPr lang="en-US" dirty="0" err="1" smtClean="0"/>
              <a:t>typechecks</a:t>
            </a:r>
            <a:r>
              <a:rPr lang="en-US" dirty="0" smtClean="0"/>
              <a:t> keywords</a:t>
            </a:r>
          </a:p>
          <a:p>
            <a:r>
              <a:rPr lang="en-US" dirty="0" smtClean="0"/>
              <a:t>Type checked to ensure return types all match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400" dirty="0" smtClean="0">
                <a:solidFill>
                  <a:srgbClr val="9E4C05"/>
                </a:solidFill>
                <a:latin typeface="Courier"/>
              </a:rPr>
              <a:t>p/</a:t>
            </a:r>
            <a:r>
              <a:rPr lang="en-US" sz="2400" dirty="0" err="1" smtClean="0">
                <a:solidFill>
                  <a:srgbClr val="9E4C05"/>
                </a:solidFill>
                <a:latin typeface="Courier"/>
              </a:rPr>
              <a:t>condp</a:t>
            </a:r>
            <a:r>
              <a:rPr lang="en-US" sz="2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0E6E6D"/>
                </a:solidFill>
                <a:latin typeface="Courier"/>
              </a:rPr>
              <a:t>p/=</a:t>
            </a:r>
            <a:r>
              <a:rPr lang="en-US" sz="24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my-enum2</a:t>
            </a:r>
          </a:p>
          <a:p>
            <a:pPr marL="0" indent="0">
              <a:buNone/>
            </a:pPr>
            <a:r>
              <a:rPr lang="nl-NL" sz="24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nl-NL" sz="24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nl-NL" sz="2400" dirty="0" err="1">
                <a:solidFill>
                  <a:srgbClr val="9E4C05"/>
                </a:solidFill>
                <a:latin typeface="Courier"/>
              </a:rPr>
              <a:t>foo</a:t>
            </a:r>
            <a:r>
              <a:rPr lang="nl-NL" sz="2400" dirty="0">
                <a:solidFill>
                  <a:prstClr val="black"/>
                </a:solidFill>
                <a:latin typeface="Courier"/>
              </a:rPr>
              <a:t> #b001</a:t>
            </a:r>
          </a:p>
          <a:p>
            <a:pPr marL="0" indent="0">
              <a:buNone/>
            </a:pPr>
            <a:r>
              <a:rPr lang="nl-NL" sz="24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nl-NL" sz="2400" dirty="0">
                <a:solidFill>
                  <a:srgbClr val="9E4C05"/>
                </a:solidFill>
                <a:latin typeface="Courier"/>
              </a:rPr>
              <a:t>:bar</a:t>
            </a:r>
            <a:r>
              <a:rPr lang="nl-NL" sz="2400" dirty="0">
                <a:solidFill>
                  <a:prstClr val="black"/>
                </a:solidFill>
                <a:latin typeface="Courier"/>
              </a:rPr>
              <a:t> #b010</a:t>
            </a:r>
          </a:p>
          <a:p>
            <a:pPr marL="0" indent="0">
              <a:buNone/>
            </a:pPr>
            <a:r>
              <a:rPr lang="hu-HU" sz="24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hu-HU" sz="2400" dirty="0">
                <a:solidFill>
                  <a:srgbClr val="9E4C05"/>
                </a:solidFill>
                <a:latin typeface="Courier"/>
              </a:rPr>
              <a:t>:baz</a:t>
            </a:r>
            <a:r>
              <a:rPr lang="hu-HU" sz="2400" dirty="0">
                <a:solidFill>
                  <a:prstClr val="black"/>
                </a:solidFill>
                <a:latin typeface="Courier"/>
              </a:rPr>
              <a:t> #b011</a:t>
            </a:r>
          </a:p>
          <a:p>
            <a:pPr marL="0" indent="0">
              <a:buNone/>
            </a:pPr>
            <a:r>
              <a:rPr lang="hu-HU" sz="2400" dirty="0">
                <a:solidFill>
                  <a:prstClr val="black"/>
                </a:solidFill>
                <a:latin typeface="Courier"/>
              </a:rPr>
              <a:t>  #b000</a:t>
            </a:r>
            <a:r>
              <a:rPr lang="hu-HU" sz="2400" dirty="0">
                <a:solidFill>
                  <a:srgbClr val="B000B3"/>
                </a:solidFill>
                <a:latin typeface="Courier"/>
              </a:rPr>
              <a:t>)</a:t>
            </a:r>
            <a:endParaRPr lang="hu-HU" sz="2400" dirty="0">
              <a:solidFill>
                <a:prstClr val="black"/>
              </a:solidFill>
              <a:latin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5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80"/>
    </mc:Choice>
    <mc:Fallback xmlns="">
      <p:transition xmlns:p14="http://schemas.microsoft.com/office/powerpoint/2010/main" spd="slow" advTm="1379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Piplin</a:t>
            </a:r>
            <a:r>
              <a:rPr lang="en-US" dirty="0" smtClean="0"/>
              <a:t> 101 -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Destructuring</a:t>
            </a:r>
            <a:r>
              <a:rPr lang="en-US" dirty="0" smtClean="0"/>
              <a:t> and Bundles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srgbClr val="B000B3"/>
                </a:solidFill>
                <a:latin typeface="Courier"/>
              </a:rPr>
              <a:t>def</a:t>
            </a:r>
            <a:r>
              <a:rPr lang="en-US" sz="2200" dirty="0">
                <a:solidFill>
                  <a:prstClr val="black"/>
                </a:solidFill>
                <a:latin typeface="Courier"/>
              </a:rPr>
              <a:t> bundle-schema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2200" dirty="0">
                <a:solidFill>
                  <a:srgbClr val="9E4C05"/>
                </a:solidFill>
                <a:latin typeface="Courier"/>
              </a:rPr>
              <a:t>(</a:t>
            </a:r>
            <a:r>
              <a:rPr lang="en-US" sz="2200" dirty="0">
                <a:solidFill>
                  <a:prstClr val="black"/>
                </a:solidFill>
                <a:latin typeface="Courier"/>
              </a:rPr>
              <a:t>bundle </a:t>
            </a:r>
            <a:r>
              <a:rPr lang="en-US" sz="2200" dirty="0">
                <a:solidFill>
                  <a:srgbClr val="B000B3"/>
                </a:solidFill>
                <a:latin typeface="Courier"/>
              </a:rPr>
              <a:t>{</a:t>
            </a:r>
            <a:r>
              <a:rPr lang="en-US" sz="2200" dirty="0">
                <a:solidFill>
                  <a:srgbClr val="9E4C05"/>
                </a:solidFill>
                <a:latin typeface="Courier"/>
              </a:rPr>
              <a:t>:foo</a:t>
            </a:r>
            <a:r>
              <a:rPr lang="en-US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prstClr val="black"/>
                </a:solidFill>
                <a:latin typeface="Courier"/>
              </a:rPr>
              <a:t>uintm</a:t>
            </a:r>
            <a:r>
              <a:rPr lang="en-US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200" dirty="0">
                <a:solidFill>
                  <a:srgbClr val="B00005"/>
                </a:solidFill>
                <a:latin typeface="Courier"/>
              </a:rPr>
              <a:t>8</a:t>
            </a:r>
            <a:r>
              <a:rPr lang="en-US" sz="2200" dirty="0">
                <a:solidFill>
                  <a:srgbClr val="B000B3"/>
                </a:solidFill>
                <a:latin typeface="Courier"/>
              </a:rPr>
              <a:t>)</a:t>
            </a:r>
            <a:endParaRPr lang="en-US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pt-BR" sz="2200" dirty="0">
                <a:solidFill>
                  <a:prstClr val="black"/>
                </a:solidFill>
                <a:latin typeface="Courier"/>
              </a:rPr>
              <a:t>           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:bar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200" dirty="0" err="1">
                <a:solidFill>
                  <a:prstClr val="black"/>
                </a:solidFill>
                <a:latin typeface="Courier"/>
              </a:rPr>
              <a:t>uintm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05"/>
                </a:solidFill>
                <a:latin typeface="Courier"/>
              </a:rPr>
              <a:t>8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)}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)</a:t>
            </a:r>
            <a:endParaRPr lang="pt-BR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200" dirty="0" err="1">
                <a:solidFill>
                  <a:srgbClr val="B000B3"/>
                </a:solidFill>
                <a:latin typeface="Courier"/>
              </a:rPr>
              <a:t>let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[</a:t>
            </a:r>
            <a:r>
              <a:rPr lang="pt-BR" sz="2200" dirty="0" err="1">
                <a:solidFill>
                  <a:prstClr val="black"/>
                </a:solidFill>
                <a:latin typeface="Courier"/>
              </a:rPr>
              <a:t>b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 smtClean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200" dirty="0" err="1" smtClean="0">
                <a:solidFill>
                  <a:srgbClr val="0E6E6D"/>
                </a:solidFill>
                <a:latin typeface="Courier"/>
              </a:rPr>
              <a:t>p</a:t>
            </a:r>
            <a:r>
              <a:rPr lang="pt-BR" sz="2200" dirty="0" smtClean="0">
                <a:solidFill>
                  <a:srgbClr val="0E6E6D"/>
                </a:solidFill>
                <a:latin typeface="Courier"/>
              </a:rPr>
              <a:t>/</a:t>
            </a:r>
            <a:r>
              <a:rPr lang="pt-BR" sz="2200" dirty="0" err="1" smtClean="0">
                <a:solidFill>
                  <a:srgbClr val="0E6E6D"/>
                </a:solidFill>
                <a:latin typeface="Courier"/>
              </a:rPr>
              <a:t>cast</a:t>
            </a:r>
            <a:r>
              <a:rPr lang="pt-BR" sz="2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 err="1">
                <a:solidFill>
                  <a:prstClr val="black"/>
                </a:solidFill>
                <a:latin typeface="Courier"/>
              </a:rPr>
              <a:t>bundle-schema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{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pt-BR" sz="2200" dirty="0" err="1" smtClean="0">
                <a:solidFill>
                  <a:srgbClr val="9E4C05"/>
                </a:solidFill>
                <a:latin typeface="Courier"/>
              </a:rPr>
              <a:t>foo</a:t>
            </a:r>
            <a:r>
              <a:rPr lang="pt-BR" sz="2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 smtClean="0">
                <a:solidFill>
                  <a:srgbClr val="B00005"/>
                </a:solidFill>
                <a:latin typeface="Courier"/>
              </a:rPr>
              <a:t>32</a:t>
            </a:r>
            <a:r>
              <a:rPr lang="pt-BR" sz="2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:bar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05"/>
                </a:solidFill>
                <a:latin typeface="Courier"/>
              </a:rPr>
              <a:t>27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})</a:t>
            </a:r>
            <a:endParaRPr lang="pt-BR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200" dirty="0">
                <a:solidFill>
                  <a:prstClr val="black"/>
                </a:solidFill>
                <a:latin typeface="Courier"/>
              </a:rPr>
              <a:t>      b’ </a:t>
            </a:r>
            <a:r>
              <a:rPr lang="fr-FR" sz="2200" dirty="0">
                <a:solidFill>
                  <a:srgbClr val="B000B3"/>
                </a:solidFill>
                <a:latin typeface="Courier"/>
              </a:rPr>
              <a:t>(-&gt;&gt;</a:t>
            </a:r>
            <a:r>
              <a:rPr lang="fr-FR" sz="2200" dirty="0">
                <a:solidFill>
                  <a:prstClr val="black"/>
                </a:solidFill>
                <a:latin typeface="Courier"/>
              </a:rPr>
              <a:t> b </a:t>
            </a:r>
            <a:r>
              <a:rPr lang="fr-FR" sz="2200" dirty="0">
                <a:solidFill>
                  <a:srgbClr val="9E4C05"/>
                </a:solidFill>
                <a:latin typeface="Courier"/>
              </a:rPr>
              <a:t>:bar</a:t>
            </a:r>
            <a:r>
              <a:rPr lang="fr-F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fr-FR" sz="2200" dirty="0" smtClean="0">
                <a:solidFill>
                  <a:srgbClr val="0E6E6D"/>
                </a:solidFill>
                <a:latin typeface="Courier"/>
              </a:rPr>
              <a:t>p/</a:t>
            </a:r>
            <a:r>
              <a:rPr lang="fr-FR" sz="2200" dirty="0" err="1" smtClean="0">
                <a:solidFill>
                  <a:srgbClr val="0E6E6D"/>
                </a:solidFill>
                <a:latin typeface="Courier"/>
              </a:rPr>
              <a:t>inc</a:t>
            </a:r>
            <a:r>
              <a:rPr lang="fr-FR" sz="2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fr-FR" sz="2200" dirty="0">
                <a:solidFill>
                  <a:srgbClr val="9E4C05"/>
                </a:solidFill>
                <a:latin typeface="Courier"/>
              </a:rPr>
              <a:t>(</a:t>
            </a:r>
            <a:r>
              <a:rPr lang="fr-FR" sz="2200" dirty="0" err="1">
                <a:solidFill>
                  <a:srgbClr val="0E6E6D"/>
                </a:solidFill>
                <a:latin typeface="Courier"/>
              </a:rPr>
              <a:t>assoc</a:t>
            </a:r>
            <a:r>
              <a:rPr lang="fr-FR" sz="2200" dirty="0">
                <a:solidFill>
                  <a:prstClr val="black"/>
                </a:solidFill>
                <a:latin typeface="Courier"/>
              </a:rPr>
              <a:t> b </a:t>
            </a:r>
            <a:r>
              <a:rPr lang="fr-FR" sz="2200" dirty="0">
                <a:solidFill>
                  <a:srgbClr val="9E4C05"/>
                </a:solidFill>
                <a:latin typeface="Courier"/>
              </a:rPr>
              <a:t>:bar)</a:t>
            </a:r>
            <a:r>
              <a:rPr lang="fr-FR" sz="2200" dirty="0">
                <a:solidFill>
                  <a:srgbClr val="B000B3"/>
                </a:solidFill>
                <a:latin typeface="Courier"/>
              </a:rPr>
              <a:t>)</a:t>
            </a:r>
            <a:endParaRPr lang="fr-FR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nl-NL" sz="2200" dirty="0">
                <a:solidFill>
                  <a:prstClr val="black"/>
                </a:solidFill>
                <a:latin typeface="Courier"/>
              </a:rPr>
              <a:t>      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{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nl-NL" sz="2200" dirty="0" err="1">
                <a:solidFill>
                  <a:srgbClr val="9E4C05"/>
                </a:solidFill>
                <a:latin typeface="Courier"/>
              </a:rPr>
              <a:t>keys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[</a:t>
            </a:r>
            <a:r>
              <a:rPr lang="nl-NL" sz="2200" dirty="0" err="1">
                <a:solidFill>
                  <a:prstClr val="black"/>
                </a:solidFill>
                <a:latin typeface="Courier"/>
              </a:rPr>
              <a:t>foo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bar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]}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b’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]</a:t>
            </a:r>
            <a:endParaRPr lang="nl-NL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nl-NL" sz="2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nl-NL" sz="2200" dirty="0" smtClean="0">
                <a:solidFill>
                  <a:srgbClr val="9E4C05"/>
                </a:solidFill>
                <a:latin typeface="Courier"/>
              </a:rPr>
              <a:t>(</a:t>
            </a:r>
            <a:r>
              <a:rPr lang="nl-NL" sz="2200" dirty="0" smtClean="0">
                <a:solidFill>
                  <a:srgbClr val="0E6E6D"/>
                </a:solidFill>
                <a:latin typeface="Courier"/>
              </a:rPr>
              <a:t>p/*</a:t>
            </a:r>
            <a:r>
              <a:rPr lang="nl-NL" sz="2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nl-NL" sz="2200" dirty="0" err="1">
                <a:solidFill>
                  <a:prstClr val="black"/>
                </a:solidFill>
                <a:latin typeface="Courier"/>
              </a:rPr>
              <a:t>foo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bar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)</a:t>
            </a:r>
            <a:endParaRPr 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7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85"/>
    </mc:Choice>
    <mc:Fallback xmlns="">
      <p:transition xmlns:p14="http://schemas.microsoft.com/office/powerpoint/2010/main" spd="slow" advTm="2004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516" y="274638"/>
            <a:ext cx="8229600" cy="1143000"/>
          </a:xfrm>
        </p:spPr>
        <p:txBody>
          <a:bodyPr/>
          <a:lstStyle/>
          <a:p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38316" y="2215147"/>
            <a:ext cx="42484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let [</a:t>
            </a:r>
            <a:r>
              <a:rPr lang="en-US" sz="2400" dirty="0">
                <a:solidFill>
                  <a:srgbClr val="FECB09"/>
                </a:solidFill>
              </a:rPr>
              <a:t>b (p/cast bundle-</a:t>
            </a:r>
            <a:r>
              <a:rPr lang="en-US" sz="2400" dirty="0" smtClean="0">
                <a:solidFill>
                  <a:srgbClr val="FECB09"/>
                </a:solidFill>
              </a:rPr>
              <a:t>schema</a:t>
            </a:r>
            <a:br>
              <a:rPr lang="en-US" sz="2400" dirty="0" smtClean="0">
                <a:solidFill>
                  <a:srgbClr val="FECB09"/>
                </a:solidFill>
              </a:rPr>
            </a:br>
            <a:r>
              <a:rPr lang="en-US" sz="2400" dirty="0" smtClean="0">
                <a:solidFill>
                  <a:srgbClr val="FECB09"/>
                </a:solidFill>
              </a:rPr>
              <a:t>                         {</a:t>
            </a:r>
            <a:r>
              <a:rPr lang="en-US" sz="2400" dirty="0">
                <a:solidFill>
                  <a:srgbClr val="FECB09"/>
                </a:solidFill>
              </a:rPr>
              <a:t>:foo 32 :bar 27}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ECB09"/>
                </a:solidFill>
              </a:rPr>
              <a:t>b’</a:t>
            </a:r>
            <a:r>
              <a:rPr lang="en-US" sz="2400" dirty="0"/>
              <a:t> (-&gt;&gt; </a:t>
            </a:r>
            <a:r>
              <a:rPr lang="en-US" sz="2400" dirty="0" smtClean="0">
                <a:solidFill>
                  <a:srgbClr val="FECB09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FCBFF"/>
                </a:solidFill>
              </a:rPr>
              <a:t> </a:t>
            </a:r>
            <a:r>
              <a:rPr lang="en-US" sz="2400" dirty="0" smtClean="0">
                <a:solidFill>
                  <a:srgbClr val="6FCBFF"/>
                </a:solidFill>
              </a:rPr>
              <a:t>                 :bar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smtClean="0">
                <a:solidFill>
                  <a:srgbClr val="3366FF"/>
                </a:solidFill>
              </a:rPr>
              <a:t>                 </a:t>
            </a:r>
            <a:r>
              <a:rPr lang="en-US" sz="2400" dirty="0">
                <a:solidFill>
                  <a:srgbClr val="008000"/>
                </a:solidFill>
              </a:rPr>
              <a:t>p/</a:t>
            </a:r>
            <a:r>
              <a:rPr lang="en-US" sz="2400" dirty="0" err="1" smtClean="0">
                <a:solidFill>
                  <a:srgbClr val="008000"/>
                </a:solidFill>
              </a:rPr>
              <a:t>inc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                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assoc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ECB09"/>
                </a:solidFill>
              </a:rPr>
              <a:t>b</a:t>
            </a:r>
            <a:r>
              <a:rPr lang="en-US" sz="2400" dirty="0"/>
              <a:t> :bar))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850087"/>
                </a:solidFill>
              </a:rPr>
              <a:t>{:keys [</a:t>
            </a:r>
            <a:r>
              <a:rPr lang="en-US" sz="2400" dirty="0">
                <a:solidFill>
                  <a:srgbClr val="FECB09"/>
                </a:solidFill>
              </a:rPr>
              <a:t>foo bar</a:t>
            </a:r>
            <a:r>
              <a:rPr lang="en-US" sz="2400" dirty="0">
                <a:solidFill>
                  <a:srgbClr val="850087"/>
                </a:solidFill>
              </a:rPr>
              <a:t>]} </a:t>
            </a:r>
            <a:r>
              <a:rPr lang="en-US" sz="2400" dirty="0">
                <a:solidFill>
                  <a:srgbClr val="FECB09"/>
                </a:solidFill>
              </a:rPr>
              <a:t>b’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(</a:t>
            </a:r>
            <a:r>
              <a:rPr lang="en-US" sz="2400" dirty="0">
                <a:solidFill>
                  <a:srgbClr val="008000"/>
                </a:solidFill>
              </a:rPr>
              <a:t>p/*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ECB09"/>
                </a:solidFill>
              </a:rPr>
              <a:t>foo bar</a:t>
            </a:r>
            <a:r>
              <a:rPr lang="en-US" sz="2400" dirty="0"/>
              <a:t>))</a:t>
            </a: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41652"/>
            <a:ext cx="3876842" cy="683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13"/>
    </mc:Choice>
    <mc:Fallback xmlns="">
      <p:transition xmlns:p14="http://schemas.microsoft.com/office/powerpoint/2010/main" spd="slow" advTm="91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Lesson in Computer Architecture</a:t>
            </a:r>
          </a:p>
          <a:p>
            <a:r>
              <a:rPr lang="en-US" dirty="0" smtClean="0"/>
              <a:t>Writing Hardware in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Techniques for Type Systems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Clojure</a:t>
            </a:r>
            <a:r>
              <a:rPr lang="en-US" dirty="0" smtClean="0"/>
              <a:t> Enables </a:t>
            </a:r>
            <a:r>
              <a:rPr lang="en-US" dirty="0"/>
              <a:t>T</a:t>
            </a:r>
            <a:r>
              <a:rPr lang="en-US" dirty="0" smtClean="0"/>
              <a:t>his</a:t>
            </a:r>
          </a:p>
          <a:p>
            <a:r>
              <a:rPr lang="en-US" dirty="0" smtClean="0"/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63"/>
    </mc:Choice>
    <mc:Fallback xmlns="">
      <p:transition xmlns:p14="http://schemas.microsoft.com/office/powerpoint/2010/main" spd="slow" advTm="668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Lesson in Computer Architecture</a:t>
            </a:r>
          </a:p>
          <a:p>
            <a:r>
              <a:rPr lang="en-US" dirty="0" smtClean="0"/>
              <a:t>Writing Hardware in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b="1" dirty="0" smtClean="0"/>
              <a:t>Techniques for Type Systems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Clojure</a:t>
            </a:r>
            <a:r>
              <a:rPr lang="en-US" dirty="0" smtClean="0"/>
              <a:t> Enables This</a:t>
            </a:r>
          </a:p>
          <a:p>
            <a:r>
              <a:rPr lang="en-US" dirty="0" smtClean="0"/>
              <a:t>What’s Next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7"/>
    </mc:Choice>
    <mc:Fallback xmlns="">
      <p:transition xmlns:p14="http://schemas.microsoft.com/office/powerpoint/2010/main" spd="slow" advTm="55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DSL code should be semantically valid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Types define the wires</a:t>
            </a:r>
          </a:p>
          <a:p>
            <a:pPr lvl="1"/>
            <a:r>
              <a:rPr lang="en-US" dirty="0" smtClean="0"/>
              <a:t>Synthesis times get to be hours!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Ensure inputs and outputs of blocks match 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90"/>
    </mc:Choice>
    <mc:Fallback xmlns="">
      <p:transition xmlns:p14="http://schemas.microsoft.com/office/powerpoint/2010/main" spd="slow" advTm="1803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</a:t>
            </a:r>
            <a:r>
              <a:rPr lang="en-US" smtClean="0"/>
              <a:t>- Example</a:t>
            </a:r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97" b="-135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97" b="-135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0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04"/>
    </mc:Choice>
    <mc:Fallback xmlns="">
      <p:transition xmlns:p14="http://schemas.microsoft.com/office/powerpoint/2010/main" spd="slow" advTm="879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Beware JavaScript’s &amp; PHP’s mistakes</a:t>
            </a:r>
          </a:p>
          <a:p>
            <a:r>
              <a:rPr lang="en-US" dirty="0" smtClean="0"/>
              <a:t>Be like Julia!</a:t>
            </a:r>
          </a:p>
          <a:p>
            <a:pPr lvl="1"/>
            <a:r>
              <a:rPr lang="en-US" dirty="0" smtClean="0"/>
              <a:t>Customizable!</a:t>
            </a:r>
          </a:p>
          <a:p>
            <a:pPr lvl="1"/>
            <a:r>
              <a:rPr lang="en-US" dirty="0" smtClean="0"/>
              <a:t>Flow Typing</a:t>
            </a:r>
          </a:p>
          <a:p>
            <a:r>
              <a:rPr lang="en-US" dirty="0" smtClean="0"/>
              <a:t>Remember </a:t>
            </a:r>
            <a:r>
              <a:rPr lang="en-US" dirty="0" err="1" smtClean="0"/>
              <a:t>Hindley</a:t>
            </a:r>
            <a:r>
              <a:rPr lang="en-US" dirty="0"/>
              <a:t>-</a:t>
            </a:r>
            <a:r>
              <a:rPr lang="en-US" dirty="0" smtClean="0"/>
              <a:t>Milner is a project in its own right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2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63"/>
    </mc:Choice>
    <mc:Fallback xmlns="">
      <p:transition xmlns:p14="http://schemas.microsoft.com/office/powerpoint/2010/main" spd="slow" advTm="1223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Lesson in Computer Architecture</a:t>
            </a:r>
          </a:p>
          <a:p>
            <a:r>
              <a:rPr lang="en-US" dirty="0" smtClean="0"/>
              <a:t>Writing Hardware in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Techniques for Type Systems</a:t>
            </a:r>
          </a:p>
          <a:p>
            <a:r>
              <a:rPr lang="en-US" b="1" dirty="0" smtClean="0"/>
              <a:t>How </a:t>
            </a:r>
            <a:r>
              <a:rPr lang="en-US" b="1" dirty="0" err="1" smtClean="0"/>
              <a:t>Clojure</a:t>
            </a:r>
            <a:r>
              <a:rPr lang="en-US" b="1" dirty="0" smtClean="0"/>
              <a:t> Enables This</a:t>
            </a:r>
          </a:p>
          <a:p>
            <a:r>
              <a:rPr lang="en-US" dirty="0"/>
              <a:t>What’s </a:t>
            </a:r>
            <a:r>
              <a:rPr lang="en-US" dirty="0" smtClean="0"/>
              <a:t>Next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93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"/>
    </mc:Choice>
    <mc:Fallback xmlns="">
      <p:transition xmlns:p14="http://schemas.microsoft.com/office/powerpoint/2010/main" spd="slow" advTm="36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choices</a:t>
            </a:r>
          </a:p>
          <a:p>
            <a:pPr lvl="1"/>
            <a:r>
              <a:rPr lang="en-US" dirty="0" smtClean="0"/>
              <a:t>Python, Ruby, Groovy,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Flexible Syntax</a:t>
            </a:r>
          </a:p>
          <a:p>
            <a:pPr lvl="1"/>
            <a:r>
              <a:rPr lang="en-US" dirty="0" smtClean="0"/>
              <a:t>5 + x problem</a:t>
            </a:r>
          </a:p>
          <a:p>
            <a:r>
              <a:rPr lang="en-US" dirty="0" smtClean="0"/>
              <a:t>When writing numeric code, </a:t>
            </a:r>
            <a:r>
              <a:rPr lang="en-US" b="1" dirty="0" smtClean="0"/>
              <a:t>avoid mental overhead</a:t>
            </a:r>
            <a:r>
              <a:rPr lang="en-US" dirty="0" smtClean="0"/>
              <a:t> of using the “correct + method”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4737" y="1600200"/>
            <a:ext cx="43420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E4C05"/>
                </a:solidFill>
                <a:latin typeface="Courier"/>
                <a:cs typeface="Courier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E6E6D"/>
                </a:solidFill>
                <a:latin typeface="Courier"/>
                <a:cs typeface="Courier"/>
              </a:rPr>
              <a:t>Foo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9E4C05"/>
                </a:solidFill>
                <a:latin typeface="Courier"/>
                <a:cs typeface="Courier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E6E6D"/>
                </a:solidFill>
                <a:latin typeface="Courier"/>
                <a:cs typeface="Courier"/>
              </a:rPr>
              <a:t>__</a:t>
            </a:r>
            <a:r>
              <a:rPr lang="en-US" sz="2000" dirty="0" err="1">
                <a:solidFill>
                  <a:srgbClr val="0E6E6D"/>
                </a:solidFill>
                <a:latin typeface="Courier"/>
                <a:cs typeface="Courier"/>
              </a:rPr>
              <a:t>init</a:t>
            </a:r>
            <a:r>
              <a:rPr lang="en-US" sz="2000" dirty="0">
                <a:solidFill>
                  <a:srgbClr val="0E6E6D"/>
                </a:solidFill>
                <a:latin typeface="Courier"/>
                <a:cs typeface="Courier"/>
              </a:rPr>
              <a:t>__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(self, x):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000" dirty="0" err="1">
                <a:solidFill>
                  <a:prstClr val="black"/>
                </a:solidFill>
                <a:latin typeface="Courier"/>
                <a:cs typeface="Courier"/>
              </a:rPr>
              <a:t>self.x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= x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9E4C05"/>
                </a:solidFill>
                <a:latin typeface="Courier"/>
                <a:cs typeface="Courier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E6E6D"/>
                </a:solidFill>
                <a:latin typeface="Courier"/>
                <a:cs typeface="Courier"/>
              </a:rPr>
              <a:t>__add__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(self, other):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9E4C05"/>
                </a:solidFill>
                <a:latin typeface="Courier"/>
                <a:cs typeface="Courier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E6E6D"/>
                </a:solidFill>
                <a:latin typeface="Courier"/>
                <a:cs typeface="Courier"/>
              </a:rPr>
              <a:t>str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"/>
                <a:cs typeface="Courier"/>
              </a:rPr>
              <a:t>self.x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) +</a:t>
            </a:r>
            <a:r>
              <a:rPr lang="en-US" sz="2000" dirty="0">
                <a:solidFill>
                  <a:srgbClr val="B000B3"/>
                </a:solidFill>
                <a:latin typeface="Courier"/>
                <a:cs typeface="Courier"/>
              </a:rPr>
              <a:t>\</a:t>
            </a:r>
            <a:endParaRPr lang="en-US" sz="200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     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“ + “ + </a:t>
            </a:r>
            <a:r>
              <a:rPr lang="en-US" sz="2000" dirty="0" err="1">
                <a:solidFill>
                  <a:srgbClr val="0E6E6D"/>
                </a:solidFill>
                <a:latin typeface="Courier"/>
                <a:cs typeface="Courier"/>
              </a:rPr>
              <a:t>str</a:t>
            </a:r>
            <a:r>
              <a:rPr lang="en-US" sz="2000" dirty="0">
                <a:solidFill>
                  <a:prstClr val="black"/>
                </a:solidFill>
                <a:latin typeface="Courier"/>
                <a:cs typeface="Courier"/>
              </a:rPr>
              <a:t>(other</a:t>
            </a:r>
            <a:r>
              <a:rPr lang="en-US" sz="2000" dirty="0" smtClean="0">
                <a:solidFill>
                  <a:prstClr val="black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dirty="0" err="1">
                <a:solidFill>
                  <a:prstClr val="black"/>
                </a:solidFill>
                <a:latin typeface="Courier"/>
                <a:cs typeface="Courier"/>
              </a:rPr>
              <a:t>Foo</a:t>
            </a:r>
            <a:r>
              <a:rPr lang="nl-NL" sz="2000" dirty="0">
                <a:solidFill>
                  <a:prstClr val="black"/>
                </a:solidFill>
                <a:latin typeface="Courier"/>
                <a:cs typeface="Courier"/>
              </a:rPr>
              <a:t>(</a:t>
            </a:r>
            <a:r>
              <a:rPr lang="nl-NL" sz="2000" dirty="0">
                <a:solidFill>
                  <a:srgbClr val="B00005"/>
                </a:solidFill>
                <a:latin typeface="Courier"/>
                <a:cs typeface="Courier"/>
              </a:rPr>
              <a:t>4</a:t>
            </a:r>
            <a:r>
              <a:rPr lang="nl-NL" sz="2000" dirty="0">
                <a:solidFill>
                  <a:prstClr val="black"/>
                </a:solidFill>
                <a:latin typeface="Courier"/>
                <a:cs typeface="Courier"/>
              </a:rPr>
              <a:t>) + </a:t>
            </a:r>
            <a:r>
              <a:rPr lang="nl-NL" sz="2000" dirty="0">
                <a:solidFill>
                  <a:srgbClr val="B00005"/>
                </a:solidFill>
                <a:latin typeface="Courier"/>
                <a:cs typeface="Courier"/>
              </a:rPr>
              <a:t>5</a:t>
            </a:r>
            <a:endParaRPr lang="nl-NL" sz="2000" dirty="0">
              <a:solidFill>
                <a:prstClr val="black"/>
              </a:solidFill>
              <a:latin typeface="Courier"/>
              <a:cs typeface="Courier"/>
            </a:endParaRPr>
          </a:p>
          <a:p>
            <a:pPr>
              <a:buFont typeface="Lucida Grande"/>
              <a:buChar char="⇒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B00005"/>
                </a:solidFill>
                <a:latin typeface="Courier"/>
                <a:cs typeface="Courier"/>
              </a:rPr>
              <a:t>"4 + </a:t>
            </a:r>
            <a:r>
              <a:rPr lang="en-US" sz="2000" dirty="0" smtClean="0">
                <a:solidFill>
                  <a:srgbClr val="B00005"/>
                </a:solidFill>
                <a:latin typeface="Courier"/>
                <a:cs typeface="Courier"/>
              </a:rPr>
              <a:t>5”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B00005"/>
                </a:solidFill>
                <a:latin typeface="Courier"/>
                <a:cs typeface="Courier"/>
              </a:rPr>
              <a:t>5</a:t>
            </a:r>
            <a:r>
              <a:rPr lang="nl-NL" sz="2000" dirty="0">
                <a:solidFill>
                  <a:prstClr val="black"/>
                </a:solidFill>
                <a:latin typeface="Courier"/>
                <a:cs typeface="Courier"/>
              </a:rPr>
              <a:t> + </a:t>
            </a:r>
            <a:r>
              <a:rPr lang="nl-NL" sz="2000" dirty="0" err="1">
                <a:solidFill>
                  <a:prstClr val="black"/>
                </a:solidFill>
                <a:latin typeface="Courier"/>
                <a:cs typeface="Courier"/>
              </a:rPr>
              <a:t>Foo</a:t>
            </a:r>
            <a:r>
              <a:rPr lang="nl-NL" sz="2000" dirty="0">
                <a:solidFill>
                  <a:prstClr val="black"/>
                </a:solidFill>
                <a:latin typeface="Courier"/>
                <a:cs typeface="Courier"/>
              </a:rPr>
              <a:t>(</a:t>
            </a:r>
            <a:r>
              <a:rPr lang="nl-NL" sz="2000" dirty="0">
                <a:solidFill>
                  <a:srgbClr val="B00005"/>
                </a:solidFill>
                <a:latin typeface="Courier"/>
                <a:cs typeface="Courier"/>
              </a:rPr>
              <a:t>4</a:t>
            </a:r>
            <a:r>
              <a:rPr lang="nl-NL" sz="2000" dirty="0">
                <a:solidFill>
                  <a:prstClr val="black"/>
                </a:solidFill>
                <a:latin typeface="Courier"/>
                <a:cs typeface="Courier"/>
              </a:rPr>
              <a:t>)</a:t>
            </a:r>
            <a:endParaRPr lang="nl-NL" sz="2000" dirty="0">
              <a:latin typeface="Courier"/>
              <a:cs typeface="Courier"/>
            </a:endParaRPr>
          </a:p>
          <a:p>
            <a:pPr>
              <a:buClr>
                <a:schemeClr val="tx1"/>
              </a:buClr>
              <a:buFont typeface="Lucida Grande"/>
              <a:buChar char="⇒"/>
            </a:pPr>
            <a:r>
              <a:rPr lang="nl-NL" sz="2000" dirty="0" err="1">
                <a:solidFill>
                  <a:srgbClr val="0F7003"/>
                </a:solidFill>
                <a:latin typeface="Courier"/>
                <a:cs typeface="Courier"/>
              </a:rPr>
              <a:t>TypeError</a:t>
            </a:r>
            <a:endParaRPr lang="nl-NL" sz="2000" dirty="0">
              <a:solidFill>
                <a:prstClr val="black"/>
              </a:solidFill>
              <a:latin typeface="Courier"/>
              <a:cs typeface="Courier"/>
            </a:endParaRPr>
          </a:p>
          <a:p>
            <a:endParaRPr lang="en-US" sz="2000" dirty="0" smtClean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6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10"/>
    </mc:Choice>
    <mc:Fallback xmlns="">
      <p:transition xmlns:p14="http://schemas.microsoft.com/office/powerpoint/2010/main" spd="slow" advTm="13811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0" y="1600200"/>
            <a:ext cx="325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Macros</a:t>
            </a:r>
          </a:p>
          <a:p>
            <a:pPr lvl="1"/>
            <a:r>
              <a:rPr lang="en-US" dirty="0" smtClean="0"/>
              <a:t>Create new syntax</a:t>
            </a:r>
          </a:p>
          <a:p>
            <a:pPr lvl="1"/>
            <a:r>
              <a:rPr lang="en-US" dirty="0" smtClean="0"/>
              <a:t>Example: Pattern Matching Unions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5896" y="1600200"/>
            <a:ext cx="577515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srgbClr val="B000B3"/>
                </a:solidFill>
                <a:latin typeface="Courier"/>
              </a:rPr>
              <a:t>def</a:t>
            </a:r>
            <a:r>
              <a:rPr lang="en-US" sz="2200" dirty="0">
                <a:solidFill>
                  <a:prstClr val="black"/>
                </a:solidFill>
                <a:latin typeface="Courier"/>
              </a:rPr>
              <a:t> my-union-schema</a:t>
            </a:r>
          </a:p>
          <a:p>
            <a:pPr marL="0" indent="0">
              <a:buNone/>
            </a:pPr>
            <a:r>
              <a:rPr lang="pt-BR" sz="2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(</a:t>
            </a:r>
            <a:r>
              <a:rPr lang="pt-BR" sz="2200" dirty="0" err="1">
                <a:solidFill>
                  <a:prstClr val="black"/>
                </a:solidFill>
                <a:latin typeface="Courier"/>
              </a:rPr>
              <a:t>union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{</a:t>
            </a:r>
            <a:r>
              <a:rPr lang="pt-BR" sz="2200" dirty="0">
                <a:solidFill>
                  <a:srgbClr val="9E4C05"/>
                </a:solidFill>
                <a:latin typeface="Courier"/>
              </a:rPr>
              <a:t>:key1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pt-BR" sz="2200" dirty="0" err="1">
                <a:solidFill>
                  <a:prstClr val="black"/>
                </a:solidFill>
                <a:latin typeface="Courier"/>
              </a:rPr>
              <a:t>uintm</a:t>
            </a:r>
            <a:r>
              <a:rPr lang="pt-BR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pt-BR" sz="2200" dirty="0">
                <a:solidFill>
                  <a:srgbClr val="B00005"/>
                </a:solidFill>
                <a:latin typeface="Courier"/>
              </a:rPr>
              <a:t>3</a:t>
            </a:r>
            <a:r>
              <a:rPr lang="pt-BR" sz="2200" dirty="0">
                <a:solidFill>
                  <a:srgbClr val="B000B3"/>
                </a:solidFill>
                <a:latin typeface="Courier"/>
              </a:rPr>
              <a:t>)</a:t>
            </a:r>
            <a:endParaRPr lang="pt-BR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is-IS" sz="2200" dirty="0">
                <a:solidFill>
                  <a:prstClr val="black"/>
                </a:solidFill>
                <a:latin typeface="Courier"/>
              </a:rPr>
              <a:t>          </a:t>
            </a:r>
            <a:r>
              <a:rPr lang="is-IS" sz="2200" dirty="0">
                <a:solidFill>
                  <a:srgbClr val="9E4C05"/>
                </a:solidFill>
                <a:latin typeface="Courier"/>
              </a:rPr>
              <a:t>:key2</a:t>
            </a:r>
            <a:r>
              <a:rPr lang="is-IS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is-IS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is-IS" sz="2200" dirty="0" smtClean="0">
                <a:solidFill>
                  <a:prstClr val="black"/>
                </a:solidFill>
                <a:latin typeface="Courier"/>
              </a:rPr>
              <a:t>array</a:t>
            </a:r>
            <a:r>
              <a:rPr lang="is-IS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is-IS" sz="2200" dirty="0" smtClean="0">
                <a:solidFill>
                  <a:prstClr val="black"/>
                </a:solidFill>
                <a:latin typeface="Courier"/>
              </a:rPr>
              <a:t>my</a:t>
            </a:r>
            <a:r>
              <a:rPr lang="is-IS" sz="2200" dirty="0">
                <a:solidFill>
                  <a:prstClr val="black"/>
                </a:solidFill>
                <a:latin typeface="Courier"/>
              </a:rPr>
              <a:t>-</a:t>
            </a:r>
            <a:r>
              <a:rPr lang="is-IS" sz="2200" dirty="0" smtClean="0">
                <a:solidFill>
                  <a:prstClr val="black"/>
                </a:solidFill>
                <a:latin typeface="Courier"/>
              </a:rPr>
              <a:t>enum</a:t>
            </a:r>
            <a:r>
              <a:rPr lang="is-IS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is-IS" sz="2200" dirty="0" smtClean="0">
                <a:solidFill>
                  <a:srgbClr val="B00005"/>
                </a:solidFill>
                <a:latin typeface="Courier"/>
              </a:rPr>
              <a:t>2</a:t>
            </a:r>
            <a:r>
              <a:rPr lang="is-IS" sz="2200" dirty="0">
                <a:solidFill>
                  <a:srgbClr val="B000B3"/>
                </a:solidFill>
                <a:latin typeface="Courier"/>
              </a:rPr>
              <a:t>)</a:t>
            </a:r>
            <a:endParaRPr lang="is-IS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da-DK" sz="2200" dirty="0">
                <a:solidFill>
                  <a:prstClr val="black"/>
                </a:solidFill>
                <a:latin typeface="Courier"/>
              </a:rPr>
              <a:t>          </a:t>
            </a:r>
            <a:r>
              <a:rPr lang="da-DK" sz="22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da-DK" sz="2200" dirty="0" smtClean="0">
                <a:solidFill>
                  <a:srgbClr val="9E4C05"/>
                </a:solidFill>
                <a:latin typeface="Courier"/>
              </a:rPr>
              <a:t>key3 </a:t>
            </a:r>
            <a:r>
              <a:rPr lang="da-DK" sz="2200" dirty="0" err="1" smtClean="0">
                <a:solidFill>
                  <a:prstClr val="black"/>
                </a:solidFill>
                <a:latin typeface="Courier"/>
              </a:rPr>
              <a:t>my</a:t>
            </a:r>
            <a:r>
              <a:rPr lang="da-DK" sz="2200" dirty="0" err="1">
                <a:solidFill>
                  <a:prstClr val="black"/>
                </a:solidFill>
                <a:latin typeface="Courier"/>
              </a:rPr>
              <a:t>-bundle</a:t>
            </a:r>
            <a:r>
              <a:rPr lang="da-DK" sz="2200" dirty="0">
                <a:solidFill>
                  <a:srgbClr val="B000B3"/>
                </a:solidFill>
                <a:latin typeface="Courier"/>
              </a:rPr>
              <a:t>}</a:t>
            </a:r>
            <a:r>
              <a:rPr lang="da-DK" sz="22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da-DK" sz="2200" dirty="0" smtClean="0">
                <a:solidFill>
                  <a:srgbClr val="B000B3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da-DK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da-DK" sz="2200" dirty="0">
                <a:solidFill>
                  <a:srgbClr val="B000B3"/>
                </a:solidFill>
                <a:latin typeface="Courier"/>
              </a:rPr>
              <a:t>(</a:t>
            </a:r>
            <a:r>
              <a:rPr lang="da-DK" sz="2200" dirty="0">
                <a:solidFill>
                  <a:prstClr val="black"/>
                </a:solidFill>
                <a:latin typeface="Courier"/>
              </a:rPr>
              <a:t>union-match </a:t>
            </a:r>
            <a:r>
              <a:rPr lang="da-DK" sz="2200" dirty="0" err="1">
                <a:solidFill>
                  <a:prstClr val="black"/>
                </a:solidFill>
                <a:latin typeface="Courier"/>
              </a:rPr>
              <a:t>my</a:t>
            </a:r>
            <a:r>
              <a:rPr lang="da-DK" sz="2200" dirty="0">
                <a:solidFill>
                  <a:prstClr val="black"/>
                </a:solidFill>
                <a:latin typeface="Courier"/>
              </a:rPr>
              <a:t>-union</a:t>
            </a:r>
          </a:p>
          <a:p>
            <a:pPr marL="0" indent="0">
              <a:buNone/>
            </a:pPr>
            <a:r>
              <a:rPr lang="fr-FR" sz="2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fr-FR" sz="2200" dirty="0">
                <a:solidFill>
                  <a:srgbClr val="9E4C05"/>
                </a:solidFill>
                <a:latin typeface="Courier"/>
              </a:rPr>
              <a:t>(:key1</a:t>
            </a:r>
            <a:r>
              <a:rPr lang="fr-FR" sz="2200" dirty="0">
                <a:solidFill>
                  <a:prstClr val="black"/>
                </a:solidFill>
                <a:latin typeface="Courier"/>
              </a:rPr>
              <a:t> x …</a:t>
            </a:r>
            <a:r>
              <a:rPr lang="fr-FR" sz="2200" dirty="0">
                <a:solidFill>
                  <a:srgbClr val="9E4C05"/>
                </a:solidFill>
                <a:latin typeface="Courier"/>
              </a:rPr>
              <a:t>)</a:t>
            </a:r>
            <a:endParaRPr lang="fr-FR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nl-NL" sz="2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(:key2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[</a:t>
            </a:r>
            <a:r>
              <a:rPr lang="nl-NL" sz="2200" dirty="0" err="1">
                <a:solidFill>
                  <a:prstClr val="black"/>
                </a:solidFill>
                <a:latin typeface="Courier"/>
              </a:rPr>
              <a:t>foo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bar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]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…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)</a:t>
            </a:r>
            <a:endParaRPr lang="nl-NL" sz="2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nl-NL" sz="2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(:key3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{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:</a:t>
            </a:r>
            <a:r>
              <a:rPr lang="nl-NL" sz="2200" dirty="0" err="1">
                <a:solidFill>
                  <a:srgbClr val="9E4C05"/>
                </a:solidFill>
                <a:latin typeface="Courier"/>
              </a:rPr>
              <a:t>keys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[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a b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]}</a:t>
            </a:r>
            <a:r>
              <a:rPr lang="nl-NL" sz="2200" dirty="0">
                <a:solidFill>
                  <a:prstClr val="black"/>
                </a:solidFill>
                <a:latin typeface="Courier"/>
              </a:rPr>
              <a:t> …</a:t>
            </a:r>
            <a:r>
              <a:rPr lang="nl-NL" sz="2200" dirty="0">
                <a:solidFill>
                  <a:srgbClr val="9E4C05"/>
                </a:solidFill>
                <a:latin typeface="Courier"/>
              </a:rPr>
              <a:t>)</a:t>
            </a:r>
            <a:r>
              <a:rPr lang="nl-NL" sz="2200" dirty="0">
                <a:solidFill>
                  <a:srgbClr val="B000B3"/>
                </a:solidFill>
                <a:latin typeface="Courier"/>
              </a:rPr>
              <a:t>)</a:t>
            </a:r>
            <a:endParaRPr lang="nl-NL" sz="2200" dirty="0">
              <a:solidFill>
                <a:prstClr val="black"/>
              </a:solidFill>
              <a:latin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2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80"/>
    </mc:Choice>
    <mc:Fallback xmlns="">
      <p:transition xmlns:p14="http://schemas.microsoft.com/office/powerpoint/2010/main" spd="slow" advTm="1057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Lesson in Computer Architecture</a:t>
            </a:r>
          </a:p>
          <a:p>
            <a:r>
              <a:rPr lang="en-US" dirty="0" smtClean="0"/>
              <a:t>Writing Hardware in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Techniques for Type Systems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Clojure</a:t>
            </a:r>
            <a:r>
              <a:rPr lang="en-US" dirty="0" smtClean="0"/>
              <a:t> Enables This</a:t>
            </a:r>
          </a:p>
          <a:p>
            <a:r>
              <a:rPr lang="en-US" b="1" dirty="0"/>
              <a:t>What’s </a:t>
            </a:r>
            <a:r>
              <a:rPr lang="en-US" b="1" dirty="0" smtClean="0"/>
              <a:t>Next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4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"/>
    </mc:Choice>
    <mc:Fallback xmlns="">
      <p:transition xmlns:p14="http://schemas.microsoft.com/office/powerpoint/2010/main" spd="slow" advTm="17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’ve Done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</a:t>
            </a:r>
          </a:p>
          <a:p>
            <a:r>
              <a:rPr lang="en-US" dirty="0" smtClean="0"/>
              <a:t>Modules system</a:t>
            </a:r>
          </a:p>
          <a:p>
            <a:r>
              <a:rPr lang="en-US" dirty="0" smtClean="0"/>
              <a:t>Simulations</a:t>
            </a:r>
          </a:p>
          <a:p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Purely Functional Compiler</a:t>
            </a:r>
          </a:p>
          <a:p>
            <a:r>
              <a:rPr lang="en-US" dirty="0" smtClean="0"/>
              <a:t>Simple CPUs, XVGA display, </a:t>
            </a:r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5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09"/>
    </mc:Choice>
    <mc:Fallback xmlns="">
      <p:transition xmlns:p14="http://schemas.microsoft.com/office/powerpoint/2010/main" spd="slow" advTm="7270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paradigm than cycle-based execution?</a:t>
            </a:r>
          </a:p>
          <a:p>
            <a:pPr lvl="1"/>
            <a:r>
              <a:rPr lang="en-US" dirty="0" smtClean="0"/>
              <a:t>Communicating Sequential Processes?</a:t>
            </a:r>
          </a:p>
          <a:p>
            <a:pPr lvl="1"/>
            <a:r>
              <a:rPr lang="en-US" dirty="0" smtClean="0"/>
              <a:t>Transactional Memory?</a:t>
            </a:r>
          </a:p>
          <a:p>
            <a:r>
              <a:rPr lang="en-US" dirty="0" smtClean="0"/>
              <a:t>Bigger library!</a:t>
            </a:r>
          </a:p>
          <a:p>
            <a:r>
              <a:rPr lang="en-US" dirty="0" smtClean="0"/>
              <a:t>Contributions welcome: </a:t>
            </a:r>
            <a:r>
              <a:rPr lang="en-US" dirty="0" err="1" smtClean="0"/>
              <a:t>piplin.org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5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43"/>
    </mc:Choice>
    <mc:Fallback xmlns="">
      <p:transition xmlns:p14="http://schemas.microsoft.com/office/powerpoint/2010/main" spd="slow" advTm="17124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Methodologist at Two Sigma</a:t>
            </a:r>
          </a:p>
          <a:p>
            <a:pPr lvl="1"/>
            <a:r>
              <a:rPr lang="en-US" dirty="0" smtClean="0"/>
              <a:t>But this is a personal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Open Source Projects</a:t>
            </a:r>
          </a:p>
          <a:p>
            <a:pPr lvl="1"/>
            <a:r>
              <a:rPr lang="en-US" dirty="0" err="1" smtClean="0"/>
              <a:t>Spyscope</a:t>
            </a:r>
            <a:r>
              <a:rPr lang="en-US" dirty="0" smtClean="0"/>
              <a:t>, </a:t>
            </a:r>
            <a:r>
              <a:rPr lang="en-US" dirty="0" err="1" smtClean="0"/>
              <a:t>Guzheng</a:t>
            </a:r>
            <a:endParaRPr lang="en-US" dirty="0" smtClean="0"/>
          </a:p>
          <a:p>
            <a:r>
              <a:rPr lang="en-US" dirty="0" smtClean="0"/>
              <a:t>Interested in Compilers and Computer Architecture</a:t>
            </a:r>
          </a:p>
          <a:p>
            <a:pPr lvl="1"/>
            <a:r>
              <a:rPr lang="en-US" dirty="0" smtClean="0"/>
              <a:t>Custom hardware is cool, fast, and exotic</a:t>
            </a:r>
          </a:p>
          <a:p>
            <a:r>
              <a:rPr lang="en-US" dirty="0" smtClean="0"/>
              <a:t>Frustrated with existing tools I learned in school, wanted something better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128"/>
    </mc:Choice>
    <mc:Fallback xmlns="">
      <p:transition xmlns:p14="http://schemas.microsoft.com/office/powerpoint/2010/main" advTm="9412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Brief Lesson in Computer Architecture</a:t>
            </a:r>
          </a:p>
          <a:p>
            <a:r>
              <a:rPr lang="en-US" dirty="0" smtClean="0"/>
              <a:t>Writing Hardware in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Techniques for Type Systems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Clojure</a:t>
            </a:r>
            <a:r>
              <a:rPr lang="en-US" dirty="0" smtClean="0"/>
              <a:t> Enables </a:t>
            </a:r>
            <a:r>
              <a:rPr lang="en-US" dirty="0"/>
              <a:t>T</a:t>
            </a:r>
            <a:r>
              <a:rPr lang="en-US" dirty="0" smtClean="0"/>
              <a:t>his</a:t>
            </a:r>
          </a:p>
          <a:p>
            <a:r>
              <a:rPr lang="en-US" dirty="0"/>
              <a:t>What’s </a:t>
            </a:r>
            <a:r>
              <a:rPr lang="en-US" dirty="0" smtClean="0"/>
              <a:t>Next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3"/>
    </mc:Choice>
    <mc:Fallback xmlns="">
      <p:transition xmlns:p14="http://schemas.microsoft.com/office/powerpoint/2010/main" spd="slow" advTm="64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– Pure Function</a:t>
            </a:r>
            <a:endParaRPr 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8" b="-3248"/>
          <a:stretch>
            <a:fillRect/>
          </a:stretch>
        </p:blipFill>
        <p:spPr bwMode="auto">
          <a:xfrm>
            <a:off x="658396" y="2106197"/>
            <a:ext cx="3250025" cy="364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07" b="-9107"/>
          <a:stretch>
            <a:fillRect/>
          </a:stretch>
        </p:blipFill>
        <p:spPr bwMode="auto">
          <a:xfrm>
            <a:off x="4216400" y="1417638"/>
            <a:ext cx="4559300" cy="510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6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92"/>
    </mc:Choice>
    <mc:Fallback xmlns="">
      <p:transition xmlns:p14="http://schemas.microsoft.com/office/powerpoint/2010/main" spd="slow" advTm="661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8" b="-3248"/>
          <a:stretch>
            <a:fillRect/>
          </a:stretch>
        </p:blipFill>
        <p:spPr bwMode="auto">
          <a:xfrm>
            <a:off x="5435384" y="2104638"/>
            <a:ext cx="3251416" cy="364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Wire/Bus Convention</a:t>
            </a:r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07" b="-9107"/>
          <a:stretch>
            <a:fillRect/>
          </a:stretch>
        </p:blipFill>
        <p:spPr bwMode="auto">
          <a:xfrm>
            <a:off x="457200" y="1404270"/>
            <a:ext cx="4559300" cy="510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56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59"/>
    </mc:Choice>
    <mc:Fallback xmlns="">
      <p:transition xmlns:p14="http://schemas.microsoft.com/office/powerpoint/2010/main" spd="slow" advTm="494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03900" y="1600200"/>
            <a:ext cx="28829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cond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condition1 a</a:t>
            </a:r>
          </a:p>
          <a:p>
            <a:pPr marL="0" indent="0">
              <a:buNone/>
            </a:pPr>
            <a:r>
              <a:rPr lang="en-US" dirty="0">
                <a:solidFill>
                  <a:srgbClr val="6FCBFF"/>
                </a:solidFill>
              </a:rPr>
              <a:t> </a:t>
            </a:r>
            <a:r>
              <a:rPr lang="en-US" dirty="0" smtClean="0">
                <a:solidFill>
                  <a:srgbClr val="6FCBFF"/>
                </a:solidFill>
              </a:rPr>
              <a:t> condition2 b</a:t>
            </a:r>
          </a:p>
          <a:p>
            <a:pPr marL="0" indent="0">
              <a:buNone/>
            </a:pPr>
            <a:r>
              <a:rPr lang="en-US" dirty="0">
                <a:solidFill>
                  <a:srgbClr val="850087"/>
                </a:solidFill>
              </a:rPr>
              <a:t> </a:t>
            </a:r>
            <a:r>
              <a:rPr lang="en-US" dirty="0" smtClean="0">
                <a:solidFill>
                  <a:srgbClr val="850087"/>
                </a:solidFill>
              </a:rPr>
              <a:t> condition3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:else 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38" b="-9138"/>
          <a:stretch>
            <a:fillRect/>
          </a:stretch>
        </p:blipFill>
        <p:spPr bwMode="auto">
          <a:xfrm>
            <a:off x="294105" y="1039885"/>
            <a:ext cx="4988820" cy="55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2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80"/>
    </mc:Choice>
    <mc:Fallback xmlns="">
      <p:transition xmlns:p14="http://schemas.microsoft.com/office/powerpoint/2010/main" spd="slow" advTm="766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this pure logic function every cycle to get to the next state</a:t>
            </a:r>
          </a:p>
          <a:p>
            <a:r>
              <a:rPr lang="en-US" dirty="0" smtClean="0"/>
              <a:t>What is a cycle?</a:t>
            </a:r>
          </a:p>
          <a:p>
            <a:r>
              <a:rPr lang="en-US" dirty="0" smtClean="0"/>
              <a:t>Stream of true/false/true/false…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4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7"/>
    </mc:Choice>
    <mc:Fallback xmlns="">
      <p:transition xmlns:p14="http://schemas.microsoft.com/office/powerpoint/2010/main" spd="slow" advTm="456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True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Inverter with output connected to input</a:t>
            </a:r>
          </a:p>
          <a:p>
            <a:r>
              <a:rPr lang="en-US" dirty="0" smtClean="0"/>
              <a:t>Time period?</a:t>
            </a:r>
          </a:p>
          <a:p>
            <a:r>
              <a:rPr lang="en-US" dirty="0" smtClean="0"/>
              <a:t>Instantaneous?</a:t>
            </a:r>
          </a:p>
          <a:p>
            <a:r>
              <a:rPr lang="en-US" dirty="0" smtClean="0"/>
              <a:t>Illogical!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368" b="-90368"/>
          <a:stretch>
            <a:fillRect/>
          </a:stretch>
        </p:blipFill>
        <p:spPr bwMode="auto">
          <a:xfrm>
            <a:off x="3924300" y="802310"/>
            <a:ext cx="4762500" cy="5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4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31"/>
    </mc:Choice>
    <mc:Fallback xmlns="">
      <p:transition xmlns:p14="http://schemas.microsoft.com/office/powerpoint/2010/main" spd="slow" advTm="621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4.9|2.7|3.6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77.6|2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83.5|136.7|14.1|10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6.1|14.6|6.2|6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|53.4|38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4|62.5|13.9|20.6|3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7|34.6|0.3|26.5|59.6|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3.3|13.1|45.5|16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4|2.7|6.2|13.1|2.7|3|1.9|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9|1.8|6|2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9|6.8|2.3|5.8|13.3|2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9|14.9|47.2|39.2|4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14.3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9.9|2.4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9|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5|1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30820</TotalTime>
  <Words>1031</Words>
  <Application>Microsoft Macintosh PowerPoint</Application>
  <PresentationFormat>On-screen Show (4:3)</PresentationFormat>
  <Paragraphs>213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Piplin</vt:lpstr>
      <vt:lpstr>Outline</vt:lpstr>
      <vt:lpstr>About Me</vt:lpstr>
      <vt:lpstr>Outline</vt:lpstr>
      <vt:lpstr>Logic – Pure Function</vt:lpstr>
      <vt:lpstr>Aside: Wire/Bus Convention</vt:lpstr>
      <vt:lpstr>Repetition</vt:lpstr>
      <vt:lpstr>Behavior in Time</vt:lpstr>
      <vt:lpstr>Sequence of True False</vt:lpstr>
      <vt:lpstr>Idea: State!</vt:lpstr>
      <vt:lpstr>What do we have</vt:lpstr>
      <vt:lpstr>Outline</vt:lpstr>
      <vt:lpstr>Piplin 101 – Workflow (Software)</vt:lpstr>
      <vt:lpstr>Piplin 101 – Workflow (Hardware)</vt:lpstr>
      <vt:lpstr>Piplin 101 - Types</vt:lpstr>
      <vt:lpstr>Piplin 101 - Mux</vt:lpstr>
      <vt:lpstr>Piplin 101 - Conditionals</vt:lpstr>
      <vt:lpstr>Piplin 101 - Bundle</vt:lpstr>
      <vt:lpstr>Elaboration</vt:lpstr>
      <vt:lpstr>Outline</vt:lpstr>
      <vt:lpstr>Type System - Overview</vt:lpstr>
      <vt:lpstr>Type System - Example</vt:lpstr>
      <vt:lpstr>Type System - Conclusion</vt:lpstr>
      <vt:lpstr>Outline</vt:lpstr>
      <vt:lpstr>Why Clojure?</vt:lpstr>
      <vt:lpstr>Why Clojure?</vt:lpstr>
      <vt:lpstr>Outline</vt:lpstr>
      <vt:lpstr>What I’ve Done</vt:lpstr>
      <vt:lpstr>What’s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Piplin</dc:title>
  <dc:creator>David Greenberg</dc:creator>
  <cp:lastModifiedBy>David Greenberg</cp:lastModifiedBy>
  <cp:revision>52</cp:revision>
  <dcterms:created xsi:type="dcterms:W3CDTF">2013-02-24T20:13:09Z</dcterms:created>
  <dcterms:modified xsi:type="dcterms:W3CDTF">2013-03-20T06:55:53Z</dcterms:modified>
</cp:coreProperties>
</file>