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7" r:id="rId7"/>
    <p:sldId id="268" r:id="rId8"/>
    <p:sldId id="269" r:id="rId9"/>
    <p:sldId id="270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F90F-6E7D-AF44-9B49-05E93B8C3309}" type="datetimeFigureOut">
              <a:rPr lang="en-US" smtClean="0"/>
              <a:t>3/13/13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2C24-213C-9642-ABF7-2B46860A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6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F90F-6E7D-AF44-9B49-05E93B8C3309}" type="datetimeFigureOut">
              <a:rPr lang="en-US" smtClean="0"/>
              <a:t>3/13/13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2C24-213C-9642-ABF7-2B46860A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5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F90F-6E7D-AF44-9B49-05E93B8C3309}" type="datetimeFigureOut">
              <a:rPr lang="en-US" smtClean="0"/>
              <a:t>3/13/13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2C24-213C-9642-ABF7-2B46860A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F90F-6E7D-AF44-9B49-05E93B8C3309}" type="datetimeFigureOut">
              <a:rPr lang="en-US" smtClean="0"/>
              <a:t>3/13/13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2C24-213C-9642-ABF7-2B46860A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F90F-6E7D-AF44-9B49-05E93B8C3309}" type="datetimeFigureOut">
              <a:rPr lang="en-US" smtClean="0"/>
              <a:t>3/13/13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2C24-213C-9642-ABF7-2B46860A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6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F90F-6E7D-AF44-9B49-05E93B8C3309}" type="datetimeFigureOut">
              <a:rPr lang="en-US" smtClean="0"/>
              <a:t>3/13/13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2C24-213C-9642-ABF7-2B46860A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1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F90F-6E7D-AF44-9B49-05E93B8C3309}" type="datetimeFigureOut">
              <a:rPr lang="en-US" smtClean="0"/>
              <a:t>3/13/13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2C24-213C-9642-ABF7-2B46860A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8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F90F-6E7D-AF44-9B49-05E93B8C3309}" type="datetimeFigureOut">
              <a:rPr lang="en-US" smtClean="0"/>
              <a:t>3/13/13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2C24-213C-9642-ABF7-2B46860A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3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F90F-6E7D-AF44-9B49-05E93B8C3309}" type="datetimeFigureOut">
              <a:rPr lang="en-US" smtClean="0"/>
              <a:t>3/13/13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2C24-213C-9642-ABF7-2B46860A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3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F90F-6E7D-AF44-9B49-05E93B8C3309}" type="datetimeFigureOut">
              <a:rPr lang="en-US" smtClean="0"/>
              <a:t>3/13/13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2C24-213C-9642-ABF7-2B46860A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5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F90F-6E7D-AF44-9B49-05E93B8C3309}" type="datetimeFigureOut">
              <a:rPr lang="en-US" smtClean="0"/>
              <a:t>3/13/13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2C24-213C-9642-ABF7-2B46860A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2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EF90F-6E7D-AF44-9B49-05E93B8C3309}" type="datetimeFigureOut">
              <a:rPr lang="en-US" smtClean="0"/>
              <a:t>3/13/13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02C24-213C-9642-ABF7-2B46860A3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averay/rx-clj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echblog.netflix.com/2013/02/rxjava-netflix-api.html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etflix/RxJav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x.codeplex.com" TargetMode="External"/><Relationship Id="rId4" Type="http://schemas.openxmlformats.org/officeDocument/2006/relationships/hyperlink" Target="https://github.com/Netflix/RxJava" TargetMode="External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38844"/>
            <a:ext cx="7772400" cy="925402"/>
          </a:xfrm>
        </p:spPr>
        <p:txBody>
          <a:bodyPr/>
          <a:lstStyle/>
          <a:p>
            <a:pPr algn="l"/>
            <a:r>
              <a:rPr lang="en-US" dirty="0" err="1" smtClean="0"/>
              <a:t>RxJava</a:t>
            </a:r>
            <a:r>
              <a:rPr lang="en-US" dirty="0" smtClean="0"/>
              <a:t> + </a:t>
            </a:r>
            <a:r>
              <a:rPr lang="en-US" dirty="0" err="1" smtClean="0"/>
              <a:t>Clojure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95539"/>
            <a:ext cx="6400800" cy="131537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Dave Ray</a:t>
            </a:r>
          </a:p>
          <a:p>
            <a:pPr algn="l"/>
            <a:r>
              <a:rPr lang="en-US" sz="2400" dirty="0" smtClean="0"/>
              <a:t>Software Engineer – Social </a:t>
            </a:r>
            <a:r>
              <a:rPr lang="en-US" sz="2400" dirty="0"/>
              <a:t>I</a:t>
            </a:r>
            <a:r>
              <a:rPr lang="en-US" sz="2400" dirty="0" smtClean="0"/>
              <a:t>nfrastructure at Netflix</a:t>
            </a:r>
          </a:p>
          <a:p>
            <a:pPr algn="l"/>
            <a:r>
              <a:rPr lang="en-US" sz="2400" dirty="0" smtClean="0"/>
              <a:t>@</a:t>
            </a:r>
            <a:r>
              <a:rPr lang="en-US" sz="2400" dirty="0" err="1" smtClean="0"/>
              <a:t>darevay</a:t>
            </a:r>
            <a:endParaRPr lang="en-US" sz="2400" dirty="0" smtClean="0"/>
          </a:p>
          <a:p>
            <a:pPr algn="l"/>
            <a:endParaRPr lang="en-US" sz="24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3035013"/>
            <a:ext cx="7772400" cy="736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/>
              <a:t>Clojure</a:t>
            </a:r>
            <a:r>
              <a:rPr lang="en-US" sz="2800" dirty="0" smtClean="0"/>
              <a:t>/West 2013</a:t>
            </a: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12385" y="3771512"/>
            <a:ext cx="757292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86" y="5329361"/>
            <a:ext cx="2166360" cy="99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65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Can We Do Better?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5317" y="5710771"/>
            <a:ext cx="8944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A sketch lives here for the moment: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://github.com/daveray/rx-</a:t>
            </a:r>
            <a:r>
              <a:rPr lang="en-US" sz="2400" dirty="0" smtClean="0">
                <a:hlinkClick r:id="rId2"/>
              </a:rPr>
              <a:t>clj</a:t>
            </a:r>
            <a:r>
              <a:rPr lang="en-US" sz="2400" dirty="0" smtClean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417638"/>
            <a:ext cx="839770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C7A7A"/>
                </a:solidFill>
                <a:latin typeface="Monaco"/>
              </a:rPr>
              <a:t>(</a:t>
            </a:r>
            <a:r>
              <a:rPr lang="en-US" sz="2200" b="1" dirty="0">
                <a:solidFill>
                  <a:srgbClr val="7F0055"/>
                </a:solidFill>
                <a:latin typeface="Monaco"/>
              </a:rPr>
              <a:t>-&gt;&gt;</a:t>
            </a:r>
            <a:r>
              <a:rPr lang="en-US" sz="2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200" b="1" dirty="0">
                <a:solidFill>
                  <a:srgbClr val="CCB07A"/>
                </a:solidFill>
                <a:latin typeface="Monaco"/>
              </a:rPr>
              <a:t>(</a:t>
            </a:r>
            <a:r>
              <a:rPr lang="en-US" sz="2200" b="1" dirty="0">
                <a:solidFill>
                  <a:srgbClr val="7F0055"/>
                </a:solidFill>
                <a:latin typeface="Monaco"/>
              </a:rPr>
              <a:t>user/viewing-history</a:t>
            </a:r>
            <a:r>
              <a:rPr lang="en-US" sz="2200" b="1" dirty="0">
                <a:solidFill>
                  <a:srgbClr val="000000"/>
                </a:solidFill>
                <a:latin typeface="Monaco"/>
              </a:rPr>
              <a:t> user</a:t>
            </a:r>
            <a:r>
              <a:rPr lang="en-US" sz="2200" b="1" dirty="0">
                <a:solidFill>
                  <a:srgbClr val="CCB07A"/>
                </a:solidFill>
                <a:latin typeface="Monaco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 </a:t>
            </a:r>
            <a:r>
              <a:rPr lang="en-US" sz="2200" dirty="0">
                <a:solidFill>
                  <a:srgbClr val="CCB07A"/>
                </a:solidFill>
                <a:latin typeface="Monaco"/>
              </a:rPr>
              <a:t>(</a:t>
            </a:r>
            <a:r>
              <a:rPr lang="en-US" sz="2200" dirty="0" err="1">
                <a:solidFill>
                  <a:srgbClr val="7F0055"/>
                </a:solidFill>
                <a:latin typeface="Monaco"/>
              </a:rPr>
              <a:t>rx</a:t>
            </a:r>
            <a:r>
              <a:rPr lang="en-US" sz="2200" dirty="0">
                <a:solidFill>
                  <a:srgbClr val="7F0055"/>
                </a:solidFill>
                <a:latin typeface="Monaco"/>
              </a:rPr>
              <a:t>/filter</a:t>
            </a:r>
            <a:r>
              <a:rPr lang="en-US" sz="22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200" dirty="0">
                <a:solidFill>
                  <a:srgbClr val="2A00FF"/>
                </a:solidFill>
                <a:latin typeface="Monaco"/>
              </a:rPr>
              <a:t>:rating</a:t>
            </a:r>
            <a:r>
              <a:rPr lang="en-US" sz="2200" dirty="0">
                <a:solidFill>
                  <a:srgbClr val="CCB07A"/>
                </a:solidFill>
                <a:latin typeface="Monaco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 </a:t>
            </a:r>
            <a:r>
              <a:rPr lang="en-US" sz="2200" dirty="0">
                <a:solidFill>
                  <a:srgbClr val="CCB07A"/>
                </a:solidFill>
                <a:latin typeface="Monaco"/>
              </a:rPr>
              <a:t>(</a:t>
            </a:r>
            <a:r>
              <a:rPr lang="en-US" sz="2200" dirty="0" err="1">
                <a:solidFill>
                  <a:srgbClr val="7F0055"/>
                </a:solidFill>
                <a:latin typeface="Monaco"/>
              </a:rPr>
              <a:t>rx</a:t>
            </a:r>
            <a:r>
              <a:rPr lang="en-US" sz="2200" dirty="0">
                <a:solidFill>
                  <a:srgbClr val="7F0055"/>
                </a:solidFill>
                <a:latin typeface="Monaco"/>
              </a:rPr>
              <a:t>/take</a:t>
            </a:r>
            <a:r>
              <a:rPr lang="en-US" sz="2200" dirty="0">
                <a:solidFill>
                  <a:srgbClr val="000000"/>
                </a:solidFill>
                <a:latin typeface="Monaco"/>
              </a:rPr>
              <a:t> 10</a:t>
            </a:r>
            <a:r>
              <a:rPr lang="en-US" sz="2200" dirty="0">
                <a:solidFill>
                  <a:srgbClr val="CCB07A"/>
                </a:solidFill>
                <a:latin typeface="Monaco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 </a:t>
            </a:r>
            <a:r>
              <a:rPr lang="en-US" sz="2200" dirty="0">
                <a:solidFill>
                  <a:srgbClr val="CCB07A"/>
                </a:solidFill>
                <a:latin typeface="Monaco"/>
              </a:rPr>
              <a:t>(</a:t>
            </a:r>
            <a:r>
              <a:rPr lang="en-US" sz="2200" dirty="0" err="1">
                <a:solidFill>
                  <a:srgbClr val="7F0055"/>
                </a:solidFill>
                <a:latin typeface="Monaco"/>
              </a:rPr>
              <a:t>rx</a:t>
            </a:r>
            <a:r>
              <a:rPr lang="en-US" sz="2200" dirty="0">
                <a:solidFill>
                  <a:srgbClr val="7F0055"/>
                </a:solidFill>
                <a:latin typeface="Monaco"/>
              </a:rPr>
              <a:t>/</a:t>
            </a:r>
            <a:r>
              <a:rPr lang="en-US" sz="2200" dirty="0" err="1">
                <a:solidFill>
                  <a:srgbClr val="7F0055"/>
                </a:solidFill>
                <a:latin typeface="Monaco"/>
              </a:rPr>
              <a:t>mapcat</a:t>
            </a:r>
            <a:r>
              <a:rPr lang="en-US" sz="22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200" dirty="0">
                <a:solidFill>
                  <a:srgbClr val="7ACC7A"/>
                </a:solidFill>
                <a:latin typeface="Monaco"/>
              </a:rPr>
              <a:t>(</a:t>
            </a:r>
            <a:r>
              <a:rPr lang="en-US" sz="2200" b="1" dirty="0" err="1">
                <a:solidFill>
                  <a:srgbClr val="7F0055"/>
                </a:solidFill>
                <a:latin typeface="Monaco"/>
              </a:rPr>
              <a:t>fn</a:t>
            </a:r>
            <a:r>
              <a:rPr lang="en-US" sz="2200" b="1" dirty="0">
                <a:solidFill>
                  <a:srgbClr val="000000"/>
                </a:solidFill>
                <a:latin typeface="Monaco"/>
              </a:rPr>
              <a:t> [{</a:t>
            </a:r>
            <a:r>
              <a:rPr lang="en-US" sz="2200" b="1" dirty="0">
                <a:solidFill>
                  <a:srgbClr val="2A00FF"/>
                </a:solidFill>
                <a:latin typeface="Monaco"/>
              </a:rPr>
              <a:t>:keys</a:t>
            </a:r>
            <a:r>
              <a:rPr lang="en-US" sz="2200" b="1" dirty="0">
                <a:solidFill>
                  <a:srgbClr val="000000"/>
                </a:solidFill>
                <a:latin typeface="Monaco"/>
              </a:rPr>
              <a:t> [video] </a:t>
            </a:r>
            <a:r>
              <a:rPr lang="en-US" sz="2200" b="1" dirty="0">
                <a:solidFill>
                  <a:srgbClr val="2A00FF"/>
                </a:solidFill>
                <a:latin typeface="Monaco"/>
              </a:rPr>
              <a:t>:as</a:t>
            </a:r>
            <a:r>
              <a:rPr lang="en-US" sz="2200" b="1" dirty="0">
                <a:solidFill>
                  <a:srgbClr val="000000"/>
                </a:solidFill>
                <a:latin typeface="Monaco"/>
              </a:rPr>
              <a:t> view}]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              </a:t>
            </a:r>
            <a:r>
              <a:rPr lang="en-US" sz="2200" dirty="0">
                <a:solidFill>
                  <a:srgbClr val="7ACCB0"/>
                </a:solidFill>
                <a:latin typeface="Monaco"/>
              </a:rPr>
              <a:t>(</a:t>
            </a:r>
            <a:r>
              <a:rPr lang="en-US" sz="2200" dirty="0" err="1">
                <a:solidFill>
                  <a:srgbClr val="7F0055"/>
                </a:solidFill>
                <a:latin typeface="Monaco"/>
              </a:rPr>
              <a:t>rx</a:t>
            </a:r>
            <a:r>
              <a:rPr lang="en-US" sz="2200" dirty="0">
                <a:solidFill>
                  <a:srgbClr val="7F0055"/>
                </a:solidFill>
                <a:latin typeface="Monaco"/>
              </a:rPr>
              <a:t>/map</a:t>
            </a:r>
            <a:r>
              <a:rPr lang="en-US" sz="2200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r>
              <a:rPr lang="is-IS" sz="2200" dirty="0">
                <a:solidFill>
                  <a:srgbClr val="000000"/>
                </a:solidFill>
                <a:latin typeface="Monaco"/>
              </a:rPr>
              <a:t>                    </a:t>
            </a:r>
            <a:r>
              <a:rPr lang="is-IS" sz="2200" dirty="0">
                <a:solidFill>
                  <a:srgbClr val="7AB0CC"/>
                </a:solidFill>
                <a:latin typeface="Monaco"/>
              </a:rPr>
              <a:t>(</a:t>
            </a:r>
            <a:r>
              <a:rPr lang="is-IS" sz="2200" b="1" dirty="0">
                <a:solidFill>
                  <a:srgbClr val="7F0055"/>
                </a:solidFill>
                <a:latin typeface="Monaco"/>
              </a:rPr>
              <a:t>fn</a:t>
            </a:r>
            <a:r>
              <a:rPr lang="is-IS" sz="2200" b="1" dirty="0">
                <a:solidFill>
                  <a:srgbClr val="000000"/>
                </a:solidFill>
                <a:latin typeface="Monaco"/>
              </a:rPr>
              <a:t> [m r] {</a:t>
            </a:r>
            <a:r>
              <a:rPr lang="is-IS" sz="2200" b="1" dirty="0">
                <a:solidFill>
                  <a:srgbClr val="2A00FF"/>
                </a:solidFill>
                <a:latin typeface="Monaco"/>
              </a:rPr>
              <a:t>:title</a:t>
            </a:r>
            <a:r>
              <a:rPr lang="is-IS" sz="2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is-IS" sz="2200" b="1" dirty="0">
                <a:solidFill>
                  <a:srgbClr val="7A7ACC"/>
                </a:solidFill>
                <a:latin typeface="Monaco"/>
              </a:rPr>
              <a:t>(</a:t>
            </a:r>
            <a:r>
              <a:rPr lang="is-IS" sz="2200" b="1" dirty="0">
                <a:solidFill>
                  <a:srgbClr val="2A00FF"/>
                </a:solidFill>
                <a:latin typeface="Monaco"/>
              </a:rPr>
              <a:t>:title</a:t>
            </a:r>
            <a:r>
              <a:rPr lang="is-IS" sz="2200" b="1" dirty="0">
                <a:solidFill>
                  <a:srgbClr val="000000"/>
                </a:solidFill>
                <a:latin typeface="Monaco"/>
              </a:rPr>
              <a:t> m</a:t>
            </a:r>
            <a:r>
              <a:rPr lang="is-IS" sz="2200" b="1" dirty="0">
                <a:solidFill>
                  <a:srgbClr val="7A7ACC"/>
                </a:solidFill>
                <a:latin typeface="Monaco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                           </a:t>
            </a:r>
            <a:r>
              <a:rPr lang="en-US" sz="2200" dirty="0">
                <a:solidFill>
                  <a:srgbClr val="2A00FF"/>
                </a:solidFill>
                <a:latin typeface="Monaco"/>
              </a:rPr>
              <a:t>:rating</a:t>
            </a:r>
            <a:r>
              <a:rPr lang="en-US" sz="2200" dirty="0">
                <a:solidFill>
                  <a:srgbClr val="000000"/>
                </a:solidFill>
                <a:latin typeface="Monaco"/>
              </a:rPr>
              <a:t> r}</a:t>
            </a:r>
            <a:r>
              <a:rPr lang="en-US" sz="2200" dirty="0">
                <a:solidFill>
                  <a:srgbClr val="7AB0CC"/>
                </a:solidFill>
                <a:latin typeface="Monaco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                </a:t>
            </a:r>
            <a:r>
              <a:rPr lang="en-US" sz="2200" dirty="0">
                <a:solidFill>
                  <a:srgbClr val="7AB0CC"/>
                </a:solidFill>
                <a:latin typeface="Monaco"/>
              </a:rPr>
              <a:t>(</a:t>
            </a:r>
            <a:r>
              <a:rPr lang="en-US" sz="2200" dirty="0">
                <a:solidFill>
                  <a:srgbClr val="7F0055"/>
                </a:solidFill>
                <a:latin typeface="Monaco"/>
              </a:rPr>
              <a:t>video/meta-data</a:t>
            </a:r>
            <a:r>
              <a:rPr lang="en-US" sz="2200" dirty="0">
                <a:solidFill>
                  <a:srgbClr val="000000"/>
                </a:solidFill>
                <a:latin typeface="Monaco"/>
              </a:rPr>
              <a:t> video</a:t>
            </a:r>
            <a:r>
              <a:rPr lang="en-US" sz="2200" dirty="0">
                <a:solidFill>
                  <a:srgbClr val="7AB0CC"/>
                </a:solidFill>
                <a:latin typeface="Monaco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                </a:t>
            </a:r>
            <a:r>
              <a:rPr lang="en-US" sz="2200" dirty="0">
                <a:solidFill>
                  <a:srgbClr val="7AB0CC"/>
                </a:solidFill>
                <a:latin typeface="Monaco"/>
              </a:rPr>
              <a:t>(</a:t>
            </a:r>
            <a:r>
              <a:rPr lang="en-US" sz="2200" dirty="0">
                <a:solidFill>
                  <a:srgbClr val="7F0055"/>
                </a:solidFill>
                <a:latin typeface="Monaco"/>
              </a:rPr>
              <a:t>video/rating</a:t>
            </a:r>
            <a:r>
              <a:rPr lang="en-US" sz="2200" dirty="0">
                <a:solidFill>
                  <a:srgbClr val="000000"/>
                </a:solidFill>
                <a:latin typeface="Monaco"/>
              </a:rPr>
              <a:t> video</a:t>
            </a:r>
            <a:r>
              <a:rPr lang="en-US" sz="2200" dirty="0">
                <a:solidFill>
                  <a:srgbClr val="7AB0CC"/>
                </a:solidFill>
                <a:latin typeface="Monaco"/>
              </a:rPr>
              <a:t>)</a:t>
            </a:r>
            <a:r>
              <a:rPr lang="en-US" sz="2200" dirty="0">
                <a:solidFill>
                  <a:srgbClr val="7ACCB0"/>
                </a:solidFill>
                <a:latin typeface="Monaco"/>
              </a:rPr>
              <a:t>)</a:t>
            </a:r>
            <a:r>
              <a:rPr lang="en-US" sz="2200" dirty="0">
                <a:solidFill>
                  <a:srgbClr val="7ACC7A"/>
                </a:solidFill>
                <a:latin typeface="Monaco"/>
              </a:rPr>
              <a:t>)</a:t>
            </a:r>
            <a:r>
              <a:rPr lang="en-US" sz="2200" dirty="0">
                <a:solidFill>
                  <a:srgbClr val="CCB07A"/>
                </a:solidFill>
                <a:latin typeface="Monaco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 </a:t>
            </a:r>
            <a:r>
              <a:rPr lang="en-US" sz="2200" dirty="0">
                <a:solidFill>
                  <a:srgbClr val="CCB07A"/>
                </a:solidFill>
                <a:latin typeface="Monaco"/>
              </a:rPr>
              <a:t>(</a:t>
            </a:r>
            <a:r>
              <a:rPr lang="en-US" sz="2200" dirty="0" err="1">
                <a:solidFill>
                  <a:srgbClr val="7F0055"/>
                </a:solidFill>
                <a:latin typeface="Monaco"/>
              </a:rPr>
              <a:t>rx</a:t>
            </a:r>
            <a:r>
              <a:rPr lang="en-US" sz="2200" dirty="0">
                <a:solidFill>
                  <a:srgbClr val="7F0055"/>
                </a:solidFill>
                <a:latin typeface="Monaco"/>
              </a:rPr>
              <a:t>/filter</a:t>
            </a:r>
            <a:r>
              <a:rPr lang="en-US" sz="22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200" dirty="0">
                <a:solidFill>
                  <a:srgbClr val="2A00FF"/>
                </a:solidFill>
                <a:latin typeface="Monaco"/>
              </a:rPr>
              <a:t>:rating</a:t>
            </a:r>
            <a:r>
              <a:rPr lang="en-US" sz="2200" dirty="0">
                <a:solidFill>
                  <a:srgbClr val="CCB07A"/>
                </a:solidFill>
                <a:latin typeface="Monaco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 ...</a:t>
            </a:r>
            <a:r>
              <a:rPr lang="en-US" sz="2200" dirty="0">
                <a:solidFill>
                  <a:srgbClr val="CC7A7A"/>
                </a:solidFill>
                <a:latin typeface="Monac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8995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https://github.com/Netflix/</a:t>
            </a:r>
            <a:r>
              <a:rPr lang="en-US" sz="2800" dirty="0" smtClean="0">
                <a:hlinkClick r:id="rId2"/>
              </a:rPr>
              <a:t>RxJava</a:t>
            </a:r>
            <a:r>
              <a:rPr lang="en-US" sz="2800" dirty="0" smtClean="0"/>
              <a:t> </a:t>
            </a:r>
          </a:p>
          <a:p>
            <a:r>
              <a:rPr lang="en-US" sz="2800" dirty="0">
                <a:hlinkClick r:id="rId3"/>
              </a:rPr>
              <a:t>http://techblog.netflix.com/2013/02/rxjava-netflix-</a:t>
            </a:r>
            <a:r>
              <a:rPr lang="en-US" sz="2800" dirty="0" smtClean="0">
                <a:hlinkClick r:id="rId3"/>
              </a:rPr>
              <a:t>api.html</a:t>
            </a:r>
            <a:endParaRPr lang="en-US" sz="2800" dirty="0" smtClean="0"/>
          </a:p>
          <a:p>
            <a:r>
              <a:rPr lang="en-US" sz="2800" dirty="0" smtClean="0"/>
              <a:t>@</a:t>
            </a:r>
            <a:r>
              <a:rPr lang="en-US" sz="2800" dirty="0" err="1" smtClean="0"/>
              <a:t>RxJava</a:t>
            </a:r>
            <a:endParaRPr lang="en-US" sz="2800" dirty="0" smtClean="0"/>
          </a:p>
          <a:p>
            <a:r>
              <a:rPr lang="en-US" sz="2800" dirty="0" smtClean="0"/>
              <a:t>Thanks to Ben </a:t>
            </a:r>
            <a:r>
              <a:rPr lang="en-US" sz="2800" dirty="0"/>
              <a:t>Christensen (@</a:t>
            </a:r>
            <a:r>
              <a:rPr lang="en-US" sz="2800" dirty="0" err="1" smtClean="0"/>
              <a:t>benjchristensen</a:t>
            </a:r>
            <a:r>
              <a:rPr lang="en-US" sz="2800" dirty="0" smtClean="0"/>
              <a:t>) who’s done all the hard work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86" y="5329361"/>
            <a:ext cx="2166360" cy="99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7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to Rx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18291" b="18291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999140" y="5836596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“Chatty” </a:t>
            </a:r>
            <a:r>
              <a:rPr lang="en-US" dirty="0" err="1" smtClean="0"/>
              <a:t>RESTful</a:t>
            </a:r>
            <a:r>
              <a:rPr lang="en-US" dirty="0" smtClean="0"/>
              <a:t> endpoints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9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to Rx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8291" b="182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299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RxJava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514" t="62734" r="76736" b="21564"/>
          <a:stretch/>
        </p:blipFill>
        <p:spPr>
          <a:xfrm>
            <a:off x="2371791" y="373542"/>
            <a:ext cx="1213909" cy="1120626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Open-source Java implementation of Microsoft Reactive Extensions (RX) 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rx.codeplex.com</a:t>
            </a:r>
            <a:endParaRPr lang="en-US" dirty="0"/>
          </a:p>
          <a:p>
            <a:r>
              <a:rPr lang="en-US" dirty="0" smtClean="0"/>
              <a:t>Operators for creating, composing, manipulating Observable event streams</a:t>
            </a:r>
          </a:p>
          <a:p>
            <a:r>
              <a:rPr lang="en-US" dirty="0" smtClean="0"/>
              <a:t>First-class support for </a:t>
            </a:r>
            <a:r>
              <a:rPr lang="en-US" dirty="0" err="1" smtClean="0"/>
              <a:t>Scala</a:t>
            </a:r>
            <a:r>
              <a:rPr lang="en-US" dirty="0" smtClean="0"/>
              <a:t>, Groovy, </a:t>
            </a:r>
            <a:r>
              <a:rPr lang="en-US" dirty="0" err="1" smtClean="0"/>
              <a:t>JRuby</a:t>
            </a:r>
            <a:r>
              <a:rPr lang="en-US" dirty="0" smtClean="0"/>
              <a:t>, and </a:t>
            </a:r>
            <a:r>
              <a:rPr lang="en-US" b="1" dirty="0" err="1" smtClean="0"/>
              <a:t>Clojure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>
                <a:hlinkClick r:id="rId4"/>
              </a:rPr>
              <a:t>https://github.com/Netflix/</a:t>
            </a:r>
            <a:r>
              <a:rPr lang="en-US" dirty="0" smtClean="0">
                <a:hlinkClick r:id="rId4"/>
              </a:rPr>
              <a:t>RxJava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24852" r="24743"/>
          <a:stretch/>
        </p:blipFill>
        <p:spPr>
          <a:xfrm>
            <a:off x="2931908" y="4481624"/>
            <a:ext cx="640145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6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RxJava</a:t>
            </a:r>
            <a:r>
              <a:rPr lang="en-US" dirty="0" smtClean="0"/>
              <a:t> + </a:t>
            </a:r>
            <a:r>
              <a:rPr lang="en-US" dirty="0" err="1" smtClean="0"/>
              <a:t>Clojure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1123" y="1646823"/>
            <a:ext cx="817733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C7A7A"/>
                </a:solidFill>
                <a:latin typeface="Monaco"/>
              </a:rPr>
              <a:t>(</a:t>
            </a:r>
            <a:r>
              <a:rPr lang="en-US" sz="2200" b="1" dirty="0">
                <a:solidFill>
                  <a:srgbClr val="7F0055"/>
                </a:solidFill>
                <a:latin typeface="Monaco"/>
              </a:rPr>
              <a:t>-&gt;</a:t>
            </a:r>
            <a:r>
              <a:rPr lang="en-US" sz="2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200" b="1" dirty="0">
                <a:solidFill>
                  <a:srgbClr val="CCB07A"/>
                </a:solidFill>
                <a:latin typeface="Monaco"/>
              </a:rPr>
              <a:t>(</a:t>
            </a:r>
            <a:r>
              <a:rPr lang="en-US" sz="2200" b="1" dirty="0">
                <a:solidFill>
                  <a:srgbClr val="7F0055"/>
                </a:solidFill>
                <a:latin typeface="Monaco"/>
              </a:rPr>
              <a:t>user/viewing-history</a:t>
            </a:r>
            <a:r>
              <a:rPr lang="en-US" sz="2200" b="1" dirty="0">
                <a:solidFill>
                  <a:srgbClr val="000000"/>
                </a:solidFill>
                <a:latin typeface="Monaco"/>
              </a:rPr>
              <a:t> user</a:t>
            </a:r>
            <a:r>
              <a:rPr lang="en-US" sz="2200" b="1" dirty="0">
                <a:solidFill>
                  <a:srgbClr val="CCB07A"/>
                </a:solidFill>
                <a:latin typeface="Monaco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200" dirty="0">
                <a:solidFill>
                  <a:srgbClr val="CCB07A"/>
                </a:solidFill>
                <a:latin typeface="Monaco"/>
              </a:rPr>
              <a:t>(</a:t>
            </a:r>
            <a:r>
              <a:rPr lang="en-US" sz="2200" i="1" dirty="0">
                <a:solidFill>
                  <a:srgbClr val="7F0055"/>
                </a:solidFill>
                <a:latin typeface="Monaco"/>
              </a:rPr>
              <a:t>.take</a:t>
            </a:r>
            <a:r>
              <a:rPr lang="en-US" sz="2200" i="1" dirty="0">
                <a:solidFill>
                  <a:srgbClr val="000000"/>
                </a:solidFill>
                <a:latin typeface="Monaco"/>
              </a:rPr>
              <a:t> 10</a:t>
            </a:r>
            <a:r>
              <a:rPr lang="en-US" sz="2200" i="1" dirty="0">
                <a:solidFill>
                  <a:srgbClr val="CCB07A"/>
                </a:solidFill>
                <a:latin typeface="Monaco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200" dirty="0">
                <a:solidFill>
                  <a:srgbClr val="CCB07A"/>
                </a:solidFill>
                <a:latin typeface="Monaco"/>
              </a:rPr>
              <a:t>(</a:t>
            </a:r>
            <a:r>
              <a:rPr lang="en-US" sz="2200" i="1" dirty="0">
                <a:solidFill>
                  <a:srgbClr val="7F0055"/>
                </a:solidFill>
                <a:latin typeface="Monaco"/>
              </a:rPr>
              <a:t>.</a:t>
            </a:r>
            <a:r>
              <a:rPr lang="en-US" sz="2200" i="1" dirty="0" err="1">
                <a:solidFill>
                  <a:srgbClr val="7F0055"/>
                </a:solidFill>
                <a:latin typeface="Monaco"/>
              </a:rPr>
              <a:t>mapMany</a:t>
            </a:r>
            <a:r>
              <a:rPr lang="en-US" sz="2200" i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200" i="1" dirty="0">
                <a:solidFill>
                  <a:srgbClr val="7ACC7A"/>
                </a:solidFill>
                <a:latin typeface="Monaco"/>
              </a:rPr>
              <a:t>(</a:t>
            </a:r>
            <a:r>
              <a:rPr lang="en-US" sz="2200" b="1" i="1" dirty="0" err="1">
                <a:solidFill>
                  <a:srgbClr val="7F0055"/>
                </a:solidFill>
                <a:latin typeface="Monaco"/>
              </a:rPr>
              <a:t>fn</a:t>
            </a:r>
            <a:r>
              <a:rPr lang="en-US" sz="2200" b="1" i="1" dirty="0">
                <a:solidFill>
                  <a:srgbClr val="000000"/>
                </a:solidFill>
                <a:latin typeface="Monaco"/>
              </a:rPr>
              <a:t> [{</a:t>
            </a:r>
            <a:r>
              <a:rPr lang="en-US" sz="2200" b="1" i="1" dirty="0">
                <a:solidFill>
                  <a:srgbClr val="2A00FF"/>
                </a:solidFill>
                <a:latin typeface="Monaco"/>
              </a:rPr>
              <a:t>:keys</a:t>
            </a:r>
            <a:r>
              <a:rPr lang="en-US" sz="2200" b="1" i="1" dirty="0">
                <a:solidFill>
                  <a:srgbClr val="000000"/>
                </a:solidFill>
                <a:latin typeface="Monaco"/>
              </a:rPr>
              <a:t> [video] </a:t>
            </a:r>
            <a:r>
              <a:rPr lang="en-US" sz="2200" b="1" i="1" dirty="0">
                <a:solidFill>
                  <a:srgbClr val="2A00FF"/>
                </a:solidFill>
                <a:latin typeface="Monaco"/>
              </a:rPr>
              <a:t>:as</a:t>
            </a:r>
            <a:r>
              <a:rPr lang="en-US" sz="2200" b="1" i="1" dirty="0">
                <a:solidFill>
                  <a:srgbClr val="000000"/>
                </a:solidFill>
                <a:latin typeface="Monaco"/>
              </a:rPr>
              <a:t> view}] 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2200" dirty="0">
                <a:solidFill>
                  <a:srgbClr val="7ACCB0"/>
                </a:solidFill>
                <a:latin typeface="Monaco"/>
              </a:rPr>
              <a:t>(</a:t>
            </a:r>
            <a:r>
              <a:rPr lang="en-US" sz="2200" i="1" dirty="0">
                <a:solidFill>
                  <a:srgbClr val="7F0055"/>
                </a:solidFill>
                <a:latin typeface="Monaco"/>
              </a:rPr>
              <a:t>Observable/zip</a:t>
            </a:r>
            <a:r>
              <a:rPr lang="en-US" sz="2200" i="1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              </a:t>
            </a:r>
            <a:r>
              <a:rPr lang="en-US" sz="2200" dirty="0">
                <a:solidFill>
                  <a:srgbClr val="7AB0CC"/>
                </a:solidFill>
                <a:latin typeface="Monaco"/>
              </a:rPr>
              <a:t>(</a:t>
            </a:r>
            <a:r>
              <a:rPr lang="en-US" sz="2200" dirty="0">
                <a:solidFill>
                  <a:srgbClr val="7F0055"/>
                </a:solidFill>
                <a:latin typeface="Monaco"/>
              </a:rPr>
              <a:t>video/meta-data</a:t>
            </a:r>
            <a:r>
              <a:rPr lang="en-US" sz="2200" dirty="0">
                <a:solidFill>
                  <a:srgbClr val="000000"/>
                </a:solidFill>
                <a:latin typeface="Monaco"/>
              </a:rPr>
              <a:t> video</a:t>
            </a:r>
            <a:r>
              <a:rPr lang="en-US" sz="2200" dirty="0">
                <a:solidFill>
                  <a:srgbClr val="7AB0CC"/>
                </a:solidFill>
                <a:latin typeface="Monaco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              </a:t>
            </a:r>
            <a:r>
              <a:rPr lang="en-US" sz="2200" dirty="0">
                <a:solidFill>
                  <a:srgbClr val="7AB0CC"/>
                </a:solidFill>
                <a:latin typeface="Monaco"/>
              </a:rPr>
              <a:t>(</a:t>
            </a:r>
            <a:r>
              <a:rPr lang="en-US" sz="2200" dirty="0">
                <a:solidFill>
                  <a:srgbClr val="7F0055"/>
                </a:solidFill>
                <a:latin typeface="Monaco"/>
              </a:rPr>
              <a:t>video/rating</a:t>
            </a:r>
            <a:r>
              <a:rPr lang="en-US" sz="2200" dirty="0">
                <a:solidFill>
                  <a:srgbClr val="000000"/>
                </a:solidFill>
                <a:latin typeface="Monaco"/>
              </a:rPr>
              <a:t> video</a:t>
            </a:r>
            <a:r>
              <a:rPr lang="en-US" sz="2200" dirty="0">
                <a:solidFill>
                  <a:srgbClr val="7AB0CC"/>
                </a:solidFill>
                <a:latin typeface="Monaco"/>
              </a:rPr>
              <a:t>)</a:t>
            </a:r>
          </a:p>
          <a:p>
            <a:r>
              <a:rPr lang="is-IS" sz="2200" dirty="0">
                <a:solidFill>
                  <a:srgbClr val="000000"/>
                </a:solidFill>
                <a:latin typeface="Monaco"/>
              </a:rPr>
              <a:t>                  </a:t>
            </a:r>
            <a:r>
              <a:rPr lang="is-IS" sz="2200" dirty="0">
                <a:solidFill>
                  <a:srgbClr val="7AB0CC"/>
                </a:solidFill>
                <a:latin typeface="Monaco"/>
              </a:rPr>
              <a:t>(</a:t>
            </a:r>
            <a:r>
              <a:rPr lang="is-IS" sz="2200" b="1" dirty="0">
                <a:solidFill>
                  <a:srgbClr val="7F0055"/>
                </a:solidFill>
                <a:latin typeface="Monaco"/>
              </a:rPr>
              <a:t>fn</a:t>
            </a:r>
            <a:r>
              <a:rPr lang="is-IS" sz="2200" b="1" dirty="0">
                <a:solidFill>
                  <a:srgbClr val="000000"/>
                </a:solidFill>
                <a:latin typeface="Monaco"/>
              </a:rPr>
              <a:t> [m r] {</a:t>
            </a:r>
            <a:r>
              <a:rPr lang="is-IS" sz="2200" b="1" dirty="0">
                <a:solidFill>
                  <a:srgbClr val="2A00FF"/>
                </a:solidFill>
                <a:latin typeface="Monaco"/>
              </a:rPr>
              <a:t>:title</a:t>
            </a:r>
            <a:r>
              <a:rPr lang="is-IS" sz="2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is-IS" sz="2200" b="1" dirty="0">
                <a:solidFill>
                  <a:srgbClr val="7A7ACC"/>
                </a:solidFill>
                <a:latin typeface="Monaco"/>
              </a:rPr>
              <a:t>(</a:t>
            </a:r>
            <a:r>
              <a:rPr lang="is-IS" sz="2200" b="1" dirty="0">
                <a:solidFill>
                  <a:srgbClr val="2A00FF"/>
                </a:solidFill>
                <a:latin typeface="Monaco"/>
              </a:rPr>
              <a:t>:title</a:t>
            </a:r>
            <a:r>
              <a:rPr lang="is-IS" sz="2200" b="1" dirty="0">
                <a:solidFill>
                  <a:srgbClr val="000000"/>
                </a:solidFill>
                <a:latin typeface="Monaco"/>
              </a:rPr>
              <a:t> m</a:t>
            </a:r>
            <a:r>
              <a:rPr lang="is-IS" sz="2200" b="1" dirty="0">
                <a:solidFill>
                  <a:srgbClr val="7A7ACC"/>
                </a:solidFill>
                <a:latin typeface="Monaco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                         </a:t>
            </a:r>
            <a:r>
              <a:rPr lang="en-US" sz="2200" dirty="0">
                <a:solidFill>
                  <a:srgbClr val="2A00FF"/>
                </a:solidFill>
                <a:latin typeface="Monaco"/>
              </a:rPr>
              <a:t>:rating</a:t>
            </a:r>
            <a:r>
              <a:rPr lang="en-US" sz="2200" dirty="0">
                <a:solidFill>
                  <a:srgbClr val="000000"/>
                </a:solidFill>
                <a:latin typeface="Monaco"/>
              </a:rPr>
              <a:t> r}</a:t>
            </a:r>
            <a:r>
              <a:rPr lang="en-US" sz="2200" dirty="0">
                <a:solidFill>
                  <a:srgbClr val="7AB0CC"/>
                </a:solidFill>
                <a:latin typeface="Monaco"/>
              </a:rPr>
              <a:t>)</a:t>
            </a:r>
            <a:r>
              <a:rPr lang="en-US" sz="2200" dirty="0">
                <a:solidFill>
                  <a:srgbClr val="7ACCB0"/>
                </a:solidFill>
                <a:latin typeface="Monaco"/>
              </a:rPr>
              <a:t>)</a:t>
            </a:r>
            <a:r>
              <a:rPr lang="en-US" sz="2200" dirty="0">
                <a:solidFill>
                  <a:srgbClr val="7ACC7A"/>
                </a:solidFill>
                <a:latin typeface="Monaco"/>
              </a:rPr>
              <a:t>)</a:t>
            </a:r>
            <a:r>
              <a:rPr lang="en-US" sz="2200" dirty="0">
                <a:solidFill>
                  <a:srgbClr val="CCB07A"/>
                </a:solidFill>
                <a:latin typeface="Monaco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200" dirty="0">
                <a:solidFill>
                  <a:srgbClr val="CCB07A"/>
                </a:solidFill>
                <a:latin typeface="Monaco"/>
              </a:rPr>
              <a:t>(</a:t>
            </a:r>
            <a:r>
              <a:rPr lang="en-US" sz="2200" i="1" dirty="0">
                <a:solidFill>
                  <a:srgbClr val="7F0055"/>
                </a:solidFill>
                <a:latin typeface="Monaco"/>
              </a:rPr>
              <a:t>.filter</a:t>
            </a:r>
            <a:r>
              <a:rPr lang="en-US" sz="2200" i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200" i="1" dirty="0">
                <a:solidFill>
                  <a:srgbClr val="7ACC7A"/>
                </a:solidFill>
                <a:latin typeface="Monaco"/>
              </a:rPr>
              <a:t>#(</a:t>
            </a:r>
            <a:r>
              <a:rPr lang="en-US" sz="2200" i="1" dirty="0" err="1">
                <a:solidFill>
                  <a:srgbClr val="000000"/>
                </a:solidFill>
                <a:latin typeface="Monaco"/>
              </a:rPr>
              <a:t>boolean</a:t>
            </a:r>
            <a:r>
              <a:rPr lang="en-US" sz="2200" i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200" i="1" dirty="0">
                <a:solidFill>
                  <a:srgbClr val="7ACCB0"/>
                </a:solidFill>
                <a:latin typeface="Monaco"/>
              </a:rPr>
              <a:t>(</a:t>
            </a:r>
            <a:r>
              <a:rPr lang="en-US" sz="2200" i="1" dirty="0">
                <a:solidFill>
                  <a:srgbClr val="2A00FF"/>
                </a:solidFill>
                <a:latin typeface="Monaco"/>
              </a:rPr>
              <a:t>:rating</a:t>
            </a:r>
            <a:r>
              <a:rPr lang="en-US" sz="2200" i="1" dirty="0">
                <a:solidFill>
                  <a:srgbClr val="000000"/>
                </a:solidFill>
                <a:latin typeface="Monaco"/>
              </a:rPr>
              <a:t> %</a:t>
            </a:r>
            <a:r>
              <a:rPr lang="en-US" sz="2200" i="1" dirty="0">
                <a:solidFill>
                  <a:srgbClr val="7ACCB0"/>
                </a:solidFill>
                <a:latin typeface="Monaco"/>
              </a:rPr>
              <a:t>)</a:t>
            </a:r>
            <a:r>
              <a:rPr lang="en-US" sz="2200" i="1" dirty="0">
                <a:solidFill>
                  <a:srgbClr val="7ACC7A"/>
                </a:solidFill>
                <a:latin typeface="Monaco"/>
              </a:rPr>
              <a:t>)</a:t>
            </a:r>
            <a:r>
              <a:rPr lang="en-US" sz="2200" i="1" dirty="0">
                <a:solidFill>
                  <a:srgbClr val="CCB07A"/>
                </a:solidFill>
                <a:latin typeface="Monaco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...</a:t>
            </a:r>
            <a:r>
              <a:rPr lang="en-US" sz="2200" dirty="0">
                <a:solidFill>
                  <a:srgbClr val="CC7A7A"/>
                </a:solidFill>
                <a:latin typeface="Monaco"/>
              </a:rPr>
              <a:t>)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922852" y="5607803"/>
            <a:ext cx="4676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too shabby for raw Java </a:t>
            </a:r>
            <a:r>
              <a:rPr lang="en-US" sz="2400" dirty="0" err="1" smtClean="0"/>
              <a:t>interop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963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inc</a:t>
            </a:r>
            <a:r>
              <a:rPr lang="en-US" dirty="0"/>
              <a:t> </a:t>
            </a:r>
            <a:r>
              <a:rPr lang="en-US" dirty="0" err="1"/>
              <a:t>RxJava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671123" y="1646823"/>
            <a:ext cx="817733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C7A7A"/>
                </a:solidFill>
                <a:latin typeface="Monaco"/>
              </a:rPr>
              <a:t>(</a:t>
            </a:r>
            <a:r>
              <a:rPr lang="en-US" sz="2200" b="1" dirty="0">
                <a:solidFill>
                  <a:srgbClr val="7F0055"/>
                </a:solidFill>
                <a:latin typeface="Monaco"/>
              </a:rPr>
              <a:t>-</a:t>
            </a:r>
            <a:r>
              <a:rPr lang="en-US" sz="2200" b="1" dirty="0" smtClean="0">
                <a:solidFill>
                  <a:srgbClr val="7F0055"/>
                </a:solidFill>
                <a:latin typeface="Monaco"/>
              </a:rPr>
              <a:t>&gt;&gt;</a:t>
            </a:r>
            <a:r>
              <a:rPr lang="en-US" sz="22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200" b="1" dirty="0">
                <a:solidFill>
                  <a:srgbClr val="CCB07A"/>
                </a:solidFill>
                <a:latin typeface="Monaco"/>
              </a:rPr>
              <a:t>(</a:t>
            </a:r>
            <a:r>
              <a:rPr lang="en-US" sz="2200" b="1" dirty="0">
                <a:solidFill>
                  <a:srgbClr val="7F0055"/>
                </a:solidFill>
                <a:latin typeface="Monaco"/>
              </a:rPr>
              <a:t>user/viewing-history</a:t>
            </a:r>
            <a:r>
              <a:rPr lang="en-US" sz="2200" b="1" dirty="0">
                <a:solidFill>
                  <a:srgbClr val="000000"/>
                </a:solidFill>
                <a:latin typeface="Monaco"/>
              </a:rPr>
              <a:t> user</a:t>
            </a:r>
            <a:r>
              <a:rPr lang="en-US" sz="2200" b="1" dirty="0">
                <a:solidFill>
                  <a:srgbClr val="CCB07A"/>
                </a:solidFill>
                <a:latin typeface="Monaco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2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200" dirty="0" smtClean="0">
                <a:solidFill>
                  <a:srgbClr val="CCB07A"/>
                </a:solidFill>
                <a:latin typeface="Monaco"/>
              </a:rPr>
              <a:t>(</a:t>
            </a:r>
            <a:r>
              <a:rPr lang="en-US" sz="2200" i="1" dirty="0">
                <a:solidFill>
                  <a:srgbClr val="7F0055"/>
                </a:solidFill>
                <a:latin typeface="Monaco"/>
              </a:rPr>
              <a:t>.take</a:t>
            </a:r>
            <a:r>
              <a:rPr lang="en-US" sz="2200" i="1" dirty="0">
                <a:solidFill>
                  <a:srgbClr val="000000"/>
                </a:solidFill>
                <a:latin typeface="Monaco"/>
              </a:rPr>
              <a:t> 10</a:t>
            </a:r>
            <a:r>
              <a:rPr lang="en-US" sz="2200" i="1" dirty="0">
                <a:solidFill>
                  <a:srgbClr val="CCB07A"/>
                </a:solidFill>
                <a:latin typeface="Monaco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2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200" dirty="0" smtClean="0">
                <a:solidFill>
                  <a:srgbClr val="CCB07A"/>
                </a:solidFill>
                <a:latin typeface="Monaco"/>
              </a:rPr>
              <a:t>(</a:t>
            </a:r>
            <a:r>
              <a:rPr lang="en-US" sz="2200" i="1" dirty="0">
                <a:solidFill>
                  <a:srgbClr val="7F0055"/>
                </a:solidFill>
                <a:latin typeface="Monaco"/>
              </a:rPr>
              <a:t>.</a:t>
            </a:r>
            <a:r>
              <a:rPr lang="en-US" sz="2200" i="1" dirty="0" err="1">
                <a:solidFill>
                  <a:srgbClr val="7F0055"/>
                </a:solidFill>
                <a:latin typeface="Monaco"/>
              </a:rPr>
              <a:t>mapMany</a:t>
            </a:r>
            <a:r>
              <a:rPr lang="en-US" sz="2200" i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200" i="1" dirty="0">
                <a:solidFill>
                  <a:srgbClr val="7ACC7A"/>
                </a:solidFill>
                <a:latin typeface="Monaco"/>
              </a:rPr>
              <a:t>(</a:t>
            </a:r>
            <a:r>
              <a:rPr lang="en-US" sz="2200" b="1" i="1" dirty="0" err="1">
                <a:solidFill>
                  <a:srgbClr val="7F0055"/>
                </a:solidFill>
                <a:latin typeface="Monaco"/>
              </a:rPr>
              <a:t>fn</a:t>
            </a:r>
            <a:r>
              <a:rPr lang="en-US" sz="2200" b="1" i="1" dirty="0">
                <a:solidFill>
                  <a:srgbClr val="000000"/>
                </a:solidFill>
                <a:latin typeface="Monaco"/>
              </a:rPr>
              <a:t> [{</a:t>
            </a:r>
            <a:r>
              <a:rPr lang="en-US" sz="2200" b="1" i="1" dirty="0">
                <a:solidFill>
                  <a:srgbClr val="2A00FF"/>
                </a:solidFill>
                <a:latin typeface="Monaco"/>
              </a:rPr>
              <a:t>:keys</a:t>
            </a:r>
            <a:r>
              <a:rPr lang="en-US" sz="2200" b="1" i="1" dirty="0">
                <a:solidFill>
                  <a:srgbClr val="000000"/>
                </a:solidFill>
                <a:latin typeface="Monaco"/>
              </a:rPr>
              <a:t> [video] </a:t>
            </a:r>
            <a:r>
              <a:rPr lang="en-US" sz="2200" b="1" i="1" dirty="0">
                <a:solidFill>
                  <a:srgbClr val="2A00FF"/>
                </a:solidFill>
                <a:latin typeface="Monaco"/>
              </a:rPr>
              <a:t>:as</a:t>
            </a:r>
            <a:r>
              <a:rPr lang="en-US" sz="2200" b="1" i="1" dirty="0">
                <a:solidFill>
                  <a:srgbClr val="000000"/>
                </a:solidFill>
                <a:latin typeface="Monaco"/>
              </a:rPr>
              <a:t> view}] 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2200" dirty="0">
                <a:solidFill>
                  <a:srgbClr val="7ACCB0"/>
                </a:solidFill>
                <a:latin typeface="Monaco"/>
              </a:rPr>
              <a:t>(</a:t>
            </a:r>
            <a:r>
              <a:rPr lang="en-US" sz="2200" i="1" dirty="0">
                <a:solidFill>
                  <a:srgbClr val="7F0055"/>
                </a:solidFill>
                <a:latin typeface="Monaco"/>
              </a:rPr>
              <a:t>Observable/</a:t>
            </a:r>
            <a:r>
              <a:rPr lang="en-US" sz="2200" i="1" dirty="0" smtClean="0">
                <a:solidFill>
                  <a:srgbClr val="7F0055"/>
                </a:solidFill>
                <a:latin typeface="Monaco"/>
              </a:rPr>
              <a:t>zip</a:t>
            </a:r>
          </a:p>
          <a:p>
            <a:r>
              <a:rPr lang="is-IS" sz="2200" dirty="0" smtClean="0">
                <a:solidFill>
                  <a:srgbClr val="7AB0CC"/>
                </a:solidFill>
                <a:latin typeface="Monaco"/>
              </a:rPr>
              <a:t>                  (</a:t>
            </a:r>
            <a:r>
              <a:rPr lang="is-IS" sz="2200" b="1" dirty="0">
                <a:solidFill>
                  <a:srgbClr val="7F0055"/>
                </a:solidFill>
                <a:latin typeface="Monaco"/>
              </a:rPr>
              <a:t>fn</a:t>
            </a:r>
            <a:r>
              <a:rPr lang="is-IS" sz="2200" b="1" dirty="0">
                <a:solidFill>
                  <a:srgbClr val="000000"/>
                </a:solidFill>
                <a:latin typeface="Monaco"/>
              </a:rPr>
              <a:t> [m r] {</a:t>
            </a:r>
            <a:r>
              <a:rPr lang="is-IS" sz="2200" b="1" dirty="0">
                <a:solidFill>
                  <a:srgbClr val="2A00FF"/>
                </a:solidFill>
                <a:latin typeface="Monaco"/>
              </a:rPr>
              <a:t>:title</a:t>
            </a:r>
            <a:r>
              <a:rPr lang="is-IS" sz="2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is-IS" sz="2200" b="1" dirty="0">
                <a:solidFill>
                  <a:srgbClr val="7A7ACC"/>
                </a:solidFill>
                <a:latin typeface="Monaco"/>
              </a:rPr>
              <a:t>(</a:t>
            </a:r>
            <a:r>
              <a:rPr lang="is-IS" sz="2200" b="1" dirty="0">
                <a:solidFill>
                  <a:srgbClr val="2A00FF"/>
                </a:solidFill>
                <a:latin typeface="Monaco"/>
              </a:rPr>
              <a:t>:title</a:t>
            </a:r>
            <a:r>
              <a:rPr lang="is-IS" sz="2200" b="1" dirty="0">
                <a:solidFill>
                  <a:srgbClr val="000000"/>
                </a:solidFill>
                <a:latin typeface="Monaco"/>
              </a:rPr>
              <a:t> m</a:t>
            </a:r>
            <a:r>
              <a:rPr lang="is-IS" sz="2200" b="1" dirty="0">
                <a:solidFill>
                  <a:srgbClr val="7A7ACC"/>
                </a:solidFill>
                <a:latin typeface="Monaco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                         </a:t>
            </a:r>
            <a:r>
              <a:rPr lang="en-US" sz="2200" dirty="0">
                <a:solidFill>
                  <a:srgbClr val="2A00FF"/>
                </a:solidFill>
                <a:latin typeface="Monaco"/>
              </a:rPr>
              <a:t>:rating</a:t>
            </a:r>
            <a:r>
              <a:rPr lang="en-US" sz="2200" dirty="0">
                <a:solidFill>
                  <a:srgbClr val="000000"/>
                </a:solidFill>
                <a:latin typeface="Monaco"/>
              </a:rPr>
              <a:t> r}</a:t>
            </a:r>
            <a:r>
              <a:rPr lang="en-US" sz="2200" dirty="0">
                <a:solidFill>
                  <a:srgbClr val="7AB0CC"/>
                </a:solidFill>
                <a:latin typeface="Monaco"/>
              </a:rPr>
              <a:t>)</a:t>
            </a:r>
            <a:r>
              <a:rPr lang="en-US" sz="2200" i="1" dirty="0" smtClean="0">
                <a:solidFill>
                  <a:srgbClr val="000000"/>
                </a:solidFill>
                <a:latin typeface="Monaco"/>
              </a:rPr>
              <a:t> </a:t>
            </a:r>
            <a:endParaRPr lang="en-US" sz="2200" i="1" dirty="0">
              <a:solidFill>
                <a:srgbClr val="000000"/>
              </a:solidFill>
              <a:latin typeface="Monaco"/>
            </a:endParaRP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              </a:t>
            </a:r>
            <a:r>
              <a:rPr lang="en-US" sz="2200" dirty="0">
                <a:solidFill>
                  <a:srgbClr val="7AB0CC"/>
                </a:solidFill>
                <a:latin typeface="Monaco"/>
              </a:rPr>
              <a:t>(</a:t>
            </a:r>
            <a:r>
              <a:rPr lang="en-US" sz="2200" dirty="0">
                <a:solidFill>
                  <a:srgbClr val="7F0055"/>
                </a:solidFill>
                <a:latin typeface="Monaco"/>
              </a:rPr>
              <a:t>video/meta-data</a:t>
            </a:r>
            <a:r>
              <a:rPr lang="en-US" sz="2200" dirty="0">
                <a:solidFill>
                  <a:srgbClr val="000000"/>
                </a:solidFill>
                <a:latin typeface="Monaco"/>
              </a:rPr>
              <a:t> video</a:t>
            </a:r>
            <a:r>
              <a:rPr lang="en-US" sz="2200" dirty="0">
                <a:solidFill>
                  <a:srgbClr val="7AB0CC"/>
                </a:solidFill>
                <a:latin typeface="Monaco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              </a:t>
            </a:r>
            <a:r>
              <a:rPr lang="en-US" sz="2200" dirty="0">
                <a:solidFill>
                  <a:srgbClr val="7AB0CC"/>
                </a:solidFill>
                <a:latin typeface="Monaco"/>
              </a:rPr>
              <a:t>(</a:t>
            </a:r>
            <a:r>
              <a:rPr lang="en-US" sz="2200" dirty="0">
                <a:solidFill>
                  <a:srgbClr val="7F0055"/>
                </a:solidFill>
                <a:latin typeface="Monaco"/>
              </a:rPr>
              <a:t>video/rating</a:t>
            </a:r>
            <a:r>
              <a:rPr lang="en-US" sz="2200" dirty="0">
                <a:solidFill>
                  <a:srgbClr val="000000"/>
                </a:solidFill>
                <a:latin typeface="Monaco"/>
              </a:rPr>
              <a:t> video</a:t>
            </a:r>
            <a:r>
              <a:rPr lang="en-US" sz="2200" dirty="0" smtClean="0">
                <a:solidFill>
                  <a:srgbClr val="7AB0CC"/>
                </a:solidFill>
                <a:latin typeface="Monaco"/>
              </a:rPr>
              <a:t>)</a:t>
            </a:r>
            <a:r>
              <a:rPr lang="en-US" sz="2200" dirty="0" smtClean="0">
                <a:solidFill>
                  <a:srgbClr val="7ACCB0"/>
                </a:solidFill>
                <a:latin typeface="Monaco"/>
              </a:rPr>
              <a:t>)</a:t>
            </a:r>
            <a:r>
              <a:rPr lang="en-US" sz="2200" dirty="0">
                <a:solidFill>
                  <a:srgbClr val="7ACC7A"/>
                </a:solidFill>
                <a:latin typeface="Monaco"/>
              </a:rPr>
              <a:t>)</a:t>
            </a:r>
            <a:r>
              <a:rPr lang="en-US" sz="2200" dirty="0">
                <a:solidFill>
                  <a:srgbClr val="CCB07A"/>
                </a:solidFill>
                <a:latin typeface="Monaco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2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200" dirty="0" smtClean="0">
                <a:solidFill>
                  <a:srgbClr val="CCB07A"/>
                </a:solidFill>
                <a:latin typeface="Monaco"/>
              </a:rPr>
              <a:t>(</a:t>
            </a:r>
            <a:r>
              <a:rPr lang="en-US" sz="2200" i="1" dirty="0">
                <a:solidFill>
                  <a:srgbClr val="7F0055"/>
                </a:solidFill>
                <a:latin typeface="Monaco"/>
              </a:rPr>
              <a:t>.filter</a:t>
            </a:r>
            <a:r>
              <a:rPr lang="en-US" sz="2200" i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200" i="1" dirty="0">
                <a:solidFill>
                  <a:srgbClr val="7ACC7A"/>
                </a:solidFill>
                <a:latin typeface="Monaco"/>
              </a:rPr>
              <a:t>#(</a:t>
            </a:r>
            <a:r>
              <a:rPr lang="en-US" sz="2200" i="1" dirty="0" err="1">
                <a:solidFill>
                  <a:srgbClr val="000000"/>
                </a:solidFill>
                <a:latin typeface="Monaco"/>
              </a:rPr>
              <a:t>boolean</a:t>
            </a:r>
            <a:r>
              <a:rPr lang="en-US" sz="2200" i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200" i="1" dirty="0">
                <a:solidFill>
                  <a:srgbClr val="7ACCB0"/>
                </a:solidFill>
                <a:latin typeface="Monaco"/>
              </a:rPr>
              <a:t>(</a:t>
            </a:r>
            <a:r>
              <a:rPr lang="en-US" sz="2200" i="1" dirty="0">
                <a:solidFill>
                  <a:srgbClr val="2A00FF"/>
                </a:solidFill>
                <a:latin typeface="Monaco"/>
              </a:rPr>
              <a:t>:rating</a:t>
            </a:r>
            <a:r>
              <a:rPr lang="en-US" sz="2200" i="1" dirty="0">
                <a:solidFill>
                  <a:srgbClr val="000000"/>
                </a:solidFill>
                <a:latin typeface="Monaco"/>
              </a:rPr>
              <a:t> %</a:t>
            </a:r>
            <a:r>
              <a:rPr lang="en-US" sz="2200" i="1" dirty="0">
                <a:solidFill>
                  <a:srgbClr val="7ACCB0"/>
                </a:solidFill>
                <a:latin typeface="Monaco"/>
              </a:rPr>
              <a:t>)</a:t>
            </a:r>
            <a:r>
              <a:rPr lang="en-US" sz="2200" i="1" dirty="0">
                <a:solidFill>
                  <a:srgbClr val="7ACC7A"/>
                </a:solidFill>
                <a:latin typeface="Monaco"/>
              </a:rPr>
              <a:t>)</a:t>
            </a:r>
            <a:r>
              <a:rPr lang="en-US" sz="2200" i="1" dirty="0">
                <a:solidFill>
                  <a:srgbClr val="CCB07A"/>
                </a:solidFill>
                <a:latin typeface="Monaco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200" dirty="0" smtClean="0">
                <a:solidFill>
                  <a:srgbClr val="000000"/>
                </a:solidFill>
                <a:latin typeface="Monaco"/>
              </a:rPr>
              <a:t> .</a:t>
            </a:r>
            <a:r>
              <a:rPr lang="en-US" sz="2200" dirty="0">
                <a:solidFill>
                  <a:srgbClr val="000000"/>
                </a:solidFill>
                <a:latin typeface="Monaco"/>
              </a:rPr>
              <a:t>..</a:t>
            </a:r>
            <a:r>
              <a:rPr lang="en-US" sz="2200" dirty="0">
                <a:solidFill>
                  <a:srgbClr val="CC7A7A"/>
                </a:solidFill>
                <a:latin typeface="Monaco"/>
              </a:rPr>
              <a:t>)</a:t>
            </a: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1206103" y="5783333"/>
            <a:ext cx="2586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Fix argument order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530297" y="1417638"/>
            <a:ext cx="1205761" cy="950184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95921" y="2903951"/>
            <a:ext cx="5390879" cy="950184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2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inc</a:t>
            </a:r>
            <a:r>
              <a:rPr lang="en-US" dirty="0"/>
              <a:t> </a:t>
            </a:r>
            <a:r>
              <a:rPr lang="en-US" dirty="0" err="1"/>
              <a:t>RxJava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671123" y="1646823"/>
            <a:ext cx="817733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C7A7A"/>
                </a:solidFill>
                <a:latin typeface="Monaco"/>
              </a:rPr>
              <a:t>(</a:t>
            </a:r>
            <a:r>
              <a:rPr lang="en-US" sz="2200" b="1" dirty="0">
                <a:solidFill>
                  <a:srgbClr val="7F0055"/>
                </a:solidFill>
                <a:latin typeface="Monaco"/>
              </a:rPr>
              <a:t>-</a:t>
            </a:r>
            <a:r>
              <a:rPr lang="en-US" sz="2200" b="1" dirty="0" smtClean="0">
                <a:solidFill>
                  <a:srgbClr val="7F0055"/>
                </a:solidFill>
                <a:latin typeface="Monaco"/>
              </a:rPr>
              <a:t>&gt;&gt;</a:t>
            </a:r>
            <a:r>
              <a:rPr lang="en-US" sz="22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200" b="1" dirty="0">
                <a:solidFill>
                  <a:srgbClr val="CCB07A"/>
                </a:solidFill>
                <a:latin typeface="Monaco"/>
              </a:rPr>
              <a:t>(</a:t>
            </a:r>
            <a:r>
              <a:rPr lang="en-US" sz="2200" b="1" dirty="0">
                <a:solidFill>
                  <a:srgbClr val="7F0055"/>
                </a:solidFill>
                <a:latin typeface="Monaco"/>
              </a:rPr>
              <a:t>user/viewing-history</a:t>
            </a:r>
            <a:r>
              <a:rPr lang="en-US" sz="2200" b="1" dirty="0">
                <a:solidFill>
                  <a:srgbClr val="000000"/>
                </a:solidFill>
                <a:latin typeface="Monaco"/>
              </a:rPr>
              <a:t> user</a:t>
            </a:r>
            <a:r>
              <a:rPr lang="en-US" sz="2200" b="1" dirty="0">
                <a:solidFill>
                  <a:srgbClr val="CCB07A"/>
                </a:solidFill>
                <a:latin typeface="Monaco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2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200" dirty="0" smtClean="0">
                <a:solidFill>
                  <a:srgbClr val="CCB07A"/>
                </a:solidFill>
                <a:latin typeface="Monaco"/>
              </a:rPr>
              <a:t>(</a:t>
            </a:r>
            <a:r>
              <a:rPr lang="en-US" sz="2200" i="1" dirty="0" err="1" smtClean="0">
                <a:solidFill>
                  <a:srgbClr val="7F0055"/>
                </a:solidFill>
                <a:latin typeface="Monaco"/>
              </a:rPr>
              <a:t>rx</a:t>
            </a:r>
            <a:r>
              <a:rPr lang="en-US" sz="2200" i="1" dirty="0" smtClean="0">
                <a:solidFill>
                  <a:srgbClr val="7F0055"/>
                </a:solidFill>
                <a:latin typeface="Monaco"/>
              </a:rPr>
              <a:t>/take</a:t>
            </a:r>
            <a:r>
              <a:rPr lang="en-US" sz="2200" i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200" i="1" dirty="0">
                <a:solidFill>
                  <a:srgbClr val="000000"/>
                </a:solidFill>
                <a:latin typeface="Monaco"/>
              </a:rPr>
              <a:t>10</a:t>
            </a:r>
            <a:r>
              <a:rPr lang="en-US" sz="2200" i="1" dirty="0">
                <a:solidFill>
                  <a:srgbClr val="CCB07A"/>
                </a:solidFill>
                <a:latin typeface="Monaco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2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200" dirty="0" smtClean="0">
                <a:solidFill>
                  <a:srgbClr val="CCB07A"/>
                </a:solidFill>
                <a:latin typeface="Monaco"/>
              </a:rPr>
              <a:t>(</a:t>
            </a:r>
            <a:r>
              <a:rPr lang="en-US" sz="2200" i="1" dirty="0" err="1" smtClean="0">
                <a:solidFill>
                  <a:srgbClr val="7F0055"/>
                </a:solidFill>
                <a:latin typeface="Monaco"/>
              </a:rPr>
              <a:t>rx</a:t>
            </a:r>
            <a:r>
              <a:rPr lang="en-US" sz="2200" i="1" dirty="0" smtClean="0">
                <a:solidFill>
                  <a:srgbClr val="7F0055"/>
                </a:solidFill>
                <a:latin typeface="Monaco"/>
              </a:rPr>
              <a:t>/</a:t>
            </a:r>
            <a:r>
              <a:rPr lang="en-US" sz="2200" i="1" dirty="0" err="1" smtClean="0">
                <a:solidFill>
                  <a:srgbClr val="7F0055"/>
                </a:solidFill>
                <a:latin typeface="Monaco"/>
              </a:rPr>
              <a:t>mapcat</a:t>
            </a:r>
            <a:r>
              <a:rPr lang="en-US" sz="2200" i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200" i="1" dirty="0">
                <a:solidFill>
                  <a:srgbClr val="7ACC7A"/>
                </a:solidFill>
                <a:latin typeface="Monaco"/>
              </a:rPr>
              <a:t>(</a:t>
            </a:r>
            <a:r>
              <a:rPr lang="en-US" sz="2200" b="1" i="1" dirty="0" err="1">
                <a:solidFill>
                  <a:srgbClr val="7F0055"/>
                </a:solidFill>
                <a:latin typeface="Monaco"/>
              </a:rPr>
              <a:t>fn</a:t>
            </a:r>
            <a:r>
              <a:rPr lang="en-US" sz="2200" b="1" i="1" dirty="0">
                <a:solidFill>
                  <a:srgbClr val="000000"/>
                </a:solidFill>
                <a:latin typeface="Monaco"/>
              </a:rPr>
              <a:t> [{</a:t>
            </a:r>
            <a:r>
              <a:rPr lang="en-US" sz="2200" b="1" i="1" dirty="0">
                <a:solidFill>
                  <a:srgbClr val="2A00FF"/>
                </a:solidFill>
                <a:latin typeface="Monaco"/>
              </a:rPr>
              <a:t>:keys</a:t>
            </a:r>
            <a:r>
              <a:rPr lang="en-US" sz="2200" b="1" i="1" dirty="0">
                <a:solidFill>
                  <a:srgbClr val="000000"/>
                </a:solidFill>
                <a:latin typeface="Monaco"/>
              </a:rPr>
              <a:t> [video] </a:t>
            </a:r>
            <a:r>
              <a:rPr lang="en-US" sz="2200" b="1" i="1" dirty="0">
                <a:solidFill>
                  <a:srgbClr val="2A00FF"/>
                </a:solidFill>
                <a:latin typeface="Monaco"/>
              </a:rPr>
              <a:t>:as</a:t>
            </a:r>
            <a:r>
              <a:rPr lang="en-US" sz="2200" b="1" i="1" dirty="0">
                <a:solidFill>
                  <a:srgbClr val="000000"/>
                </a:solidFill>
                <a:latin typeface="Monaco"/>
              </a:rPr>
              <a:t> view}] 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2200" dirty="0">
                <a:solidFill>
                  <a:srgbClr val="7ACCB0"/>
                </a:solidFill>
                <a:latin typeface="Monaco"/>
              </a:rPr>
              <a:t>(</a:t>
            </a:r>
            <a:r>
              <a:rPr lang="en-US" sz="2200" i="1" dirty="0">
                <a:solidFill>
                  <a:srgbClr val="7F0055"/>
                </a:solidFill>
                <a:latin typeface="Monaco"/>
              </a:rPr>
              <a:t>Observable/</a:t>
            </a:r>
            <a:r>
              <a:rPr lang="en-US" sz="2200" i="1" dirty="0" smtClean="0">
                <a:solidFill>
                  <a:srgbClr val="7F0055"/>
                </a:solidFill>
                <a:latin typeface="Monaco"/>
              </a:rPr>
              <a:t>zip</a:t>
            </a:r>
          </a:p>
          <a:p>
            <a:r>
              <a:rPr lang="is-IS" sz="2200" dirty="0" smtClean="0">
                <a:solidFill>
                  <a:srgbClr val="7AB0CC"/>
                </a:solidFill>
                <a:latin typeface="Monaco"/>
              </a:rPr>
              <a:t>                  (</a:t>
            </a:r>
            <a:r>
              <a:rPr lang="is-IS" sz="2200" b="1" dirty="0">
                <a:solidFill>
                  <a:srgbClr val="7F0055"/>
                </a:solidFill>
                <a:latin typeface="Monaco"/>
              </a:rPr>
              <a:t>fn</a:t>
            </a:r>
            <a:r>
              <a:rPr lang="is-IS" sz="2200" b="1" dirty="0">
                <a:solidFill>
                  <a:srgbClr val="000000"/>
                </a:solidFill>
                <a:latin typeface="Monaco"/>
              </a:rPr>
              <a:t> [m r] {</a:t>
            </a:r>
            <a:r>
              <a:rPr lang="is-IS" sz="2200" b="1" dirty="0">
                <a:solidFill>
                  <a:srgbClr val="2A00FF"/>
                </a:solidFill>
                <a:latin typeface="Monaco"/>
              </a:rPr>
              <a:t>:title</a:t>
            </a:r>
            <a:r>
              <a:rPr lang="is-IS" sz="2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is-IS" sz="2200" b="1" dirty="0">
                <a:solidFill>
                  <a:srgbClr val="7A7ACC"/>
                </a:solidFill>
                <a:latin typeface="Monaco"/>
              </a:rPr>
              <a:t>(</a:t>
            </a:r>
            <a:r>
              <a:rPr lang="is-IS" sz="2200" b="1" dirty="0">
                <a:solidFill>
                  <a:srgbClr val="2A00FF"/>
                </a:solidFill>
                <a:latin typeface="Monaco"/>
              </a:rPr>
              <a:t>:title</a:t>
            </a:r>
            <a:r>
              <a:rPr lang="is-IS" sz="2200" b="1" dirty="0">
                <a:solidFill>
                  <a:srgbClr val="000000"/>
                </a:solidFill>
                <a:latin typeface="Monaco"/>
              </a:rPr>
              <a:t> m</a:t>
            </a:r>
            <a:r>
              <a:rPr lang="is-IS" sz="2200" b="1" dirty="0">
                <a:solidFill>
                  <a:srgbClr val="7A7ACC"/>
                </a:solidFill>
                <a:latin typeface="Monaco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                         </a:t>
            </a:r>
            <a:r>
              <a:rPr lang="en-US" sz="2200" dirty="0">
                <a:solidFill>
                  <a:srgbClr val="2A00FF"/>
                </a:solidFill>
                <a:latin typeface="Monaco"/>
              </a:rPr>
              <a:t>:rating</a:t>
            </a:r>
            <a:r>
              <a:rPr lang="en-US" sz="2200" dirty="0">
                <a:solidFill>
                  <a:srgbClr val="000000"/>
                </a:solidFill>
                <a:latin typeface="Monaco"/>
              </a:rPr>
              <a:t> r}</a:t>
            </a:r>
            <a:r>
              <a:rPr lang="en-US" sz="2200" dirty="0">
                <a:solidFill>
                  <a:srgbClr val="7AB0CC"/>
                </a:solidFill>
                <a:latin typeface="Monaco"/>
              </a:rPr>
              <a:t>)</a:t>
            </a:r>
            <a:r>
              <a:rPr lang="en-US" sz="2200" i="1" dirty="0" smtClean="0">
                <a:solidFill>
                  <a:srgbClr val="000000"/>
                </a:solidFill>
                <a:latin typeface="Monaco"/>
              </a:rPr>
              <a:t> </a:t>
            </a:r>
            <a:endParaRPr lang="en-US" sz="2200" i="1" dirty="0">
              <a:solidFill>
                <a:srgbClr val="000000"/>
              </a:solidFill>
              <a:latin typeface="Monaco"/>
            </a:endParaRP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              </a:t>
            </a:r>
            <a:r>
              <a:rPr lang="en-US" sz="2200" dirty="0">
                <a:solidFill>
                  <a:srgbClr val="7AB0CC"/>
                </a:solidFill>
                <a:latin typeface="Monaco"/>
              </a:rPr>
              <a:t>(</a:t>
            </a:r>
            <a:r>
              <a:rPr lang="en-US" sz="2200" dirty="0">
                <a:solidFill>
                  <a:srgbClr val="7F0055"/>
                </a:solidFill>
                <a:latin typeface="Monaco"/>
              </a:rPr>
              <a:t>video/meta-data</a:t>
            </a:r>
            <a:r>
              <a:rPr lang="en-US" sz="2200" dirty="0">
                <a:solidFill>
                  <a:srgbClr val="000000"/>
                </a:solidFill>
                <a:latin typeface="Monaco"/>
              </a:rPr>
              <a:t> video</a:t>
            </a:r>
            <a:r>
              <a:rPr lang="en-US" sz="2200" dirty="0">
                <a:solidFill>
                  <a:srgbClr val="7AB0CC"/>
                </a:solidFill>
                <a:latin typeface="Monaco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              </a:t>
            </a:r>
            <a:r>
              <a:rPr lang="en-US" sz="2200" dirty="0">
                <a:solidFill>
                  <a:srgbClr val="7AB0CC"/>
                </a:solidFill>
                <a:latin typeface="Monaco"/>
              </a:rPr>
              <a:t>(</a:t>
            </a:r>
            <a:r>
              <a:rPr lang="en-US" sz="2200" dirty="0">
                <a:solidFill>
                  <a:srgbClr val="7F0055"/>
                </a:solidFill>
                <a:latin typeface="Monaco"/>
              </a:rPr>
              <a:t>video/rating</a:t>
            </a:r>
            <a:r>
              <a:rPr lang="en-US" sz="2200" dirty="0">
                <a:solidFill>
                  <a:srgbClr val="000000"/>
                </a:solidFill>
                <a:latin typeface="Monaco"/>
              </a:rPr>
              <a:t> video</a:t>
            </a:r>
            <a:r>
              <a:rPr lang="en-US" sz="2200" dirty="0" smtClean="0">
                <a:solidFill>
                  <a:srgbClr val="7AB0CC"/>
                </a:solidFill>
                <a:latin typeface="Monaco"/>
              </a:rPr>
              <a:t>)</a:t>
            </a:r>
            <a:r>
              <a:rPr lang="en-US" sz="2200" dirty="0" smtClean="0">
                <a:solidFill>
                  <a:srgbClr val="7ACCB0"/>
                </a:solidFill>
                <a:latin typeface="Monaco"/>
              </a:rPr>
              <a:t>)</a:t>
            </a:r>
            <a:r>
              <a:rPr lang="en-US" sz="2200" dirty="0">
                <a:solidFill>
                  <a:srgbClr val="7ACC7A"/>
                </a:solidFill>
                <a:latin typeface="Monaco"/>
              </a:rPr>
              <a:t>)</a:t>
            </a:r>
            <a:r>
              <a:rPr lang="en-US" sz="2200" dirty="0">
                <a:solidFill>
                  <a:srgbClr val="CCB07A"/>
                </a:solidFill>
                <a:latin typeface="Monaco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200" dirty="0" smtClean="0">
                <a:solidFill>
                  <a:srgbClr val="CCB07A"/>
                </a:solidFill>
                <a:latin typeface="Monaco"/>
              </a:rPr>
              <a:t>(</a:t>
            </a:r>
            <a:r>
              <a:rPr lang="en-US" sz="2200" i="1" dirty="0" err="1" smtClean="0">
                <a:solidFill>
                  <a:srgbClr val="7F0055"/>
                </a:solidFill>
                <a:latin typeface="Monaco"/>
              </a:rPr>
              <a:t>rx</a:t>
            </a:r>
            <a:r>
              <a:rPr lang="en-US" sz="2200" i="1" dirty="0" smtClean="0">
                <a:solidFill>
                  <a:srgbClr val="7F0055"/>
                </a:solidFill>
                <a:latin typeface="Monaco"/>
              </a:rPr>
              <a:t>/filter</a:t>
            </a:r>
            <a:r>
              <a:rPr lang="en-US" sz="2200" i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200" i="1" dirty="0">
                <a:solidFill>
                  <a:srgbClr val="7ACC7A"/>
                </a:solidFill>
                <a:latin typeface="Monaco"/>
              </a:rPr>
              <a:t>#(</a:t>
            </a:r>
            <a:r>
              <a:rPr lang="en-US" sz="2200" i="1" dirty="0" err="1">
                <a:solidFill>
                  <a:srgbClr val="000000"/>
                </a:solidFill>
                <a:latin typeface="Monaco"/>
              </a:rPr>
              <a:t>boolean</a:t>
            </a:r>
            <a:r>
              <a:rPr lang="en-US" sz="2200" i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200" i="1" dirty="0">
                <a:solidFill>
                  <a:srgbClr val="7ACCB0"/>
                </a:solidFill>
                <a:latin typeface="Monaco"/>
              </a:rPr>
              <a:t>(</a:t>
            </a:r>
            <a:r>
              <a:rPr lang="en-US" sz="2200" i="1" dirty="0">
                <a:solidFill>
                  <a:srgbClr val="2A00FF"/>
                </a:solidFill>
                <a:latin typeface="Monaco"/>
              </a:rPr>
              <a:t>:rating</a:t>
            </a:r>
            <a:r>
              <a:rPr lang="en-US" sz="2200" i="1" dirty="0">
                <a:solidFill>
                  <a:srgbClr val="000000"/>
                </a:solidFill>
                <a:latin typeface="Monaco"/>
              </a:rPr>
              <a:t> %</a:t>
            </a:r>
            <a:r>
              <a:rPr lang="en-US" sz="2200" i="1" dirty="0">
                <a:solidFill>
                  <a:srgbClr val="7ACCB0"/>
                </a:solidFill>
                <a:latin typeface="Monaco"/>
              </a:rPr>
              <a:t>)</a:t>
            </a:r>
            <a:r>
              <a:rPr lang="en-US" sz="2200" i="1" dirty="0">
                <a:solidFill>
                  <a:srgbClr val="7ACC7A"/>
                </a:solidFill>
                <a:latin typeface="Monaco"/>
              </a:rPr>
              <a:t>)</a:t>
            </a:r>
            <a:r>
              <a:rPr lang="en-US" sz="2200" i="1" dirty="0">
                <a:solidFill>
                  <a:srgbClr val="CCB07A"/>
                </a:solidFill>
                <a:latin typeface="Monaco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...</a:t>
            </a:r>
            <a:r>
              <a:rPr lang="en-US" sz="2200" dirty="0">
                <a:solidFill>
                  <a:srgbClr val="CC7A7A"/>
                </a:solidFill>
                <a:latin typeface="Monaco"/>
              </a:rPr>
              <a:t>)</a:t>
            </a: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1206103" y="5792469"/>
            <a:ext cx="3745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idiomatic </a:t>
            </a:r>
            <a:r>
              <a:rPr lang="en-US" sz="2400" dirty="0" err="1" smtClean="0"/>
              <a:t>Clojure</a:t>
            </a:r>
            <a:r>
              <a:rPr lang="en-US" sz="2400" dirty="0" smtClean="0"/>
              <a:t> names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1416256" y="1764825"/>
            <a:ext cx="2055858" cy="1396367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70914" y="4067186"/>
            <a:ext cx="1991556" cy="950184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1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RxJava</a:t>
            </a:r>
            <a:r>
              <a:rPr lang="en-US" dirty="0" smtClean="0"/>
              <a:t> + </a:t>
            </a:r>
            <a:r>
              <a:rPr lang="en-US" dirty="0" err="1" smtClean="0"/>
              <a:t>Clojure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1123" y="1646823"/>
            <a:ext cx="817733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C7A7A"/>
                </a:solidFill>
                <a:latin typeface="Monaco"/>
              </a:rPr>
              <a:t>(</a:t>
            </a:r>
            <a:r>
              <a:rPr lang="en-US" sz="2200" b="1" dirty="0">
                <a:solidFill>
                  <a:srgbClr val="7F0055"/>
                </a:solidFill>
                <a:latin typeface="Monaco"/>
              </a:rPr>
              <a:t>-</a:t>
            </a:r>
            <a:r>
              <a:rPr lang="en-US" sz="2200" b="1" dirty="0" smtClean="0">
                <a:solidFill>
                  <a:srgbClr val="7F0055"/>
                </a:solidFill>
                <a:latin typeface="Monaco"/>
              </a:rPr>
              <a:t>&gt;&gt;</a:t>
            </a:r>
            <a:r>
              <a:rPr lang="en-US" sz="22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200" b="1" dirty="0">
                <a:solidFill>
                  <a:srgbClr val="CCB07A"/>
                </a:solidFill>
                <a:latin typeface="Monaco"/>
              </a:rPr>
              <a:t>(</a:t>
            </a:r>
            <a:r>
              <a:rPr lang="en-US" sz="2200" b="1" dirty="0">
                <a:solidFill>
                  <a:srgbClr val="7F0055"/>
                </a:solidFill>
                <a:latin typeface="Monaco"/>
              </a:rPr>
              <a:t>user/viewing-history</a:t>
            </a:r>
            <a:r>
              <a:rPr lang="en-US" sz="2200" b="1" dirty="0">
                <a:solidFill>
                  <a:srgbClr val="000000"/>
                </a:solidFill>
                <a:latin typeface="Monaco"/>
              </a:rPr>
              <a:t> user</a:t>
            </a:r>
            <a:r>
              <a:rPr lang="en-US" sz="2200" b="1" dirty="0">
                <a:solidFill>
                  <a:srgbClr val="CCB07A"/>
                </a:solidFill>
                <a:latin typeface="Monaco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2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200" dirty="0" smtClean="0">
                <a:solidFill>
                  <a:srgbClr val="CCB07A"/>
                </a:solidFill>
                <a:latin typeface="Monaco"/>
              </a:rPr>
              <a:t>(</a:t>
            </a:r>
            <a:r>
              <a:rPr lang="en-US" sz="2200" i="1" dirty="0" err="1" smtClean="0">
                <a:solidFill>
                  <a:srgbClr val="7F0055"/>
                </a:solidFill>
                <a:latin typeface="Monaco"/>
              </a:rPr>
              <a:t>rx</a:t>
            </a:r>
            <a:r>
              <a:rPr lang="en-US" sz="2200" i="1" dirty="0" smtClean="0">
                <a:solidFill>
                  <a:srgbClr val="7F0055"/>
                </a:solidFill>
                <a:latin typeface="Monaco"/>
              </a:rPr>
              <a:t>/take</a:t>
            </a:r>
            <a:r>
              <a:rPr lang="en-US" sz="2200" i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200" i="1" dirty="0">
                <a:solidFill>
                  <a:srgbClr val="000000"/>
                </a:solidFill>
                <a:latin typeface="Monaco"/>
              </a:rPr>
              <a:t>10</a:t>
            </a:r>
            <a:r>
              <a:rPr lang="en-US" sz="2200" i="1" dirty="0">
                <a:solidFill>
                  <a:srgbClr val="CCB07A"/>
                </a:solidFill>
                <a:latin typeface="Monaco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2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200" dirty="0" smtClean="0">
                <a:solidFill>
                  <a:srgbClr val="CCB07A"/>
                </a:solidFill>
                <a:latin typeface="Monaco"/>
              </a:rPr>
              <a:t>(</a:t>
            </a:r>
            <a:r>
              <a:rPr lang="en-US" sz="2200" i="1" dirty="0" err="1" smtClean="0">
                <a:solidFill>
                  <a:srgbClr val="7F0055"/>
                </a:solidFill>
                <a:latin typeface="Monaco"/>
              </a:rPr>
              <a:t>rx</a:t>
            </a:r>
            <a:r>
              <a:rPr lang="en-US" sz="2200" i="1" dirty="0" smtClean="0">
                <a:solidFill>
                  <a:srgbClr val="7F0055"/>
                </a:solidFill>
                <a:latin typeface="Monaco"/>
              </a:rPr>
              <a:t>/</a:t>
            </a:r>
            <a:r>
              <a:rPr lang="en-US" sz="2200" i="1" dirty="0" err="1" smtClean="0">
                <a:solidFill>
                  <a:srgbClr val="7F0055"/>
                </a:solidFill>
                <a:latin typeface="Monaco"/>
              </a:rPr>
              <a:t>mapcat</a:t>
            </a:r>
            <a:r>
              <a:rPr lang="en-US" sz="2200" i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200" i="1" dirty="0">
                <a:solidFill>
                  <a:srgbClr val="7ACC7A"/>
                </a:solidFill>
                <a:latin typeface="Monaco"/>
              </a:rPr>
              <a:t>(</a:t>
            </a:r>
            <a:r>
              <a:rPr lang="en-US" sz="2200" b="1" i="1" dirty="0" err="1">
                <a:solidFill>
                  <a:srgbClr val="7F0055"/>
                </a:solidFill>
                <a:latin typeface="Monaco"/>
              </a:rPr>
              <a:t>fn</a:t>
            </a:r>
            <a:r>
              <a:rPr lang="en-US" sz="2200" b="1" i="1" dirty="0">
                <a:solidFill>
                  <a:srgbClr val="000000"/>
                </a:solidFill>
                <a:latin typeface="Monaco"/>
              </a:rPr>
              <a:t> [{</a:t>
            </a:r>
            <a:r>
              <a:rPr lang="en-US" sz="2200" b="1" i="1" dirty="0">
                <a:solidFill>
                  <a:srgbClr val="2A00FF"/>
                </a:solidFill>
                <a:latin typeface="Monaco"/>
              </a:rPr>
              <a:t>:keys</a:t>
            </a:r>
            <a:r>
              <a:rPr lang="en-US" sz="2200" b="1" i="1" dirty="0">
                <a:solidFill>
                  <a:srgbClr val="000000"/>
                </a:solidFill>
                <a:latin typeface="Monaco"/>
              </a:rPr>
              <a:t> [video] </a:t>
            </a:r>
            <a:r>
              <a:rPr lang="en-US" sz="2200" b="1" i="1" dirty="0">
                <a:solidFill>
                  <a:srgbClr val="2A00FF"/>
                </a:solidFill>
                <a:latin typeface="Monaco"/>
              </a:rPr>
              <a:t>:as</a:t>
            </a:r>
            <a:r>
              <a:rPr lang="en-US" sz="2200" b="1" i="1" dirty="0">
                <a:solidFill>
                  <a:srgbClr val="000000"/>
                </a:solidFill>
                <a:latin typeface="Monaco"/>
              </a:rPr>
              <a:t> view}] 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2200" dirty="0" smtClean="0">
                <a:solidFill>
                  <a:srgbClr val="7ACCB0"/>
                </a:solidFill>
                <a:latin typeface="Monaco"/>
              </a:rPr>
              <a:t>(</a:t>
            </a:r>
            <a:r>
              <a:rPr lang="en-US" sz="2200" i="1" dirty="0" err="1" smtClean="0">
                <a:solidFill>
                  <a:srgbClr val="7F0055"/>
                </a:solidFill>
                <a:latin typeface="Monaco"/>
              </a:rPr>
              <a:t>rx</a:t>
            </a:r>
            <a:r>
              <a:rPr lang="en-US" sz="2200" i="1" dirty="0" smtClean="0">
                <a:solidFill>
                  <a:srgbClr val="7F0055"/>
                </a:solidFill>
                <a:latin typeface="Monaco"/>
              </a:rPr>
              <a:t>/map</a:t>
            </a:r>
          </a:p>
          <a:p>
            <a:r>
              <a:rPr lang="is-IS" sz="2200" dirty="0" smtClean="0">
                <a:solidFill>
                  <a:srgbClr val="7AB0CC"/>
                </a:solidFill>
                <a:latin typeface="Monaco"/>
              </a:rPr>
              <a:t>                  (</a:t>
            </a:r>
            <a:r>
              <a:rPr lang="is-IS" sz="2200" b="1" dirty="0">
                <a:solidFill>
                  <a:srgbClr val="7F0055"/>
                </a:solidFill>
                <a:latin typeface="Monaco"/>
              </a:rPr>
              <a:t>fn</a:t>
            </a:r>
            <a:r>
              <a:rPr lang="is-IS" sz="2200" b="1" dirty="0">
                <a:solidFill>
                  <a:srgbClr val="000000"/>
                </a:solidFill>
                <a:latin typeface="Monaco"/>
              </a:rPr>
              <a:t> [m r] {</a:t>
            </a:r>
            <a:r>
              <a:rPr lang="is-IS" sz="2200" b="1" dirty="0">
                <a:solidFill>
                  <a:srgbClr val="2A00FF"/>
                </a:solidFill>
                <a:latin typeface="Monaco"/>
              </a:rPr>
              <a:t>:title</a:t>
            </a:r>
            <a:r>
              <a:rPr lang="is-IS" sz="2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is-IS" sz="2200" b="1" dirty="0">
                <a:solidFill>
                  <a:srgbClr val="7A7ACC"/>
                </a:solidFill>
                <a:latin typeface="Monaco"/>
              </a:rPr>
              <a:t>(</a:t>
            </a:r>
            <a:r>
              <a:rPr lang="is-IS" sz="2200" b="1" dirty="0">
                <a:solidFill>
                  <a:srgbClr val="2A00FF"/>
                </a:solidFill>
                <a:latin typeface="Monaco"/>
              </a:rPr>
              <a:t>:title</a:t>
            </a:r>
            <a:r>
              <a:rPr lang="is-IS" sz="2200" b="1" dirty="0">
                <a:solidFill>
                  <a:srgbClr val="000000"/>
                </a:solidFill>
                <a:latin typeface="Monaco"/>
              </a:rPr>
              <a:t> m</a:t>
            </a:r>
            <a:r>
              <a:rPr lang="is-IS" sz="2200" b="1" dirty="0">
                <a:solidFill>
                  <a:srgbClr val="7A7ACC"/>
                </a:solidFill>
                <a:latin typeface="Monaco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                         </a:t>
            </a:r>
            <a:r>
              <a:rPr lang="en-US" sz="2200" dirty="0">
                <a:solidFill>
                  <a:srgbClr val="2A00FF"/>
                </a:solidFill>
                <a:latin typeface="Monaco"/>
              </a:rPr>
              <a:t>:rating</a:t>
            </a:r>
            <a:r>
              <a:rPr lang="en-US" sz="2200" dirty="0">
                <a:solidFill>
                  <a:srgbClr val="000000"/>
                </a:solidFill>
                <a:latin typeface="Monaco"/>
              </a:rPr>
              <a:t> r}</a:t>
            </a:r>
            <a:r>
              <a:rPr lang="en-US" sz="2200" dirty="0">
                <a:solidFill>
                  <a:srgbClr val="7AB0CC"/>
                </a:solidFill>
                <a:latin typeface="Monaco"/>
              </a:rPr>
              <a:t>)</a:t>
            </a:r>
            <a:r>
              <a:rPr lang="en-US" sz="2200" i="1" dirty="0" smtClean="0">
                <a:solidFill>
                  <a:srgbClr val="000000"/>
                </a:solidFill>
                <a:latin typeface="Monaco"/>
              </a:rPr>
              <a:t> </a:t>
            </a:r>
            <a:endParaRPr lang="en-US" sz="2200" i="1" dirty="0">
              <a:solidFill>
                <a:srgbClr val="000000"/>
              </a:solidFill>
              <a:latin typeface="Monaco"/>
            </a:endParaRP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              </a:t>
            </a:r>
            <a:r>
              <a:rPr lang="en-US" sz="2200" dirty="0">
                <a:solidFill>
                  <a:srgbClr val="7AB0CC"/>
                </a:solidFill>
                <a:latin typeface="Monaco"/>
              </a:rPr>
              <a:t>(</a:t>
            </a:r>
            <a:r>
              <a:rPr lang="en-US" sz="2200" dirty="0">
                <a:solidFill>
                  <a:srgbClr val="7F0055"/>
                </a:solidFill>
                <a:latin typeface="Monaco"/>
              </a:rPr>
              <a:t>video/meta-data</a:t>
            </a:r>
            <a:r>
              <a:rPr lang="en-US" sz="2200" dirty="0">
                <a:solidFill>
                  <a:srgbClr val="000000"/>
                </a:solidFill>
                <a:latin typeface="Monaco"/>
              </a:rPr>
              <a:t> video</a:t>
            </a:r>
            <a:r>
              <a:rPr lang="en-US" sz="2200" dirty="0">
                <a:solidFill>
                  <a:srgbClr val="7AB0CC"/>
                </a:solidFill>
                <a:latin typeface="Monaco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              </a:t>
            </a:r>
            <a:r>
              <a:rPr lang="en-US" sz="2200" dirty="0">
                <a:solidFill>
                  <a:srgbClr val="7AB0CC"/>
                </a:solidFill>
                <a:latin typeface="Monaco"/>
              </a:rPr>
              <a:t>(</a:t>
            </a:r>
            <a:r>
              <a:rPr lang="en-US" sz="2200" dirty="0">
                <a:solidFill>
                  <a:srgbClr val="7F0055"/>
                </a:solidFill>
                <a:latin typeface="Monaco"/>
              </a:rPr>
              <a:t>video/rating</a:t>
            </a:r>
            <a:r>
              <a:rPr lang="en-US" sz="2200" dirty="0">
                <a:solidFill>
                  <a:srgbClr val="000000"/>
                </a:solidFill>
                <a:latin typeface="Monaco"/>
              </a:rPr>
              <a:t> video</a:t>
            </a:r>
            <a:r>
              <a:rPr lang="en-US" sz="2200" dirty="0" smtClean="0">
                <a:solidFill>
                  <a:srgbClr val="7AB0CC"/>
                </a:solidFill>
                <a:latin typeface="Monaco"/>
              </a:rPr>
              <a:t>)</a:t>
            </a:r>
            <a:r>
              <a:rPr lang="en-US" sz="2200" dirty="0" smtClean="0">
                <a:solidFill>
                  <a:srgbClr val="7ACCB0"/>
                </a:solidFill>
                <a:latin typeface="Monaco"/>
              </a:rPr>
              <a:t>)</a:t>
            </a:r>
            <a:r>
              <a:rPr lang="en-US" sz="2200" dirty="0">
                <a:solidFill>
                  <a:srgbClr val="7ACC7A"/>
                </a:solidFill>
                <a:latin typeface="Monaco"/>
              </a:rPr>
              <a:t>)</a:t>
            </a:r>
            <a:r>
              <a:rPr lang="en-US" sz="2200" dirty="0">
                <a:solidFill>
                  <a:srgbClr val="CCB07A"/>
                </a:solidFill>
                <a:latin typeface="Monaco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200" dirty="0" smtClean="0">
                <a:solidFill>
                  <a:srgbClr val="CCB07A"/>
                </a:solidFill>
                <a:latin typeface="Monaco"/>
              </a:rPr>
              <a:t>(</a:t>
            </a:r>
            <a:r>
              <a:rPr lang="en-US" sz="2200" i="1" dirty="0" err="1" smtClean="0">
                <a:solidFill>
                  <a:srgbClr val="7F0055"/>
                </a:solidFill>
                <a:latin typeface="Monaco"/>
              </a:rPr>
              <a:t>rx</a:t>
            </a:r>
            <a:r>
              <a:rPr lang="en-US" sz="2200" i="1" dirty="0" smtClean="0">
                <a:solidFill>
                  <a:srgbClr val="7F0055"/>
                </a:solidFill>
                <a:latin typeface="Monaco"/>
              </a:rPr>
              <a:t>/filter</a:t>
            </a:r>
            <a:r>
              <a:rPr lang="en-US" sz="2200" i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200" i="1" dirty="0">
                <a:solidFill>
                  <a:srgbClr val="7ACC7A"/>
                </a:solidFill>
                <a:latin typeface="Monaco"/>
              </a:rPr>
              <a:t>#(</a:t>
            </a:r>
            <a:r>
              <a:rPr lang="en-US" sz="2200" i="1" dirty="0" err="1">
                <a:solidFill>
                  <a:srgbClr val="000000"/>
                </a:solidFill>
                <a:latin typeface="Monaco"/>
              </a:rPr>
              <a:t>boolean</a:t>
            </a:r>
            <a:r>
              <a:rPr lang="en-US" sz="2200" i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200" i="1" dirty="0">
                <a:solidFill>
                  <a:srgbClr val="7ACCB0"/>
                </a:solidFill>
                <a:latin typeface="Monaco"/>
              </a:rPr>
              <a:t>(</a:t>
            </a:r>
            <a:r>
              <a:rPr lang="en-US" sz="2200" i="1" dirty="0">
                <a:solidFill>
                  <a:srgbClr val="2A00FF"/>
                </a:solidFill>
                <a:latin typeface="Monaco"/>
              </a:rPr>
              <a:t>:rating</a:t>
            </a:r>
            <a:r>
              <a:rPr lang="en-US" sz="2200" i="1" dirty="0">
                <a:solidFill>
                  <a:srgbClr val="000000"/>
                </a:solidFill>
                <a:latin typeface="Monaco"/>
              </a:rPr>
              <a:t> %</a:t>
            </a:r>
            <a:r>
              <a:rPr lang="en-US" sz="2200" i="1" dirty="0">
                <a:solidFill>
                  <a:srgbClr val="7ACCB0"/>
                </a:solidFill>
                <a:latin typeface="Monaco"/>
              </a:rPr>
              <a:t>)</a:t>
            </a:r>
            <a:r>
              <a:rPr lang="en-US" sz="2200" i="1" dirty="0">
                <a:solidFill>
                  <a:srgbClr val="7ACC7A"/>
                </a:solidFill>
                <a:latin typeface="Monaco"/>
              </a:rPr>
              <a:t>)</a:t>
            </a:r>
            <a:r>
              <a:rPr lang="en-US" sz="2200" i="1" dirty="0">
                <a:solidFill>
                  <a:srgbClr val="CCB07A"/>
                </a:solidFill>
                <a:latin typeface="Monaco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...</a:t>
            </a:r>
            <a:r>
              <a:rPr lang="en-US" sz="2200" dirty="0">
                <a:solidFill>
                  <a:srgbClr val="CC7A7A"/>
                </a:solidFill>
                <a:latin typeface="Monaco"/>
              </a:rPr>
              <a:t>)</a:t>
            </a: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671123" y="5792469"/>
            <a:ext cx="7894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Everyone knows zip is unnecessary when you have a real map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3262304" y="2486595"/>
            <a:ext cx="1662618" cy="950184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83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inc</a:t>
            </a:r>
            <a:r>
              <a:rPr lang="en-US" dirty="0" smtClean="0"/>
              <a:t> </a:t>
            </a:r>
            <a:r>
              <a:rPr lang="en-US" dirty="0" err="1" smtClean="0"/>
              <a:t>RxJava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1123" y="1646823"/>
            <a:ext cx="817733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C7A7A"/>
                </a:solidFill>
                <a:latin typeface="Monaco"/>
              </a:rPr>
              <a:t>(</a:t>
            </a:r>
            <a:r>
              <a:rPr lang="en-US" sz="2200" b="1" dirty="0">
                <a:solidFill>
                  <a:srgbClr val="7F0055"/>
                </a:solidFill>
                <a:latin typeface="Monaco"/>
              </a:rPr>
              <a:t>-</a:t>
            </a:r>
            <a:r>
              <a:rPr lang="en-US" sz="2200" b="1" dirty="0" smtClean="0">
                <a:solidFill>
                  <a:srgbClr val="7F0055"/>
                </a:solidFill>
                <a:latin typeface="Monaco"/>
              </a:rPr>
              <a:t>&gt;&gt;</a:t>
            </a:r>
            <a:r>
              <a:rPr lang="en-US" sz="22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200" b="1" dirty="0">
                <a:solidFill>
                  <a:srgbClr val="CCB07A"/>
                </a:solidFill>
                <a:latin typeface="Monaco"/>
              </a:rPr>
              <a:t>(</a:t>
            </a:r>
            <a:r>
              <a:rPr lang="en-US" sz="2200" b="1" dirty="0">
                <a:solidFill>
                  <a:srgbClr val="7F0055"/>
                </a:solidFill>
                <a:latin typeface="Monaco"/>
              </a:rPr>
              <a:t>user/viewing-history</a:t>
            </a:r>
            <a:r>
              <a:rPr lang="en-US" sz="2200" b="1" dirty="0">
                <a:solidFill>
                  <a:srgbClr val="000000"/>
                </a:solidFill>
                <a:latin typeface="Monaco"/>
              </a:rPr>
              <a:t> user</a:t>
            </a:r>
            <a:r>
              <a:rPr lang="en-US" sz="2200" b="1" dirty="0">
                <a:solidFill>
                  <a:srgbClr val="CCB07A"/>
                </a:solidFill>
                <a:latin typeface="Monaco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2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200" dirty="0" smtClean="0">
                <a:solidFill>
                  <a:srgbClr val="CCB07A"/>
                </a:solidFill>
                <a:latin typeface="Monaco"/>
              </a:rPr>
              <a:t>(</a:t>
            </a:r>
            <a:r>
              <a:rPr lang="en-US" sz="2200" i="1" dirty="0" err="1" smtClean="0">
                <a:solidFill>
                  <a:srgbClr val="7F0055"/>
                </a:solidFill>
                <a:latin typeface="Monaco"/>
              </a:rPr>
              <a:t>rx</a:t>
            </a:r>
            <a:r>
              <a:rPr lang="en-US" sz="2200" i="1" dirty="0" smtClean="0">
                <a:solidFill>
                  <a:srgbClr val="7F0055"/>
                </a:solidFill>
                <a:latin typeface="Monaco"/>
              </a:rPr>
              <a:t>/take</a:t>
            </a:r>
            <a:r>
              <a:rPr lang="en-US" sz="2200" i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200" i="1" dirty="0">
                <a:solidFill>
                  <a:srgbClr val="000000"/>
                </a:solidFill>
                <a:latin typeface="Monaco"/>
              </a:rPr>
              <a:t>10</a:t>
            </a:r>
            <a:r>
              <a:rPr lang="en-US" sz="2200" i="1" dirty="0">
                <a:solidFill>
                  <a:srgbClr val="CCB07A"/>
                </a:solidFill>
                <a:latin typeface="Monaco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2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200" dirty="0" smtClean="0">
                <a:solidFill>
                  <a:srgbClr val="CCB07A"/>
                </a:solidFill>
                <a:latin typeface="Monaco"/>
              </a:rPr>
              <a:t>(</a:t>
            </a:r>
            <a:r>
              <a:rPr lang="en-US" sz="2200" i="1" dirty="0" err="1" smtClean="0">
                <a:solidFill>
                  <a:srgbClr val="7F0055"/>
                </a:solidFill>
                <a:latin typeface="Monaco"/>
              </a:rPr>
              <a:t>rx</a:t>
            </a:r>
            <a:r>
              <a:rPr lang="en-US" sz="2200" i="1" dirty="0" smtClean="0">
                <a:solidFill>
                  <a:srgbClr val="7F0055"/>
                </a:solidFill>
                <a:latin typeface="Monaco"/>
              </a:rPr>
              <a:t>/</a:t>
            </a:r>
            <a:r>
              <a:rPr lang="en-US" sz="2200" i="1" dirty="0" err="1" smtClean="0">
                <a:solidFill>
                  <a:srgbClr val="7F0055"/>
                </a:solidFill>
                <a:latin typeface="Monaco"/>
              </a:rPr>
              <a:t>mapcat</a:t>
            </a:r>
            <a:r>
              <a:rPr lang="en-US" sz="2200" i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200" i="1" dirty="0">
                <a:solidFill>
                  <a:srgbClr val="7ACC7A"/>
                </a:solidFill>
                <a:latin typeface="Monaco"/>
              </a:rPr>
              <a:t>(</a:t>
            </a:r>
            <a:r>
              <a:rPr lang="en-US" sz="2200" b="1" i="1" dirty="0" err="1">
                <a:solidFill>
                  <a:srgbClr val="7F0055"/>
                </a:solidFill>
                <a:latin typeface="Monaco"/>
              </a:rPr>
              <a:t>fn</a:t>
            </a:r>
            <a:r>
              <a:rPr lang="en-US" sz="2200" b="1" i="1" dirty="0">
                <a:solidFill>
                  <a:srgbClr val="000000"/>
                </a:solidFill>
                <a:latin typeface="Monaco"/>
              </a:rPr>
              <a:t> [{</a:t>
            </a:r>
            <a:r>
              <a:rPr lang="en-US" sz="2200" b="1" i="1" dirty="0">
                <a:solidFill>
                  <a:srgbClr val="2A00FF"/>
                </a:solidFill>
                <a:latin typeface="Monaco"/>
              </a:rPr>
              <a:t>:keys</a:t>
            </a:r>
            <a:r>
              <a:rPr lang="en-US" sz="2200" b="1" i="1" dirty="0">
                <a:solidFill>
                  <a:srgbClr val="000000"/>
                </a:solidFill>
                <a:latin typeface="Monaco"/>
              </a:rPr>
              <a:t> [video] </a:t>
            </a:r>
            <a:r>
              <a:rPr lang="en-US" sz="2200" b="1" i="1" dirty="0">
                <a:solidFill>
                  <a:srgbClr val="2A00FF"/>
                </a:solidFill>
                <a:latin typeface="Monaco"/>
              </a:rPr>
              <a:t>:as</a:t>
            </a:r>
            <a:r>
              <a:rPr lang="en-US" sz="2200" b="1" i="1" dirty="0">
                <a:solidFill>
                  <a:srgbClr val="000000"/>
                </a:solidFill>
                <a:latin typeface="Monaco"/>
              </a:rPr>
              <a:t> view}] 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2200" dirty="0" smtClean="0">
                <a:solidFill>
                  <a:srgbClr val="7ACCB0"/>
                </a:solidFill>
                <a:latin typeface="Monaco"/>
              </a:rPr>
              <a:t>(</a:t>
            </a:r>
            <a:r>
              <a:rPr lang="en-US" sz="2200" i="1" dirty="0" err="1" smtClean="0">
                <a:solidFill>
                  <a:srgbClr val="7F0055"/>
                </a:solidFill>
                <a:latin typeface="Monaco"/>
              </a:rPr>
              <a:t>rx</a:t>
            </a:r>
            <a:r>
              <a:rPr lang="en-US" sz="2200" i="1" dirty="0" smtClean="0">
                <a:solidFill>
                  <a:srgbClr val="7F0055"/>
                </a:solidFill>
                <a:latin typeface="Monaco"/>
              </a:rPr>
              <a:t>/map</a:t>
            </a:r>
          </a:p>
          <a:p>
            <a:r>
              <a:rPr lang="is-IS" sz="2200" dirty="0" smtClean="0">
                <a:solidFill>
                  <a:srgbClr val="7AB0CC"/>
                </a:solidFill>
                <a:latin typeface="Monaco"/>
              </a:rPr>
              <a:t>                  (</a:t>
            </a:r>
            <a:r>
              <a:rPr lang="is-IS" sz="2200" b="1" dirty="0">
                <a:solidFill>
                  <a:srgbClr val="7F0055"/>
                </a:solidFill>
                <a:latin typeface="Monaco"/>
              </a:rPr>
              <a:t>fn</a:t>
            </a:r>
            <a:r>
              <a:rPr lang="is-IS" sz="2200" b="1" dirty="0">
                <a:solidFill>
                  <a:srgbClr val="000000"/>
                </a:solidFill>
                <a:latin typeface="Monaco"/>
              </a:rPr>
              <a:t> [m r] {</a:t>
            </a:r>
            <a:r>
              <a:rPr lang="is-IS" sz="2200" b="1" dirty="0">
                <a:solidFill>
                  <a:srgbClr val="2A00FF"/>
                </a:solidFill>
                <a:latin typeface="Monaco"/>
              </a:rPr>
              <a:t>:title</a:t>
            </a:r>
            <a:r>
              <a:rPr lang="is-IS" sz="2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is-IS" sz="2200" b="1" dirty="0">
                <a:solidFill>
                  <a:srgbClr val="7A7ACC"/>
                </a:solidFill>
                <a:latin typeface="Monaco"/>
              </a:rPr>
              <a:t>(</a:t>
            </a:r>
            <a:r>
              <a:rPr lang="is-IS" sz="2200" b="1" dirty="0">
                <a:solidFill>
                  <a:srgbClr val="2A00FF"/>
                </a:solidFill>
                <a:latin typeface="Monaco"/>
              </a:rPr>
              <a:t>:title</a:t>
            </a:r>
            <a:r>
              <a:rPr lang="is-IS" sz="2200" b="1" dirty="0">
                <a:solidFill>
                  <a:srgbClr val="000000"/>
                </a:solidFill>
                <a:latin typeface="Monaco"/>
              </a:rPr>
              <a:t> m</a:t>
            </a:r>
            <a:r>
              <a:rPr lang="is-IS" sz="2200" b="1" dirty="0">
                <a:solidFill>
                  <a:srgbClr val="7A7ACC"/>
                </a:solidFill>
                <a:latin typeface="Monaco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                         </a:t>
            </a:r>
            <a:r>
              <a:rPr lang="en-US" sz="2200" dirty="0">
                <a:solidFill>
                  <a:srgbClr val="2A00FF"/>
                </a:solidFill>
                <a:latin typeface="Monaco"/>
              </a:rPr>
              <a:t>:rating</a:t>
            </a:r>
            <a:r>
              <a:rPr lang="en-US" sz="2200" dirty="0">
                <a:solidFill>
                  <a:srgbClr val="000000"/>
                </a:solidFill>
                <a:latin typeface="Monaco"/>
              </a:rPr>
              <a:t> r}</a:t>
            </a:r>
            <a:r>
              <a:rPr lang="en-US" sz="2200" dirty="0">
                <a:solidFill>
                  <a:srgbClr val="7AB0CC"/>
                </a:solidFill>
                <a:latin typeface="Monaco"/>
              </a:rPr>
              <a:t>)</a:t>
            </a:r>
            <a:r>
              <a:rPr lang="en-US" sz="2200" i="1" dirty="0" smtClean="0">
                <a:solidFill>
                  <a:srgbClr val="000000"/>
                </a:solidFill>
                <a:latin typeface="Monaco"/>
              </a:rPr>
              <a:t> </a:t>
            </a:r>
            <a:endParaRPr lang="en-US" sz="2200" i="1" dirty="0">
              <a:solidFill>
                <a:srgbClr val="000000"/>
              </a:solidFill>
              <a:latin typeface="Monaco"/>
            </a:endParaRP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              </a:t>
            </a:r>
            <a:r>
              <a:rPr lang="en-US" sz="2200" dirty="0">
                <a:solidFill>
                  <a:srgbClr val="7AB0CC"/>
                </a:solidFill>
                <a:latin typeface="Monaco"/>
              </a:rPr>
              <a:t>(</a:t>
            </a:r>
            <a:r>
              <a:rPr lang="en-US" sz="2200" dirty="0">
                <a:solidFill>
                  <a:srgbClr val="7F0055"/>
                </a:solidFill>
                <a:latin typeface="Monaco"/>
              </a:rPr>
              <a:t>video/meta-data</a:t>
            </a:r>
            <a:r>
              <a:rPr lang="en-US" sz="2200" dirty="0">
                <a:solidFill>
                  <a:srgbClr val="000000"/>
                </a:solidFill>
                <a:latin typeface="Monaco"/>
              </a:rPr>
              <a:t> video</a:t>
            </a:r>
            <a:r>
              <a:rPr lang="en-US" sz="2200" dirty="0">
                <a:solidFill>
                  <a:srgbClr val="7AB0CC"/>
                </a:solidFill>
                <a:latin typeface="Monaco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              </a:t>
            </a:r>
            <a:r>
              <a:rPr lang="en-US" sz="2200" dirty="0">
                <a:solidFill>
                  <a:srgbClr val="7AB0CC"/>
                </a:solidFill>
                <a:latin typeface="Monaco"/>
              </a:rPr>
              <a:t>(</a:t>
            </a:r>
            <a:r>
              <a:rPr lang="en-US" sz="2200" dirty="0">
                <a:solidFill>
                  <a:srgbClr val="7F0055"/>
                </a:solidFill>
                <a:latin typeface="Monaco"/>
              </a:rPr>
              <a:t>video/rating</a:t>
            </a:r>
            <a:r>
              <a:rPr lang="en-US" sz="2200" dirty="0">
                <a:solidFill>
                  <a:srgbClr val="000000"/>
                </a:solidFill>
                <a:latin typeface="Monaco"/>
              </a:rPr>
              <a:t> video</a:t>
            </a:r>
            <a:r>
              <a:rPr lang="en-US" sz="2200" dirty="0" smtClean="0">
                <a:solidFill>
                  <a:srgbClr val="7AB0CC"/>
                </a:solidFill>
                <a:latin typeface="Monaco"/>
              </a:rPr>
              <a:t>)</a:t>
            </a:r>
            <a:r>
              <a:rPr lang="en-US" sz="2200" dirty="0" smtClean="0">
                <a:solidFill>
                  <a:srgbClr val="7ACCB0"/>
                </a:solidFill>
                <a:latin typeface="Monaco"/>
              </a:rPr>
              <a:t>)</a:t>
            </a:r>
            <a:r>
              <a:rPr lang="en-US" sz="2200" dirty="0">
                <a:solidFill>
                  <a:srgbClr val="7ACC7A"/>
                </a:solidFill>
                <a:latin typeface="Monaco"/>
              </a:rPr>
              <a:t>)</a:t>
            </a:r>
            <a:r>
              <a:rPr lang="en-US" sz="2200" dirty="0">
                <a:solidFill>
                  <a:srgbClr val="CCB07A"/>
                </a:solidFill>
                <a:latin typeface="Monaco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200" dirty="0" smtClean="0">
                <a:solidFill>
                  <a:srgbClr val="CCB07A"/>
                </a:solidFill>
                <a:latin typeface="Monaco"/>
              </a:rPr>
              <a:t>(</a:t>
            </a:r>
            <a:r>
              <a:rPr lang="en-US" sz="2200" i="1" dirty="0" err="1" smtClean="0">
                <a:solidFill>
                  <a:srgbClr val="7F0055"/>
                </a:solidFill>
                <a:latin typeface="Monaco"/>
              </a:rPr>
              <a:t>rx</a:t>
            </a:r>
            <a:r>
              <a:rPr lang="en-US" sz="2200" i="1" dirty="0" smtClean="0">
                <a:solidFill>
                  <a:srgbClr val="7F0055"/>
                </a:solidFill>
                <a:latin typeface="Monaco"/>
              </a:rPr>
              <a:t>/filter</a:t>
            </a:r>
            <a:r>
              <a:rPr lang="en-US" sz="2200" i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200" i="1" dirty="0" smtClean="0">
                <a:solidFill>
                  <a:srgbClr val="2A00FF"/>
                </a:solidFill>
                <a:latin typeface="Monaco"/>
              </a:rPr>
              <a:t>:rating</a:t>
            </a:r>
            <a:r>
              <a:rPr lang="en-US" sz="2200" i="1" dirty="0" smtClean="0">
                <a:solidFill>
                  <a:srgbClr val="7ACCB0"/>
                </a:solidFill>
                <a:latin typeface="Monaco"/>
              </a:rPr>
              <a:t>)</a:t>
            </a:r>
            <a:r>
              <a:rPr lang="en-US" sz="2200" i="1" dirty="0">
                <a:solidFill>
                  <a:srgbClr val="7ACC7A"/>
                </a:solidFill>
                <a:latin typeface="Monaco"/>
              </a:rPr>
              <a:t>)</a:t>
            </a:r>
            <a:r>
              <a:rPr lang="en-US" sz="2200" i="1" dirty="0">
                <a:solidFill>
                  <a:srgbClr val="CCB07A"/>
                </a:solidFill>
                <a:latin typeface="Monaco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</a:rPr>
              <a:t>    ...</a:t>
            </a:r>
            <a:r>
              <a:rPr lang="en-US" sz="2200" dirty="0">
                <a:solidFill>
                  <a:srgbClr val="CC7A7A"/>
                </a:solidFill>
                <a:latin typeface="Monaco"/>
              </a:rPr>
              <a:t>)</a:t>
            </a: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931993" y="5710245"/>
            <a:ext cx="4235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Idiomatic </a:t>
            </a:r>
            <a:r>
              <a:rPr lang="en-US" sz="2400" dirty="0" err="1" smtClean="0"/>
              <a:t>Clojure</a:t>
            </a:r>
            <a:r>
              <a:rPr lang="en-US" sz="2400" dirty="0" smtClean="0"/>
              <a:t> notion of truth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3079560" y="4067190"/>
            <a:ext cx="1909321" cy="1057508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31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2533</TotalTime>
  <Words>764</Words>
  <Application>Microsoft Macintosh PowerPoint</Application>
  <PresentationFormat>On-screen Show (4:3)</PresentationFormat>
  <Paragraphs>92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RxJava + Clojure</vt:lpstr>
      <vt:lpstr>Road to Rx</vt:lpstr>
      <vt:lpstr>Road to Rx</vt:lpstr>
      <vt:lpstr>RxJava</vt:lpstr>
      <vt:lpstr>RxJava + Clojure</vt:lpstr>
      <vt:lpstr>(inc RxJava)</vt:lpstr>
      <vt:lpstr>(inc RxJava)</vt:lpstr>
      <vt:lpstr>RxJava + Clojure</vt:lpstr>
      <vt:lpstr>(inc RxJava)</vt:lpstr>
      <vt:lpstr>What Else Can We Do Better?</vt:lpstr>
      <vt:lpstr>Thanks</vt:lpstr>
    </vt:vector>
  </TitlesOfParts>
  <Company>Netflix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RxJava + Clojure</dc:title>
  <dc:creator>David Ray</dc:creator>
  <cp:lastModifiedBy>David Ray</cp:lastModifiedBy>
  <cp:revision>33</cp:revision>
  <dcterms:created xsi:type="dcterms:W3CDTF">2013-03-12T19:37:26Z</dcterms:created>
  <dcterms:modified xsi:type="dcterms:W3CDTF">2013-03-15T00:20:14Z</dcterms:modified>
</cp:coreProperties>
</file>