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Visby Bold" charset="1" panose="00000800000000000000"/>
      <p:regular r:id="rId26"/>
    </p:embeddedFont>
    <p:embeddedFont>
      <p:font typeface="Visby" charset="1" panose="00000500000000000000"/>
      <p:regular r:id="rId27"/>
    </p:embeddedFont>
    <p:embeddedFont>
      <p:font typeface="Arimo Bold" charset="1" panose="020B0704020202020204"/>
      <p:regular r:id="rId28"/>
    </p:embeddedFont>
    <p:embeddedFont>
      <p:font typeface="Open Sans Bold" charset="1" panose="020B0806030504020204"/>
      <p:regular r:id="rId29"/>
    </p:embeddedFont>
    <p:embeddedFont>
      <p:font typeface="Open Sans Extra Bold" charset="1" panose="020B0906030804020204"/>
      <p:regular r:id="rId30"/>
    </p:embeddedFont>
    <p:embeddedFont>
      <p:font typeface="Arimo" charset="1" panose="020B0604020202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5052165" cy="1534595"/>
          </a:xfrm>
          <a:custGeom>
            <a:avLst/>
            <a:gdLst/>
            <a:ahLst/>
            <a:cxnLst/>
            <a:rect r="r" b="b" t="t" l="l"/>
            <a:pathLst>
              <a:path h="1534595" w="5052165">
                <a:moveTo>
                  <a:pt x="0" y="0"/>
                </a:moveTo>
                <a:lnTo>
                  <a:pt x="5052165" y="0"/>
                </a:lnTo>
                <a:lnTo>
                  <a:pt x="5052165" y="1534595"/>
                </a:lnTo>
                <a:lnTo>
                  <a:pt x="0" y="1534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51674"/>
            <a:ext cx="1623060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Minería de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92449" y="5918946"/>
            <a:ext cx="4503102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Presenta: </a:t>
            </a: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Ángel Alonso Galarza Chávez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38260" y="8760460"/>
            <a:ext cx="3521040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Diciembre,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9027" y="7130749"/>
            <a:ext cx="2109946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Profesora: </a:t>
            </a: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 Dra. Xiaoou Li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1526757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Cinvestav - Departamento de Computación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929" y="2981486"/>
            <a:ext cx="7592457" cy="4451763"/>
          </a:xfrm>
          <a:custGeom>
            <a:avLst/>
            <a:gdLst/>
            <a:ahLst/>
            <a:cxnLst/>
            <a:rect r="r" b="b" t="t" l="l"/>
            <a:pathLst>
              <a:path h="4451763" w="7592457">
                <a:moveTo>
                  <a:pt x="0" y="0"/>
                </a:moveTo>
                <a:lnTo>
                  <a:pt x="7592457" y="0"/>
                </a:lnTo>
                <a:lnTo>
                  <a:pt x="7592457" y="4451763"/>
                </a:lnTo>
                <a:lnTo>
                  <a:pt x="0" y="4451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0" t="0" r="-168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84149" y="2490169"/>
            <a:ext cx="6238577" cy="6768131"/>
          </a:xfrm>
          <a:custGeom>
            <a:avLst/>
            <a:gdLst/>
            <a:ahLst/>
            <a:cxnLst/>
            <a:rect r="r" b="b" t="t" l="l"/>
            <a:pathLst>
              <a:path h="6768131" w="6238577">
                <a:moveTo>
                  <a:pt x="0" y="0"/>
                </a:moveTo>
                <a:lnTo>
                  <a:pt x="6238578" y="0"/>
                </a:lnTo>
                <a:lnTo>
                  <a:pt x="6238578" y="6768131"/>
                </a:lnTo>
                <a:lnTo>
                  <a:pt x="0" y="6768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Conjunto de datos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Algoritmos de clasificación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47929" y="3887643"/>
            <a:ext cx="16249829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Los arboles de decisión son un algoritmo de clasificación, en la que el proceso de clasificación se realiza por medio de un conjunto de decisiones con jerarquía que se construyen a partir de los atributos de un conjunto de datos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7650" y="3398288"/>
            <a:ext cx="4834995" cy="4637649"/>
            <a:chOff x="0" y="0"/>
            <a:chExt cx="6446660" cy="61835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20360" y="1249658"/>
              <a:ext cx="644998" cy="64499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5DB55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965358" y="1894656"/>
              <a:ext cx="644998" cy="64499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5DB55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681693" y="774629"/>
              <a:ext cx="644998" cy="64499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5DB55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004192" y="1847628"/>
              <a:ext cx="644998" cy="64499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5DB55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3239066" y="1249658"/>
              <a:ext cx="644998" cy="644998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5DB55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5101659" y="3414265"/>
              <a:ext cx="737140" cy="644998"/>
              <a:chOff x="0" y="0"/>
              <a:chExt cx="812800" cy="7112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7931E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4364518" y="4621555"/>
              <a:ext cx="737140" cy="644998"/>
              <a:chOff x="0" y="0"/>
              <a:chExt cx="812800" cy="7112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7931E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4228524" y="3091766"/>
              <a:ext cx="737140" cy="644998"/>
              <a:chOff x="0" y="0"/>
              <a:chExt cx="812800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7931E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3146924" y="4423493"/>
              <a:ext cx="737140" cy="644998"/>
              <a:chOff x="0" y="0"/>
              <a:chExt cx="812800" cy="7112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7931E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2685535" y="3653244"/>
              <a:ext cx="737140" cy="644998"/>
              <a:chOff x="0" y="0"/>
              <a:chExt cx="812800" cy="7112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7931E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313133" y="2539654"/>
              <a:ext cx="874668" cy="833668"/>
              <a:chOff x="0" y="0"/>
              <a:chExt cx="812800" cy="7747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774700"/>
              </a:xfrm>
              <a:custGeom>
                <a:avLst/>
                <a:gdLst/>
                <a:ahLst/>
                <a:cxnLst/>
                <a:rect r="r" b="b" t="t" l="l"/>
                <a:pathLst>
                  <a:path h="774700" w="812800">
                    <a:moveTo>
                      <a:pt x="406400" y="0"/>
                    </a:moveTo>
                    <a:lnTo>
                      <a:pt x="502338" y="295909"/>
                    </a:lnTo>
                    <a:lnTo>
                      <a:pt x="812800" y="295909"/>
                    </a:lnTo>
                    <a:lnTo>
                      <a:pt x="561631" y="478791"/>
                    </a:lnTo>
                    <a:lnTo>
                      <a:pt x="657569" y="774700"/>
                    </a:lnTo>
                    <a:lnTo>
                      <a:pt x="406400" y="591819"/>
                    </a:lnTo>
                    <a:lnTo>
                      <a:pt x="155231" y="774700"/>
                    </a:lnTo>
                    <a:lnTo>
                      <a:pt x="251169" y="478791"/>
                    </a:lnTo>
                    <a:lnTo>
                      <a:pt x="0" y="295909"/>
                    </a:lnTo>
                    <a:lnTo>
                      <a:pt x="310462" y="29590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228600" y="209550"/>
                <a:ext cx="355600" cy="400050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0"/>
              <a:ext cx="6446660" cy="6183532"/>
              <a:chOff x="0" y="0"/>
              <a:chExt cx="1387014" cy="1330402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387014" cy="1330402"/>
              </a:xfrm>
              <a:custGeom>
                <a:avLst/>
                <a:gdLst/>
                <a:ahLst/>
                <a:cxnLst/>
                <a:rect r="r" b="b" t="t" l="l"/>
                <a:pathLst>
                  <a:path h="1330402" w="1387014">
                    <a:moveTo>
                      <a:pt x="9607" y="0"/>
                    </a:moveTo>
                    <a:lnTo>
                      <a:pt x="1377407" y="0"/>
                    </a:lnTo>
                    <a:cubicBezTo>
                      <a:pt x="1379955" y="0"/>
                      <a:pt x="1382399" y="1012"/>
                      <a:pt x="1384200" y="2814"/>
                    </a:cubicBezTo>
                    <a:cubicBezTo>
                      <a:pt x="1386002" y="4616"/>
                      <a:pt x="1387014" y="7059"/>
                      <a:pt x="1387014" y="9607"/>
                    </a:cubicBezTo>
                    <a:lnTo>
                      <a:pt x="1387014" y="1320794"/>
                    </a:lnTo>
                    <a:cubicBezTo>
                      <a:pt x="1387014" y="1323342"/>
                      <a:pt x="1386002" y="1325786"/>
                      <a:pt x="1384200" y="1327588"/>
                    </a:cubicBezTo>
                    <a:cubicBezTo>
                      <a:pt x="1382399" y="1329389"/>
                      <a:pt x="1379955" y="1330402"/>
                      <a:pt x="1377407" y="1330402"/>
                    </a:cubicBezTo>
                    <a:lnTo>
                      <a:pt x="9607" y="1330402"/>
                    </a:lnTo>
                    <a:cubicBezTo>
                      <a:pt x="7059" y="1330402"/>
                      <a:pt x="4616" y="1329389"/>
                      <a:pt x="2814" y="1327588"/>
                    </a:cubicBezTo>
                    <a:cubicBezTo>
                      <a:pt x="1012" y="1325786"/>
                      <a:pt x="0" y="1323342"/>
                      <a:pt x="0" y="1320794"/>
                    </a:cubicBezTo>
                    <a:lnTo>
                      <a:pt x="0" y="9607"/>
                    </a:lnTo>
                    <a:cubicBezTo>
                      <a:pt x="0" y="7059"/>
                      <a:pt x="1012" y="4616"/>
                      <a:pt x="2814" y="2814"/>
                    </a:cubicBezTo>
                    <a:cubicBezTo>
                      <a:pt x="4616" y="1012"/>
                      <a:pt x="7059" y="0"/>
                      <a:pt x="960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57150"/>
                <a:ext cx="1387014" cy="1387552"/>
              </a:xfrm>
              <a:prstGeom prst="rect">
                <a:avLst/>
              </a:prstGeom>
            </p:spPr>
            <p:txBody>
              <a:bodyPr anchor="ctr" rtlCol="false" tIns="46639" lIns="46639" bIns="46639" rIns="46639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</p:grpSp>
      <p:sp>
        <p:nvSpPr>
          <p:cNvPr name="Freeform 39" id="39"/>
          <p:cNvSpPr/>
          <p:nvPr/>
        </p:nvSpPr>
        <p:spPr>
          <a:xfrm flipH="false" flipV="false" rot="0">
            <a:off x="6618895" y="3588961"/>
            <a:ext cx="5175849" cy="4114800"/>
          </a:xfrm>
          <a:custGeom>
            <a:avLst/>
            <a:gdLst/>
            <a:ahLst/>
            <a:cxnLst/>
            <a:rect r="r" b="b" t="t" l="l"/>
            <a:pathLst>
              <a:path h="4114800" w="5175849">
                <a:moveTo>
                  <a:pt x="0" y="0"/>
                </a:moveTo>
                <a:lnTo>
                  <a:pt x="5175849" y="0"/>
                </a:lnTo>
                <a:lnTo>
                  <a:pt x="51758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2270994" y="3588961"/>
            <a:ext cx="4709356" cy="4114800"/>
          </a:xfrm>
          <a:custGeom>
            <a:avLst/>
            <a:gdLst/>
            <a:ahLst/>
            <a:cxnLst/>
            <a:rect r="r" b="b" t="t" l="l"/>
            <a:pathLst>
              <a:path h="4114800" w="4709356">
                <a:moveTo>
                  <a:pt x="0" y="0"/>
                </a:moveTo>
                <a:lnTo>
                  <a:pt x="4709356" y="0"/>
                </a:lnTo>
                <a:lnTo>
                  <a:pt x="4709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Algoritmos de clasificación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28700" y="2593108"/>
            <a:ext cx="513100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K-nearest-neighbor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578497" y="2593108"/>
            <a:ext cx="513100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Árbol de decisión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112609" y="2593108"/>
            <a:ext cx="512746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Random Forest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Experimentación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548651" y="2171700"/>
          <a:ext cx="11229155" cy="7086600"/>
        </p:xfrm>
        <a:graphic>
          <a:graphicData uri="http://schemas.openxmlformats.org/drawingml/2006/table">
            <a:tbl>
              <a:tblPr/>
              <a:tblGrid>
                <a:gridCol w="2747380"/>
                <a:gridCol w="1545277"/>
                <a:gridCol w="4969785"/>
                <a:gridCol w="1966713"/>
              </a:tblGrid>
              <a:tr h="1012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Herramienta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Versión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Sitio Web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Licencia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3.10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https://www.python.org/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MIT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Jupyter Lab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3.5.3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https://jupyter.org/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CCO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Pandas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1.5.2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https://pandas.pydata.org/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BSD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Sckit-Learn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1.2.2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https://scikit-learn.org/stable/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BSD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Matplotlib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3.6.2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https://matplotlib.org/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BSD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Seasborn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0.12.2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https://seaborn.pydata.org/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BSD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Experimentación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47929" y="2310002"/>
            <a:ext cx="16230600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En la experimentación, se emplearon distintas técnicas para la construcción de los distintos modelos de clasificación. Obtener una representación de los datos que puede ayudar a obtener mejores resultados de precisión y exactitud para el modelo de clasificación.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421769" y="4616628"/>
          <a:ext cx="3099484" cy="3790950"/>
        </p:xfrm>
        <a:graphic>
          <a:graphicData uri="http://schemas.openxmlformats.org/drawingml/2006/table">
            <a:tbl>
              <a:tblPr/>
              <a:tblGrid>
                <a:gridCol w="1072258"/>
                <a:gridCol w="932407"/>
              </a:tblGrid>
              <a:tr h="8809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Atributo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9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055425" y="4282476"/>
          <a:ext cx="5810806" cy="4459253"/>
        </p:xfrm>
        <a:graphic>
          <a:graphicData uri="http://schemas.openxmlformats.org/drawingml/2006/table">
            <a:tbl>
              <a:tblPr/>
              <a:tblGrid>
                <a:gridCol w="1162161"/>
                <a:gridCol w="1377819"/>
                <a:gridCol w="1100545"/>
                <a:gridCol w="1100545"/>
                <a:gridCol w="1069736"/>
              </a:tblGrid>
              <a:tr h="13158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Atributo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0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60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2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isby"/>
                          <a:ea typeface="Visby"/>
                          <a:cs typeface="Visby"/>
                          <a:sym typeface="Visby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Visby Bold"/>
                          <a:ea typeface="Visby Bold"/>
                          <a:cs typeface="Visby Bold"/>
                          <a:sym typeface="Visby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6" id="6"/>
          <p:cNvSpPr/>
          <p:nvPr/>
        </p:nvSpPr>
        <p:spPr>
          <a:xfrm>
            <a:off x="6777889" y="6454953"/>
            <a:ext cx="1847784" cy="0"/>
          </a:xfrm>
          <a:prstGeom prst="line">
            <a:avLst/>
          </a:prstGeom>
          <a:ln cap="flat" w="114300">
            <a:solidFill>
              <a:srgbClr val="000000"/>
            </a:solidFill>
            <a:prstDash val="lgDash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Experimentación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47929" y="2286971"/>
            <a:ext cx="1623060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Con el conjunto de datos preprocesados, se realizo una partición estratificada del conjunto de datos en un 70% para entrenamiento y un 30% para evaluación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665213" y="3787476"/>
            <a:ext cx="10957574" cy="5296384"/>
            <a:chOff x="0" y="0"/>
            <a:chExt cx="14610099" cy="7061845"/>
          </a:xfrm>
        </p:grpSpPr>
        <p:sp>
          <p:nvSpPr>
            <p:cNvPr name="AutoShape 5" id="5"/>
            <p:cNvSpPr/>
            <p:nvPr/>
          </p:nvSpPr>
          <p:spPr>
            <a:xfrm>
              <a:off x="2354892" y="0"/>
              <a:ext cx="0" cy="6283767"/>
            </a:xfrm>
            <a:prstGeom prst="line">
              <a:avLst/>
            </a:prstGeom>
            <a:ln cap="flat" w="65202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2322291" y="6251166"/>
              <a:ext cx="12287807" cy="0"/>
            </a:xfrm>
            <a:prstGeom prst="line">
              <a:avLst/>
            </a:prstGeom>
            <a:ln cap="flat" w="65202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5559153" y="603118"/>
              <a:ext cx="8382976" cy="782424"/>
              <a:chOff x="0" y="0"/>
              <a:chExt cx="2177107" cy="2032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177107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2177107">
                    <a:moveTo>
                      <a:pt x="15805" y="0"/>
                    </a:moveTo>
                    <a:lnTo>
                      <a:pt x="2161303" y="0"/>
                    </a:lnTo>
                    <a:cubicBezTo>
                      <a:pt x="2165494" y="0"/>
                      <a:pt x="2169514" y="1665"/>
                      <a:pt x="2172478" y="4629"/>
                    </a:cubicBezTo>
                    <a:cubicBezTo>
                      <a:pt x="2175442" y="7593"/>
                      <a:pt x="2177107" y="11613"/>
                      <a:pt x="2177107" y="15805"/>
                    </a:cubicBezTo>
                    <a:lnTo>
                      <a:pt x="2177107" y="187395"/>
                    </a:lnTo>
                    <a:cubicBezTo>
                      <a:pt x="2177107" y="191587"/>
                      <a:pt x="2175442" y="195607"/>
                      <a:pt x="2172478" y="198571"/>
                    </a:cubicBezTo>
                    <a:cubicBezTo>
                      <a:pt x="2169514" y="201535"/>
                      <a:pt x="2165494" y="203200"/>
                      <a:pt x="2161303" y="203200"/>
                    </a:cubicBezTo>
                    <a:lnTo>
                      <a:pt x="15805" y="203200"/>
                    </a:lnTo>
                    <a:cubicBezTo>
                      <a:pt x="11613" y="203200"/>
                      <a:pt x="7593" y="201535"/>
                      <a:pt x="4629" y="198571"/>
                    </a:cubicBezTo>
                    <a:cubicBezTo>
                      <a:pt x="1665" y="195607"/>
                      <a:pt x="0" y="191587"/>
                      <a:pt x="0" y="187395"/>
                    </a:cubicBezTo>
                    <a:lnTo>
                      <a:pt x="0" y="15805"/>
                    </a:lnTo>
                    <a:cubicBezTo>
                      <a:pt x="0" y="11613"/>
                      <a:pt x="1665" y="7593"/>
                      <a:pt x="4629" y="4629"/>
                    </a:cubicBezTo>
                    <a:cubicBezTo>
                      <a:pt x="7593" y="1665"/>
                      <a:pt x="11613" y="0"/>
                      <a:pt x="15805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2177107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Entrenamiento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559153" y="2091354"/>
              <a:ext cx="2783897" cy="782424"/>
              <a:chOff x="0" y="0"/>
              <a:chExt cx="722994" cy="203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22994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722994">
                    <a:moveTo>
                      <a:pt x="47592" y="0"/>
                    </a:moveTo>
                    <a:lnTo>
                      <a:pt x="675402" y="0"/>
                    </a:lnTo>
                    <a:cubicBezTo>
                      <a:pt x="701687" y="0"/>
                      <a:pt x="722994" y="21308"/>
                      <a:pt x="722994" y="47592"/>
                    </a:cubicBezTo>
                    <a:lnTo>
                      <a:pt x="722994" y="155608"/>
                    </a:lnTo>
                    <a:cubicBezTo>
                      <a:pt x="722994" y="181892"/>
                      <a:pt x="701687" y="203200"/>
                      <a:pt x="675402" y="203200"/>
                    </a:cubicBezTo>
                    <a:lnTo>
                      <a:pt x="47592" y="203200"/>
                    </a:lnTo>
                    <a:cubicBezTo>
                      <a:pt x="21308" y="203200"/>
                      <a:pt x="0" y="181892"/>
                      <a:pt x="0" y="155608"/>
                    </a:cubicBezTo>
                    <a:lnTo>
                      <a:pt x="0" y="47592"/>
                    </a:lnTo>
                    <a:cubicBezTo>
                      <a:pt x="0" y="21308"/>
                      <a:pt x="21308" y="0"/>
                      <a:pt x="47592" y="0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22994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Validación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2693296" y="2086464"/>
              <a:ext cx="2865857" cy="782424"/>
              <a:chOff x="0" y="0"/>
              <a:chExt cx="744280" cy="2032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44280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744280">
                    <a:moveTo>
                      <a:pt x="46231" y="0"/>
                    </a:moveTo>
                    <a:lnTo>
                      <a:pt x="698049" y="0"/>
                    </a:lnTo>
                    <a:cubicBezTo>
                      <a:pt x="710310" y="0"/>
                      <a:pt x="722069" y="4871"/>
                      <a:pt x="730739" y="13541"/>
                    </a:cubicBezTo>
                    <a:cubicBezTo>
                      <a:pt x="739409" y="22211"/>
                      <a:pt x="744280" y="33970"/>
                      <a:pt x="744280" y="46231"/>
                    </a:cubicBezTo>
                    <a:lnTo>
                      <a:pt x="744280" y="156969"/>
                    </a:lnTo>
                    <a:cubicBezTo>
                      <a:pt x="744280" y="169230"/>
                      <a:pt x="739409" y="180989"/>
                      <a:pt x="730739" y="189659"/>
                    </a:cubicBezTo>
                    <a:cubicBezTo>
                      <a:pt x="722069" y="198329"/>
                      <a:pt x="710310" y="203200"/>
                      <a:pt x="698049" y="203200"/>
                    </a:cubicBezTo>
                    <a:lnTo>
                      <a:pt x="46231" y="203200"/>
                    </a:lnTo>
                    <a:cubicBezTo>
                      <a:pt x="33970" y="203200"/>
                      <a:pt x="22211" y="198329"/>
                      <a:pt x="13541" y="189659"/>
                    </a:cubicBezTo>
                    <a:cubicBezTo>
                      <a:pt x="4871" y="180989"/>
                      <a:pt x="0" y="169230"/>
                      <a:pt x="0" y="156969"/>
                    </a:cubicBezTo>
                    <a:lnTo>
                      <a:pt x="0" y="46231"/>
                    </a:lnTo>
                    <a:cubicBezTo>
                      <a:pt x="0" y="33970"/>
                      <a:pt x="4871" y="22211"/>
                      <a:pt x="13541" y="13541"/>
                    </a:cubicBezTo>
                    <a:cubicBezTo>
                      <a:pt x="22211" y="4871"/>
                      <a:pt x="33970" y="0"/>
                      <a:pt x="46231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44280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Entrenamiento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8358035" y="3574699"/>
              <a:ext cx="2783897" cy="782424"/>
              <a:chOff x="0" y="0"/>
              <a:chExt cx="722994" cy="2032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22994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722994">
                    <a:moveTo>
                      <a:pt x="47592" y="0"/>
                    </a:moveTo>
                    <a:lnTo>
                      <a:pt x="675402" y="0"/>
                    </a:lnTo>
                    <a:cubicBezTo>
                      <a:pt x="701687" y="0"/>
                      <a:pt x="722994" y="21308"/>
                      <a:pt x="722994" y="47592"/>
                    </a:cubicBezTo>
                    <a:lnTo>
                      <a:pt x="722994" y="155608"/>
                    </a:lnTo>
                    <a:cubicBezTo>
                      <a:pt x="722994" y="181892"/>
                      <a:pt x="701687" y="203200"/>
                      <a:pt x="675402" y="203200"/>
                    </a:cubicBezTo>
                    <a:lnTo>
                      <a:pt x="47592" y="203200"/>
                    </a:lnTo>
                    <a:cubicBezTo>
                      <a:pt x="21308" y="203200"/>
                      <a:pt x="0" y="181892"/>
                      <a:pt x="0" y="155608"/>
                    </a:cubicBezTo>
                    <a:lnTo>
                      <a:pt x="0" y="47592"/>
                    </a:lnTo>
                    <a:cubicBezTo>
                      <a:pt x="0" y="21308"/>
                      <a:pt x="21308" y="0"/>
                      <a:pt x="47592" y="0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722994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Validación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2693296" y="3574699"/>
              <a:ext cx="5649754" cy="782424"/>
              <a:chOff x="0" y="0"/>
              <a:chExt cx="1467274" cy="2032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467274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1467274">
                    <a:moveTo>
                      <a:pt x="23451" y="0"/>
                    </a:moveTo>
                    <a:lnTo>
                      <a:pt x="1443823" y="0"/>
                    </a:lnTo>
                    <a:cubicBezTo>
                      <a:pt x="1456775" y="0"/>
                      <a:pt x="1467274" y="10499"/>
                      <a:pt x="1467274" y="23451"/>
                    </a:cubicBezTo>
                    <a:lnTo>
                      <a:pt x="1467274" y="179749"/>
                    </a:lnTo>
                    <a:cubicBezTo>
                      <a:pt x="1467274" y="192701"/>
                      <a:pt x="1456775" y="203200"/>
                      <a:pt x="1443823" y="203200"/>
                    </a:cubicBezTo>
                    <a:lnTo>
                      <a:pt x="23451" y="203200"/>
                    </a:lnTo>
                    <a:cubicBezTo>
                      <a:pt x="10499" y="203200"/>
                      <a:pt x="0" y="192701"/>
                      <a:pt x="0" y="179749"/>
                    </a:cubicBezTo>
                    <a:lnTo>
                      <a:pt x="0" y="23451"/>
                    </a:lnTo>
                    <a:cubicBezTo>
                      <a:pt x="0" y="10499"/>
                      <a:pt x="10499" y="0"/>
                      <a:pt x="23451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1467274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Entrenamiento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770142" y="603118"/>
              <a:ext cx="2783897" cy="782424"/>
              <a:chOff x="0" y="0"/>
              <a:chExt cx="722994" cy="203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722994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722994">
                    <a:moveTo>
                      <a:pt x="47592" y="0"/>
                    </a:moveTo>
                    <a:lnTo>
                      <a:pt x="675402" y="0"/>
                    </a:lnTo>
                    <a:cubicBezTo>
                      <a:pt x="701687" y="0"/>
                      <a:pt x="722994" y="21308"/>
                      <a:pt x="722994" y="47592"/>
                    </a:cubicBezTo>
                    <a:lnTo>
                      <a:pt x="722994" y="155608"/>
                    </a:lnTo>
                    <a:cubicBezTo>
                      <a:pt x="722994" y="181892"/>
                      <a:pt x="701687" y="203200"/>
                      <a:pt x="675402" y="203200"/>
                    </a:cubicBezTo>
                    <a:lnTo>
                      <a:pt x="47592" y="203200"/>
                    </a:lnTo>
                    <a:cubicBezTo>
                      <a:pt x="21308" y="203200"/>
                      <a:pt x="0" y="181892"/>
                      <a:pt x="0" y="155608"/>
                    </a:cubicBezTo>
                    <a:lnTo>
                      <a:pt x="0" y="47592"/>
                    </a:lnTo>
                    <a:cubicBezTo>
                      <a:pt x="0" y="21308"/>
                      <a:pt x="21308" y="0"/>
                      <a:pt x="47592" y="0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722994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Validación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615700" y="5058044"/>
              <a:ext cx="8542531" cy="782424"/>
              <a:chOff x="0" y="0"/>
              <a:chExt cx="2218545" cy="2032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218545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2218545">
                    <a:moveTo>
                      <a:pt x="15510" y="0"/>
                    </a:moveTo>
                    <a:lnTo>
                      <a:pt x="2203035" y="0"/>
                    </a:lnTo>
                    <a:cubicBezTo>
                      <a:pt x="2207149" y="0"/>
                      <a:pt x="2211094" y="1634"/>
                      <a:pt x="2214002" y="4543"/>
                    </a:cubicBezTo>
                    <a:cubicBezTo>
                      <a:pt x="2216911" y="7451"/>
                      <a:pt x="2218545" y="11396"/>
                      <a:pt x="2218545" y="15510"/>
                    </a:cubicBezTo>
                    <a:lnTo>
                      <a:pt x="2218545" y="187690"/>
                    </a:lnTo>
                    <a:cubicBezTo>
                      <a:pt x="2218545" y="191804"/>
                      <a:pt x="2216911" y="195749"/>
                      <a:pt x="2214002" y="198657"/>
                    </a:cubicBezTo>
                    <a:cubicBezTo>
                      <a:pt x="2211094" y="201566"/>
                      <a:pt x="2207149" y="203200"/>
                      <a:pt x="2203035" y="203200"/>
                    </a:cubicBezTo>
                    <a:lnTo>
                      <a:pt x="15510" y="203200"/>
                    </a:lnTo>
                    <a:cubicBezTo>
                      <a:pt x="11396" y="203200"/>
                      <a:pt x="7451" y="201566"/>
                      <a:pt x="4543" y="198657"/>
                    </a:cubicBezTo>
                    <a:cubicBezTo>
                      <a:pt x="1634" y="195749"/>
                      <a:pt x="0" y="191804"/>
                      <a:pt x="0" y="187690"/>
                    </a:cubicBezTo>
                    <a:lnTo>
                      <a:pt x="0" y="15510"/>
                    </a:lnTo>
                    <a:cubicBezTo>
                      <a:pt x="0" y="11396"/>
                      <a:pt x="1634" y="7451"/>
                      <a:pt x="4543" y="4543"/>
                    </a:cubicBezTo>
                    <a:cubicBezTo>
                      <a:pt x="7451" y="1634"/>
                      <a:pt x="11396" y="0"/>
                      <a:pt x="15510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2218545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Entrenamiento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1180873" y="5058044"/>
              <a:ext cx="2783897" cy="782424"/>
              <a:chOff x="0" y="0"/>
              <a:chExt cx="722994" cy="2032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722994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722994">
                    <a:moveTo>
                      <a:pt x="47592" y="0"/>
                    </a:moveTo>
                    <a:lnTo>
                      <a:pt x="675402" y="0"/>
                    </a:lnTo>
                    <a:cubicBezTo>
                      <a:pt x="701687" y="0"/>
                      <a:pt x="722994" y="21308"/>
                      <a:pt x="722994" y="47592"/>
                    </a:cubicBezTo>
                    <a:lnTo>
                      <a:pt x="722994" y="155608"/>
                    </a:lnTo>
                    <a:cubicBezTo>
                      <a:pt x="722994" y="181892"/>
                      <a:pt x="701687" y="203200"/>
                      <a:pt x="675402" y="203200"/>
                    </a:cubicBezTo>
                    <a:lnTo>
                      <a:pt x="47592" y="203200"/>
                    </a:lnTo>
                    <a:cubicBezTo>
                      <a:pt x="21308" y="203200"/>
                      <a:pt x="0" y="181892"/>
                      <a:pt x="0" y="155608"/>
                    </a:cubicBezTo>
                    <a:lnTo>
                      <a:pt x="0" y="47592"/>
                    </a:lnTo>
                    <a:cubicBezTo>
                      <a:pt x="0" y="21308"/>
                      <a:pt x="21308" y="0"/>
                      <a:pt x="47592" y="0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722994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Validación</a:t>
                </a: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0" y="2902201"/>
              <a:ext cx="2086464" cy="441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75"/>
                </a:lnSpc>
              </a:pPr>
              <a:r>
                <a:rPr lang="en-US" sz="2053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Iteraciones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7422963" y="6620579"/>
              <a:ext cx="2086464" cy="441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75"/>
                </a:lnSpc>
              </a:pPr>
              <a:r>
                <a:rPr lang="en-US" sz="2053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Muestras</a:t>
              </a:r>
            </a:p>
          </p:txBody>
        </p:sp>
        <p:grpSp>
          <p:nvGrpSpPr>
            <p:cNvPr name="Group 33" id="33"/>
            <p:cNvGrpSpPr/>
            <p:nvPr/>
          </p:nvGrpSpPr>
          <p:grpSpPr>
            <a:xfrm rot="0">
              <a:off x="11158232" y="3574699"/>
              <a:ext cx="2783897" cy="782424"/>
              <a:chOff x="0" y="0"/>
              <a:chExt cx="722994" cy="2032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722994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722994">
                    <a:moveTo>
                      <a:pt x="47592" y="0"/>
                    </a:moveTo>
                    <a:lnTo>
                      <a:pt x="675402" y="0"/>
                    </a:lnTo>
                    <a:cubicBezTo>
                      <a:pt x="701687" y="0"/>
                      <a:pt x="722994" y="21308"/>
                      <a:pt x="722994" y="47592"/>
                    </a:cubicBezTo>
                    <a:lnTo>
                      <a:pt x="722994" y="155608"/>
                    </a:lnTo>
                    <a:cubicBezTo>
                      <a:pt x="722994" y="181892"/>
                      <a:pt x="701687" y="203200"/>
                      <a:pt x="675402" y="203200"/>
                    </a:cubicBezTo>
                    <a:lnTo>
                      <a:pt x="47592" y="203200"/>
                    </a:lnTo>
                    <a:cubicBezTo>
                      <a:pt x="21308" y="203200"/>
                      <a:pt x="0" y="181892"/>
                      <a:pt x="0" y="155608"/>
                    </a:cubicBezTo>
                    <a:lnTo>
                      <a:pt x="0" y="47592"/>
                    </a:lnTo>
                    <a:cubicBezTo>
                      <a:pt x="0" y="21308"/>
                      <a:pt x="21308" y="0"/>
                      <a:pt x="47592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722994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Entrenamiento</a:t>
                </a: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8358035" y="2091354"/>
              <a:ext cx="5584094" cy="782424"/>
              <a:chOff x="0" y="0"/>
              <a:chExt cx="1450221" cy="2032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450221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1450221">
                    <a:moveTo>
                      <a:pt x="23726" y="0"/>
                    </a:moveTo>
                    <a:lnTo>
                      <a:pt x="1426495" y="0"/>
                    </a:lnTo>
                    <a:cubicBezTo>
                      <a:pt x="1432788" y="0"/>
                      <a:pt x="1438823" y="2500"/>
                      <a:pt x="1443272" y="6949"/>
                    </a:cubicBezTo>
                    <a:cubicBezTo>
                      <a:pt x="1447722" y="11399"/>
                      <a:pt x="1450221" y="17434"/>
                      <a:pt x="1450221" y="23726"/>
                    </a:cubicBezTo>
                    <a:lnTo>
                      <a:pt x="1450221" y="179474"/>
                    </a:lnTo>
                    <a:cubicBezTo>
                      <a:pt x="1450221" y="185766"/>
                      <a:pt x="1447722" y="191801"/>
                      <a:pt x="1443272" y="196251"/>
                    </a:cubicBezTo>
                    <a:cubicBezTo>
                      <a:pt x="1438823" y="200700"/>
                      <a:pt x="1432788" y="203200"/>
                      <a:pt x="1426495" y="203200"/>
                    </a:cubicBezTo>
                    <a:lnTo>
                      <a:pt x="23726" y="203200"/>
                    </a:lnTo>
                    <a:cubicBezTo>
                      <a:pt x="17434" y="203200"/>
                      <a:pt x="11399" y="200700"/>
                      <a:pt x="6949" y="196251"/>
                    </a:cubicBezTo>
                    <a:cubicBezTo>
                      <a:pt x="2500" y="191801"/>
                      <a:pt x="0" y="185766"/>
                      <a:pt x="0" y="179474"/>
                    </a:cubicBezTo>
                    <a:lnTo>
                      <a:pt x="0" y="23726"/>
                    </a:lnTo>
                    <a:cubicBezTo>
                      <a:pt x="0" y="17434"/>
                      <a:pt x="2500" y="11399"/>
                      <a:pt x="6949" y="6949"/>
                    </a:cubicBezTo>
                    <a:cubicBezTo>
                      <a:pt x="11399" y="2500"/>
                      <a:pt x="17434" y="0"/>
                      <a:pt x="23726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1450221" cy="2508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  <a:r>
                  <a:rPr lang="en-US" b="true" sz="1400">
                    <a:solidFill>
                      <a:srgbClr val="000000"/>
                    </a:solidFill>
                    <a:latin typeface="Arimo Bold"/>
                    <a:ea typeface="Arimo Bold"/>
                    <a:cs typeface="Arimo Bold"/>
                    <a:sym typeface="Arimo Bold"/>
                  </a:rPr>
                  <a:t>Entrenamiento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Experimentación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47929" y="2286971"/>
            <a:ext cx="1623060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Los algoritmos de aprendizaje automático supervisado dependen en gran medida de la correcta configuración </a:t>
            </a: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de sus hiperparametros para alcanzar un rendimiento optimo.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925485" y="5527730"/>
            <a:ext cx="1409058" cy="1409058"/>
          </a:xfrm>
          <a:custGeom>
            <a:avLst/>
            <a:gdLst/>
            <a:ahLst/>
            <a:cxnLst/>
            <a:rect r="r" b="b" t="t" l="l"/>
            <a:pathLst>
              <a:path h="1409058" w="1409058">
                <a:moveTo>
                  <a:pt x="0" y="0"/>
                </a:moveTo>
                <a:lnTo>
                  <a:pt x="1409058" y="0"/>
                </a:lnTo>
                <a:lnTo>
                  <a:pt x="1409058" y="1409058"/>
                </a:lnTo>
                <a:lnTo>
                  <a:pt x="0" y="1409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65444" y="5802690"/>
            <a:ext cx="2426705" cy="859139"/>
            <a:chOff x="0" y="0"/>
            <a:chExt cx="630476" cy="223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0476" cy="223210"/>
            </a:xfrm>
            <a:custGeom>
              <a:avLst/>
              <a:gdLst/>
              <a:ahLst/>
              <a:cxnLst/>
              <a:rect r="r" b="b" t="t" l="l"/>
              <a:pathLst>
                <a:path h="223210" w="630476">
                  <a:moveTo>
                    <a:pt x="44664" y="0"/>
                  </a:moveTo>
                  <a:lnTo>
                    <a:pt x="585811" y="0"/>
                  </a:lnTo>
                  <a:cubicBezTo>
                    <a:pt x="597657" y="0"/>
                    <a:pt x="609018" y="4706"/>
                    <a:pt x="617394" y="13082"/>
                  </a:cubicBezTo>
                  <a:cubicBezTo>
                    <a:pt x="625770" y="21458"/>
                    <a:pt x="630476" y="32819"/>
                    <a:pt x="630476" y="44664"/>
                  </a:cubicBezTo>
                  <a:lnTo>
                    <a:pt x="630476" y="178546"/>
                  </a:lnTo>
                  <a:cubicBezTo>
                    <a:pt x="630476" y="203214"/>
                    <a:pt x="610479" y="223210"/>
                    <a:pt x="585811" y="223210"/>
                  </a:cubicBezTo>
                  <a:lnTo>
                    <a:pt x="44664" y="223210"/>
                  </a:lnTo>
                  <a:cubicBezTo>
                    <a:pt x="32819" y="223210"/>
                    <a:pt x="21458" y="218505"/>
                    <a:pt x="13082" y="210129"/>
                  </a:cubicBezTo>
                  <a:cubicBezTo>
                    <a:pt x="4706" y="201752"/>
                    <a:pt x="0" y="190392"/>
                    <a:pt x="0" y="178546"/>
                  </a:cubicBezTo>
                  <a:lnTo>
                    <a:pt x="0" y="44664"/>
                  </a:lnTo>
                  <a:cubicBezTo>
                    <a:pt x="0" y="32819"/>
                    <a:pt x="4706" y="21458"/>
                    <a:pt x="13082" y="13082"/>
                  </a:cubicBezTo>
                  <a:cubicBezTo>
                    <a:pt x="21458" y="4706"/>
                    <a:pt x="32819" y="0"/>
                    <a:pt x="44664" y="0"/>
                  </a:cubicBezTo>
                  <a:close/>
                </a:path>
              </a:pathLst>
            </a:custGeom>
            <a:solidFill>
              <a:srgbClr val="5CE1E6"/>
            </a:solidFill>
            <a:ln w="76200" cap="sq">
              <a:solidFill>
                <a:srgbClr val="5CE1E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30476" cy="280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1"/>
                </a:lnSpc>
              </a:pPr>
              <a:r>
                <a:rPr lang="en-US" b="true" sz="18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Configuración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76840" y="5527730"/>
            <a:ext cx="2590800" cy="1344336"/>
            <a:chOff x="0" y="0"/>
            <a:chExt cx="673109" cy="3492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3109" cy="349268"/>
            </a:xfrm>
            <a:custGeom>
              <a:avLst/>
              <a:gdLst/>
              <a:ahLst/>
              <a:cxnLst/>
              <a:rect r="r" b="b" t="t" l="l"/>
              <a:pathLst>
                <a:path h="349268" w="673109">
                  <a:moveTo>
                    <a:pt x="41835" y="0"/>
                  </a:moveTo>
                  <a:lnTo>
                    <a:pt x="631273" y="0"/>
                  </a:lnTo>
                  <a:cubicBezTo>
                    <a:pt x="642369" y="0"/>
                    <a:pt x="653010" y="4408"/>
                    <a:pt x="660855" y="12253"/>
                  </a:cubicBezTo>
                  <a:cubicBezTo>
                    <a:pt x="668701" y="20099"/>
                    <a:pt x="673109" y="30740"/>
                    <a:pt x="673109" y="41835"/>
                  </a:cubicBezTo>
                  <a:lnTo>
                    <a:pt x="673109" y="307433"/>
                  </a:lnTo>
                  <a:cubicBezTo>
                    <a:pt x="673109" y="330538"/>
                    <a:pt x="654378" y="349268"/>
                    <a:pt x="631273" y="349268"/>
                  </a:cubicBezTo>
                  <a:lnTo>
                    <a:pt x="41835" y="349268"/>
                  </a:lnTo>
                  <a:cubicBezTo>
                    <a:pt x="18730" y="349268"/>
                    <a:pt x="0" y="330538"/>
                    <a:pt x="0" y="307433"/>
                  </a:cubicBezTo>
                  <a:lnTo>
                    <a:pt x="0" y="41835"/>
                  </a:lnTo>
                  <a:cubicBezTo>
                    <a:pt x="0" y="18730"/>
                    <a:pt x="18730" y="0"/>
                    <a:pt x="41835" y="0"/>
                  </a:cubicBezTo>
                  <a:close/>
                </a:path>
              </a:pathLst>
            </a:custGeom>
            <a:solidFill>
              <a:srgbClr val="C1FF72"/>
            </a:solidFill>
            <a:ln w="76200" cap="sq">
              <a:solidFill>
                <a:srgbClr val="C1FF7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673109" cy="40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1"/>
                </a:lnSpc>
              </a:pPr>
              <a:r>
                <a:rPr lang="en-US" b="true" sz="18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Evaluar configuración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13347" y="5589263"/>
            <a:ext cx="2209209" cy="1285992"/>
            <a:chOff x="0" y="0"/>
            <a:chExt cx="2945613" cy="17146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24021" y="0"/>
              <a:ext cx="1697570" cy="969737"/>
            </a:xfrm>
            <a:custGeom>
              <a:avLst/>
              <a:gdLst/>
              <a:ahLst/>
              <a:cxnLst/>
              <a:rect r="r" b="b" t="t" l="l"/>
              <a:pathLst>
                <a:path h="969737" w="1697570">
                  <a:moveTo>
                    <a:pt x="0" y="0"/>
                  </a:moveTo>
                  <a:lnTo>
                    <a:pt x="1697570" y="0"/>
                  </a:lnTo>
                  <a:lnTo>
                    <a:pt x="1697570" y="969737"/>
                  </a:lnTo>
                  <a:lnTo>
                    <a:pt x="0" y="969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261981"/>
              <a:ext cx="2945613" cy="452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7"/>
                </a:lnSpc>
              </a:pPr>
              <a:r>
                <a:rPr lang="en-US" sz="200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F1 - score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5992169" y="6212195"/>
            <a:ext cx="933316" cy="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8243503" y="6218948"/>
            <a:ext cx="933316" cy="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11767661" y="6199898"/>
            <a:ext cx="933316" cy="1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6450673" y="4130134"/>
            <a:ext cx="2245729" cy="875479"/>
            <a:chOff x="0" y="0"/>
            <a:chExt cx="998102" cy="3891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98102" cy="389102"/>
            </a:xfrm>
            <a:custGeom>
              <a:avLst/>
              <a:gdLst/>
              <a:ahLst/>
              <a:cxnLst/>
              <a:rect r="r" b="b" t="t" l="l"/>
              <a:pathLst>
                <a:path h="389102" w="998102">
                  <a:moveTo>
                    <a:pt x="120659" y="0"/>
                  </a:moveTo>
                  <a:lnTo>
                    <a:pt x="877443" y="0"/>
                  </a:lnTo>
                  <a:cubicBezTo>
                    <a:pt x="909444" y="0"/>
                    <a:pt x="940134" y="12712"/>
                    <a:pt x="962762" y="35340"/>
                  </a:cubicBezTo>
                  <a:cubicBezTo>
                    <a:pt x="985390" y="57968"/>
                    <a:pt x="998102" y="88658"/>
                    <a:pt x="998102" y="120659"/>
                  </a:cubicBezTo>
                  <a:lnTo>
                    <a:pt x="998102" y="268443"/>
                  </a:lnTo>
                  <a:cubicBezTo>
                    <a:pt x="998102" y="300444"/>
                    <a:pt x="985390" y="331134"/>
                    <a:pt x="962762" y="353762"/>
                  </a:cubicBezTo>
                  <a:cubicBezTo>
                    <a:pt x="940134" y="376390"/>
                    <a:pt x="909444" y="389102"/>
                    <a:pt x="877443" y="389102"/>
                  </a:cubicBezTo>
                  <a:lnTo>
                    <a:pt x="120659" y="389102"/>
                  </a:lnTo>
                  <a:cubicBezTo>
                    <a:pt x="88658" y="389102"/>
                    <a:pt x="57968" y="376390"/>
                    <a:pt x="35340" y="353762"/>
                  </a:cubicBezTo>
                  <a:cubicBezTo>
                    <a:pt x="12712" y="331134"/>
                    <a:pt x="0" y="300444"/>
                    <a:pt x="0" y="268443"/>
                  </a:cubicBezTo>
                  <a:lnTo>
                    <a:pt x="0" y="120659"/>
                  </a:lnTo>
                  <a:cubicBezTo>
                    <a:pt x="0" y="88658"/>
                    <a:pt x="12712" y="57968"/>
                    <a:pt x="35340" y="35340"/>
                  </a:cubicBezTo>
                  <a:cubicBezTo>
                    <a:pt x="57968" y="12712"/>
                    <a:pt x="88658" y="0"/>
                    <a:pt x="120659" y="0"/>
                  </a:cubicBezTo>
                  <a:close/>
                </a:path>
              </a:pathLst>
            </a:custGeom>
            <a:solidFill>
              <a:srgbClr val="F7931E"/>
            </a:solidFill>
            <a:ln w="47625" cap="rnd">
              <a:solidFill>
                <a:srgbClr val="FF914D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998102" cy="417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¿Quedan configuraciones?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flipH="true" flipV="true">
            <a:off x="8696402" y="4567874"/>
            <a:ext cx="1775838" cy="9598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>
            <a:off x="4778796" y="4567874"/>
            <a:ext cx="1671877" cy="12348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H="true">
            <a:off x="10472240" y="6872066"/>
            <a:ext cx="0" cy="8203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3" id="23"/>
          <p:cNvGrpSpPr/>
          <p:nvPr/>
        </p:nvGrpSpPr>
        <p:grpSpPr>
          <a:xfrm rot="0">
            <a:off x="9258888" y="7692372"/>
            <a:ext cx="2426705" cy="905199"/>
            <a:chOff x="0" y="0"/>
            <a:chExt cx="630476" cy="2351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0476" cy="235177"/>
            </a:xfrm>
            <a:custGeom>
              <a:avLst/>
              <a:gdLst/>
              <a:ahLst/>
              <a:cxnLst/>
              <a:rect r="r" b="b" t="t" l="l"/>
              <a:pathLst>
                <a:path h="235177" w="630476">
                  <a:moveTo>
                    <a:pt x="44664" y="0"/>
                  </a:moveTo>
                  <a:lnTo>
                    <a:pt x="585811" y="0"/>
                  </a:lnTo>
                  <a:cubicBezTo>
                    <a:pt x="597657" y="0"/>
                    <a:pt x="609018" y="4706"/>
                    <a:pt x="617394" y="13082"/>
                  </a:cubicBezTo>
                  <a:cubicBezTo>
                    <a:pt x="625770" y="21458"/>
                    <a:pt x="630476" y="32819"/>
                    <a:pt x="630476" y="44664"/>
                  </a:cubicBezTo>
                  <a:lnTo>
                    <a:pt x="630476" y="190513"/>
                  </a:lnTo>
                  <a:cubicBezTo>
                    <a:pt x="630476" y="202359"/>
                    <a:pt x="625770" y="213719"/>
                    <a:pt x="617394" y="222095"/>
                  </a:cubicBezTo>
                  <a:cubicBezTo>
                    <a:pt x="609018" y="230472"/>
                    <a:pt x="597657" y="235177"/>
                    <a:pt x="585811" y="235177"/>
                  </a:cubicBezTo>
                  <a:lnTo>
                    <a:pt x="44664" y="235177"/>
                  </a:lnTo>
                  <a:cubicBezTo>
                    <a:pt x="32819" y="235177"/>
                    <a:pt x="21458" y="230472"/>
                    <a:pt x="13082" y="222095"/>
                  </a:cubicBezTo>
                  <a:cubicBezTo>
                    <a:pt x="4706" y="213719"/>
                    <a:pt x="0" y="202359"/>
                    <a:pt x="0" y="190513"/>
                  </a:cubicBezTo>
                  <a:lnTo>
                    <a:pt x="0" y="44664"/>
                  </a:lnTo>
                  <a:cubicBezTo>
                    <a:pt x="0" y="32819"/>
                    <a:pt x="4706" y="21458"/>
                    <a:pt x="13082" y="13082"/>
                  </a:cubicBezTo>
                  <a:cubicBezTo>
                    <a:pt x="21458" y="4706"/>
                    <a:pt x="32819" y="0"/>
                    <a:pt x="44664" y="0"/>
                  </a:cubicBezTo>
                  <a:close/>
                </a:path>
              </a:pathLst>
            </a:custGeom>
            <a:solidFill>
              <a:srgbClr val="CF3A3E"/>
            </a:solidFill>
            <a:ln w="76200" cap="sq">
              <a:solidFill>
                <a:srgbClr val="CF3A3E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630476" cy="292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1"/>
                </a:lnSpc>
              </a:pPr>
              <a:r>
                <a:rPr lang="en-US" b="true" sz="18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Guarda la mejor configuracio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Resultados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266927" y="2360068"/>
          <a:ext cx="11754146" cy="6428592"/>
        </p:xfrm>
        <a:graphic>
          <a:graphicData uri="http://schemas.openxmlformats.org/drawingml/2006/table">
            <a:tbl>
              <a:tblPr/>
              <a:tblGrid>
                <a:gridCol w="2350829"/>
                <a:gridCol w="2350829"/>
                <a:gridCol w="2350829"/>
                <a:gridCol w="2350829"/>
                <a:gridCol w="2350829"/>
              </a:tblGrid>
              <a:tr h="14340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 Modelo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Clase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Precisión  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Recall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F1-score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49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K-nearest-neighbor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0.80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0.43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0.85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0.35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0.82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0.38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46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Árbol de decisión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0.87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0.73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0.93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0.58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0.90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0.65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49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Random Forest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0.88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0.79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0.96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0.53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0.92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0.64</a:t>
                      </a:r>
                    </a:p>
                    <a:p>
                      <a:pPr algn="ctr">
                        <a:lnSpc>
                          <a:spcPts val="2519"/>
                        </a:lnSpc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926576"/>
            <a:ext cx="5131555" cy="4037653"/>
          </a:xfrm>
          <a:custGeom>
            <a:avLst/>
            <a:gdLst/>
            <a:ahLst/>
            <a:cxnLst/>
            <a:rect r="r" b="b" t="t" l="l"/>
            <a:pathLst>
              <a:path h="4037653" w="5131555">
                <a:moveTo>
                  <a:pt x="0" y="0"/>
                </a:moveTo>
                <a:lnTo>
                  <a:pt x="5131555" y="0"/>
                </a:lnTo>
                <a:lnTo>
                  <a:pt x="5131555" y="4037653"/>
                </a:lnTo>
                <a:lnTo>
                  <a:pt x="0" y="4037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806" y="3926576"/>
            <a:ext cx="5136395" cy="4037653"/>
          </a:xfrm>
          <a:custGeom>
            <a:avLst/>
            <a:gdLst/>
            <a:ahLst/>
            <a:cxnLst/>
            <a:rect r="r" b="b" t="t" l="l"/>
            <a:pathLst>
              <a:path h="4037653" w="5136395">
                <a:moveTo>
                  <a:pt x="0" y="0"/>
                </a:moveTo>
                <a:lnTo>
                  <a:pt x="5136395" y="0"/>
                </a:lnTo>
                <a:lnTo>
                  <a:pt x="5136395" y="4037653"/>
                </a:lnTo>
                <a:lnTo>
                  <a:pt x="0" y="4037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31838" y="3926576"/>
            <a:ext cx="5127462" cy="4037653"/>
          </a:xfrm>
          <a:custGeom>
            <a:avLst/>
            <a:gdLst/>
            <a:ahLst/>
            <a:cxnLst/>
            <a:rect r="r" b="b" t="t" l="l"/>
            <a:pathLst>
              <a:path h="4037653" w="5127462">
                <a:moveTo>
                  <a:pt x="0" y="0"/>
                </a:moveTo>
                <a:lnTo>
                  <a:pt x="5127462" y="0"/>
                </a:lnTo>
                <a:lnTo>
                  <a:pt x="5127462" y="4037653"/>
                </a:lnTo>
                <a:lnTo>
                  <a:pt x="0" y="40376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Resultados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929" y="1937117"/>
            <a:ext cx="162306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 Curvas ROC de los modelos de clasificación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929" y="3256396"/>
            <a:ext cx="513100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K-nearest-neighbor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97726" y="3256396"/>
            <a:ext cx="513100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Árbol de decisión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31838" y="3256396"/>
            <a:ext cx="512746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Random Forest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0125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Conclusiones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77079"/>
            <a:ext cx="16230600" cy="320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Con los resultados presentados se </a:t>
            </a:r>
            <a:r>
              <a:rPr lang="en-US" sz="25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puede concluir que el modelo de Random Forest es el mas adecuado para este problema de clasificación binaria. Su capacidad de generalizar y su buen desempeño en ambas clases lo convierten en una excelente opción.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</a:p>
          <a:p>
            <a:pPr algn="just" marL="561336" indent="-280668" lvl="1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la elección del mejor modelo siempre depende del conjunto de datos especifico.</a:t>
            </a:r>
          </a:p>
          <a:p>
            <a:pPr algn="just" marL="561336" indent="-280668" lvl="1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Realizar diferentes preprocesamientos para la construcción de los modelos de clasificacion</a:t>
            </a:r>
          </a:p>
          <a:p>
            <a:pPr algn="just" marL="561336" indent="-280668" lvl="1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Ajustar los hiperparametros de los modelos de clasificación ayudan a obtener mejores resultados.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623060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Contenido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0405" y="2520314"/>
            <a:ext cx="13767190" cy="5970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75" indent="-453388" lvl="1">
              <a:lnSpc>
                <a:spcPts val="79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- Introducción</a:t>
            </a:r>
          </a:p>
          <a:p>
            <a:pPr algn="just" marL="906775" indent="-453388" lvl="1">
              <a:lnSpc>
                <a:spcPts val="79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- Conjunto de datos</a:t>
            </a:r>
          </a:p>
          <a:p>
            <a:pPr algn="just" marL="906775" indent="-453388" lvl="1">
              <a:lnSpc>
                <a:spcPts val="79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- Algoritmos de clasificación</a:t>
            </a:r>
          </a:p>
          <a:p>
            <a:pPr algn="just" marL="906775" indent="-453388" lvl="1">
              <a:lnSpc>
                <a:spcPts val="79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- Experimentación</a:t>
            </a:r>
          </a:p>
          <a:p>
            <a:pPr algn="just" marL="906775" indent="-453388" lvl="1">
              <a:lnSpc>
                <a:spcPts val="79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- Resultados</a:t>
            </a:r>
          </a:p>
          <a:p>
            <a:pPr algn="just" marL="906775" indent="-453388" lvl="1">
              <a:lnSpc>
                <a:spcPts val="79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- Conclusiones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0125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Bibliografia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4412" y="2257586"/>
            <a:ext cx="16202025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[1] Charu C Aggarwal. Data mining. en. 2015th ed. Cham, Switzerland: Springer International Publishing, Apr. 2015.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[2] Jiawei Han, Micheline Kamber, and Jian Pei. Data mining concepts and techniques, third edition. 2012. url: http://www.amazon.de/Data- Mining- Concepts- Techniques- Management/dp/0123814790/ref=tmm_hrd_title_0?ie=UTF8&amp;qid=1366039033&amp;sr=1-1.</a:t>
            </a:r>
          </a:p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23752"/>
            <a:ext cx="16230600" cy="106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79"/>
              </a:lnSpc>
              <a:spcBef>
                <a:spcPct val="0"/>
              </a:spcBef>
            </a:pPr>
            <a:r>
              <a:rPr lang="en-US" b="true" sz="6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Introducción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93060"/>
            <a:ext cx="16230600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La clasificación consiste en entrenar modelos para aprender a reconocer patrones en los datos y asignar nuevos elementos a categorías específicas [1]. 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Consiste en aprender de la estructura de un conjunto de datos, que se encuentran particionando en clases, el aprendizaje de estas categoría´ıas se logra construyendo un modelo de clasificación  que se utilizara para estimar los identificadores de las clases que existen en un conjunto de datos[2].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Conjunto de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47929" y="2337374"/>
            <a:ext cx="1623060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El conjunto de datos Adult-Income Dataset, contiene 15 atributos de tipo numerico y categorico.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014411" y="3828354"/>
            <a:ext cx="5329502" cy="351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Numerico: 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age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fnlwgt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education-num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capital-gain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capital-loss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hours-per-week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90550" y="3828354"/>
            <a:ext cx="5483038" cy="451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Categorico: 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workclass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education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marital-status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occupation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relationship 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race, sex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native-country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income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3074" y="2975162"/>
            <a:ext cx="10960309" cy="6283138"/>
          </a:xfrm>
          <a:custGeom>
            <a:avLst/>
            <a:gdLst/>
            <a:ahLst/>
            <a:cxnLst/>
            <a:rect r="r" b="b" t="t" l="l"/>
            <a:pathLst>
              <a:path h="6283138" w="10960309">
                <a:moveTo>
                  <a:pt x="0" y="0"/>
                </a:moveTo>
                <a:lnTo>
                  <a:pt x="10960309" y="0"/>
                </a:lnTo>
                <a:lnTo>
                  <a:pt x="10960309" y="6283138"/>
                </a:lnTo>
                <a:lnTo>
                  <a:pt x="0" y="6283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Conjunto de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7929" y="1998532"/>
            <a:ext cx="1623060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Visby"/>
                <a:ea typeface="Visby"/>
                <a:cs typeface="Visby"/>
                <a:sym typeface="Visby"/>
              </a:rPr>
              <a:t>Histogramas de los atributos categoricos.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981486"/>
            <a:ext cx="7592457" cy="4451763"/>
          </a:xfrm>
          <a:custGeom>
            <a:avLst/>
            <a:gdLst/>
            <a:ahLst/>
            <a:cxnLst/>
            <a:rect r="r" b="b" t="t" l="l"/>
            <a:pathLst>
              <a:path h="4451763" w="7592457">
                <a:moveTo>
                  <a:pt x="0" y="0"/>
                </a:moveTo>
                <a:lnTo>
                  <a:pt x="7592457" y="0"/>
                </a:lnTo>
                <a:lnTo>
                  <a:pt x="7592457" y="4451763"/>
                </a:lnTo>
                <a:lnTo>
                  <a:pt x="0" y="4451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40" t="0" r="-304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81753" y="2981486"/>
            <a:ext cx="7396775" cy="4451763"/>
          </a:xfrm>
          <a:custGeom>
            <a:avLst/>
            <a:gdLst/>
            <a:ahLst/>
            <a:cxnLst/>
            <a:rect r="r" b="b" t="t" l="l"/>
            <a:pathLst>
              <a:path h="4451763" w="7396775">
                <a:moveTo>
                  <a:pt x="0" y="0"/>
                </a:moveTo>
                <a:lnTo>
                  <a:pt x="7396776" y="0"/>
                </a:lnTo>
                <a:lnTo>
                  <a:pt x="7396776" y="4451763"/>
                </a:lnTo>
                <a:lnTo>
                  <a:pt x="0" y="44517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1" t="0" r="-221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Conjunto de datos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929" y="2981486"/>
            <a:ext cx="7592457" cy="4451763"/>
          </a:xfrm>
          <a:custGeom>
            <a:avLst/>
            <a:gdLst/>
            <a:ahLst/>
            <a:cxnLst/>
            <a:rect r="r" b="b" t="t" l="l"/>
            <a:pathLst>
              <a:path h="4451763" w="7592457">
                <a:moveTo>
                  <a:pt x="0" y="0"/>
                </a:moveTo>
                <a:lnTo>
                  <a:pt x="7592457" y="0"/>
                </a:lnTo>
                <a:lnTo>
                  <a:pt x="7592457" y="4451763"/>
                </a:lnTo>
                <a:lnTo>
                  <a:pt x="0" y="4451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2525" y="2981486"/>
            <a:ext cx="7396775" cy="4451763"/>
          </a:xfrm>
          <a:custGeom>
            <a:avLst/>
            <a:gdLst/>
            <a:ahLst/>
            <a:cxnLst/>
            <a:rect r="r" b="b" t="t" l="l"/>
            <a:pathLst>
              <a:path h="4451763" w="7396775">
                <a:moveTo>
                  <a:pt x="0" y="0"/>
                </a:moveTo>
                <a:lnTo>
                  <a:pt x="7396775" y="0"/>
                </a:lnTo>
                <a:lnTo>
                  <a:pt x="7396775" y="4451763"/>
                </a:lnTo>
                <a:lnTo>
                  <a:pt x="0" y="44517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Conjunto de datos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929" y="2981486"/>
            <a:ext cx="7592457" cy="4451763"/>
          </a:xfrm>
          <a:custGeom>
            <a:avLst/>
            <a:gdLst/>
            <a:ahLst/>
            <a:cxnLst/>
            <a:rect r="r" b="b" t="t" l="l"/>
            <a:pathLst>
              <a:path h="4451763" w="7592457">
                <a:moveTo>
                  <a:pt x="0" y="0"/>
                </a:moveTo>
                <a:lnTo>
                  <a:pt x="7592457" y="0"/>
                </a:lnTo>
                <a:lnTo>
                  <a:pt x="7592457" y="4451763"/>
                </a:lnTo>
                <a:lnTo>
                  <a:pt x="0" y="4451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4" r="0" b="-11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93025" y="2981486"/>
            <a:ext cx="6966275" cy="4451763"/>
          </a:xfrm>
          <a:custGeom>
            <a:avLst/>
            <a:gdLst/>
            <a:ahLst/>
            <a:cxnLst/>
            <a:rect r="r" b="b" t="t" l="l"/>
            <a:pathLst>
              <a:path h="4451763" w="6966275">
                <a:moveTo>
                  <a:pt x="0" y="0"/>
                </a:moveTo>
                <a:lnTo>
                  <a:pt x="6966275" y="0"/>
                </a:lnTo>
                <a:lnTo>
                  <a:pt x="6966275" y="4451763"/>
                </a:lnTo>
                <a:lnTo>
                  <a:pt x="0" y="44517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929" y="923925"/>
            <a:ext cx="16230600" cy="8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Visby Bold"/>
                <a:ea typeface="Visby Bold"/>
                <a:cs typeface="Visby Bold"/>
                <a:sym typeface="Visby Bold"/>
              </a:rPr>
              <a:t>Conjunto de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DAGYvWsn9h0</dc:identifier>
  <dcterms:modified xsi:type="dcterms:W3CDTF">2011-08-01T06:04:30Z</dcterms:modified>
  <cp:revision>1</cp:revision>
  <dc:title>Mineria de datos exposicion</dc:title>
</cp:coreProperties>
</file>