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4" r:id="rId5"/>
    <p:sldId id="265" r:id="rId6"/>
    <p:sldId id="266" r:id="rId7"/>
    <p:sldId id="267" r:id="rId8"/>
    <p:sldId id="269" r:id="rId9"/>
    <p:sldId id="268" r:id="rId10"/>
    <p:sldId id="257" r:id="rId11"/>
    <p:sldId id="259" r:id="rId12"/>
    <p:sldId id="25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84506-EA65-4B0F-ACA1-1D94C84AED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F436FC-7884-49A9-81FB-3EA90E987026}">
      <dgm:prSet/>
      <dgm:spPr/>
      <dgm:t>
        <a:bodyPr/>
        <a:lstStyle/>
        <a:p>
          <a:r>
            <a:rPr lang="es-MX" dirty="0"/>
            <a:t>Se minificó utilizando el </a:t>
          </a:r>
          <a:r>
            <a:rPr lang="en-US" dirty="0"/>
            <a:t>HTML Minifier</a:t>
          </a:r>
        </a:p>
      </dgm:t>
    </dgm:pt>
    <dgm:pt modelId="{9AD28B75-8E6A-4734-A336-973207ED5B90}" type="parTrans" cxnId="{39C0A181-020E-4FF1-9C55-97037E119E48}">
      <dgm:prSet/>
      <dgm:spPr/>
      <dgm:t>
        <a:bodyPr/>
        <a:lstStyle/>
        <a:p>
          <a:endParaRPr lang="en-US"/>
        </a:p>
      </dgm:t>
    </dgm:pt>
    <dgm:pt modelId="{5A9EEE54-9607-41C3-B40E-F0B77A351790}" type="sibTrans" cxnId="{39C0A181-020E-4FF1-9C55-97037E119E48}">
      <dgm:prSet/>
      <dgm:spPr/>
      <dgm:t>
        <a:bodyPr/>
        <a:lstStyle/>
        <a:p>
          <a:endParaRPr lang="en-US"/>
        </a:p>
      </dgm:t>
    </dgm:pt>
    <dgm:pt modelId="{44F4E3E4-1D0A-4073-A0F7-FF806EEB1BF1}">
      <dgm:prSet/>
      <dgm:spPr/>
      <dgm:t>
        <a:bodyPr/>
        <a:lstStyle/>
        <a:p>
          <a:r>
            <a:rPr lang="es-MX" noProof="0" dirty="0"/>
            <a:t>Se quitó todo el CSS incrustado</a:t>
          </a:r>
        </a:p>
      </dgm:t>
    </dgm:pt>
    <dgm:pt modelId="{BB8A6B07-09E0-445D-9E12-BA199DAE86AA}" type="parTrans" cxnId="{76C54A50-D7DD-4BD3-8896-C279B56D8054}">
      <dgm:prSet/>
      <dgm:spPr/>
      <dgm:t>
        <a:bodyPr/>
        <a:lstStyle/>
        <a:p>
          <a:endParaRPr lang="en-US"/>
        </a:p>
      </dgm:t>
    </dgm:pt>
    <dgm:pt modelId="{CFA9E1D9-55D1-42C5-8D70-0790454D4BA3}" type="sibTrans" cxnId="{76C54A50-D7DD-4BD3-8896-C279B56D8054}">
      <dgm:prSet/>
      <dgm:spPr/>
      <dgm:t>
        <a:bodyPr/>
        <a:lstStyle/>
        <a:p>
          <a:endParaRPr lang="en-US"/>
        </a:p>
      </dgm:t>
    </dgm:pt>
    <dgm:pt modelId="{B5C5F0CC-18CA-4902-B56F-FE16303144B1}">
      <dgm:prSet/>
      <dgm:spPr/>
      <dgm:t>
        <a:bodyPr/>
        <a:lstStyle/>
        <a:p>
          <a:r>
            <a:rPr lang="es-MX" noProof="0" dirty="0"/>
            <a:t>Se le añadió un lenguaje y título para SEO</a:t>
          </a:r>
        </a:p>
      </dgm:t>
    </dgm:pt>
    <dgm:pt modelId="{F5C3AA11-11D1-4107-B127-0A81DAD64813}" type="parTrans" cxnId="{9B05FAA4-A944-4958-8304-F68A81D466FD}">
      <dgm:prSet/>
      <dgm:spPr/>
      <dgm:t>
        <a:bodyPr/>
        <a:lstStyle/>
        <a:p>
          <a:endParaRPr lang="en-US"/>
        </a:p>
      </dgm:t>
    </dgm:pt>
    <dgm:pt modelId="{5E231A84-70B3-4287-93F4-56ED123C8D7E}" type="sibTrans" cxnId="{9B05FAA4-A944-4958-8304-F68A81D466FD}">
      <dgm:prSet/>
      <dgm:spPr/>
      <dgm:t>
        <a:bodyPr/>
        <a:lstStyle/>
        <a:p>
          <a:endParaRPr lang="en-US"/>
        </a:p>
      </dgm:t>
    </dgm:pt>
    <dgm:pt modelId="{C22F7924-E079-4330-85E9-FAA7E43A6E0A}" type="pres">
      <dgm:prSet presAssocID="{47284506-EA65-4B0F-ACA1-1D94C84AED38}" presName="linear" presStyleCnt="0">
        <dgm:presLayoutVars>
          <dgm:animLvl val="lvl"/>
          <dgm:resizeHandles val="exact"/>
        </dgm:presLayoutVars>
      </dgm:prSet>
      <dgm:spPr/>
    </dgm:pt>
    <dgm:pt modelId="{1F2084D3-0414-46CF-92C7-31274F302CE9}" type="pres">
      <dgm:prSet presAssocID="{7BF436FC-7884-49A9-81FB-3EA90E9870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38E099-DC95-4422-8481-F4CA614CBC96}" type="pres">
      <dgm:prSet presAssocID="{5A9EEE54-9607-41C3-B40E-F0B77A351790}" presName="spacer" presStyleCnt="0"/>
      <dgm:spPr/>
    </dgm:pt>
    <dgm:pt modelId="{2F732AE5-10E4-43D1-A9D0-670D38E7B119}" type="pres">
      <dgm:prSet presAssocID="{44F4E3E4-1D0A-4073-A0F7-FF806EEB1B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D89D99-1A9D-45B6-85FE-BCDF9A777C4D}" type="pres">
      <dgm:prSet presAssocID="{CFA9E1D9-55D1-42C5-8D70-0790454D4BA3}" presName="spacer" presStyleCnt="0"/>
      <dgm:spPr/>
    </dgm:pt>
    <dgm:pt modelId="{6700C19C-82BB-40EA-9FDE-F7029AA29694}" type="pres">
      <dgm:prSet presAssocID="{B5C5F0CC-18CA-4902-B56F-FE16303144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71DF30-3046-4F17-8576-14997CE1A19B}" type="presOf" srcId="{47284506-EA65-4B0F-ACA1-1D94C84AED38}" destId="{C22F7924-E079-4330-85E9-FAA7E43A6E0A}" srcOrd="0" destOrd="0" presId="urn:microsoft.com/office/officeart/2005/8/layout/vList2"/>
    <dgm:cxn modelId="{76C54A50-D7DD-4BD3-8896-C279B56D8054}" srcId="{47284506-EA65-4B0F-ACA1-1D94C84AED38}" destId="{44F4E3E4-1D0A-4073-A0F7-FF806EEB1BF1}" srcOrd="1" destOrd="0" parTransId="{BB8A6B07-09E0-445D-9E12-BA199DAE86AA}" sibTransId="{CFA9E1D9-55D1-42C5-8D70-0790454D4BA3}"/>
    <dgm:cxn modelId="{39C0A181-020E-4FF1-9C55-97037E119E48}" srcId="{47284506-EA65-4B0F-ACA1-1D94C84AED38}" destId="{7BF436FC-7884-49A9-81FB-3EA90E987026}" srcOrd="0" destOrd="0" parTransId="{9AD28B75-8E6A-4734-A336-973207ED5B90}" sibTransId="{5A9EEE54-9607-41C3-B40E-F0B77A351790}"/>
    <dgm:cxn modelId="{9B05FAA4-A944-4958-8304-F68A81D466FD}" srcId="{47284506-EA65-4B0F-ACA1-1D94C84AED38}" destId="{B5C5F0CC-18CA-4902-B56F-FE16303144B1}" srcOrd="2" destOrd="0" parTransId="{F5C3AA11-11D1-4107-B127-0A81DAD64813}" sibTransId="{5E231A84-70B3-4287-93F4-56ED123C8D7E}"/>
    <dgm:cxn modelId="{7C886FB0-30FA-42DC-B084-4B0A519567CE}" type="presOf" srcId="{44F4E3E4-1D0A-4073-A0F7-FF806EEB1BF1}" destId="{2F732AE5-10E4-43D1-A9D0-670D38E7B119}" srcOrd="0" destOrd="0" presId="urn:microsoft.com/office/officeart/2005/8/layout/vList2"/>
    <dgm:cxn modelId="{07482CC1-1E50-415F-BDCA-89407835EA42}" type="presOf" srcId="{7BF436FC-7884-49A9-81FB-3EA90E987026}" destId="{1F2084D3-0414-46CF-92C7-31274F302CE9}" srcOrd="0" destOrd="0" presId="urn:microsoft.com/office/officeart/2005/8/layout/vList2"/>
    <dgm:cxn modelId="{63191ACA-9549-4DEE-BD50-198691D0B03A}" type="presOf" srcId="{B5C5F0CC-18CA-4902-B56F-FE16303144B1}" destId="{6700C19C-82BB-40EA-9FDE-F7029AA29694}" srcOrd="0" destOrd="0" presId="urn:microsoft.com/office/officeart/2005/8/layout/vList2"/>
    <dgm:cxn modelId="{02CCA4E8-4117-4B4D-9A93-53998C73B4E2}" type="presParOf" srcId="{C22F7924-E079-4330-85E9-FAA7E43A6E0A}" destId="{1F2084D3-0414-46CF-92C7-31274F302CE9}" srcOrd="0" destOrd="0" presId="urn:microsoft.com/office/officeart/2005/8/layout/vList2"/>
    <dgm:cxn modelId="{56EAD05F-12F5-4088-A427-C19A618DB491}" type="presParOf" srcId="{C22F7924-E079-4330-85E9-FAA7E43A6E0A}" destId="{E638E099-DC95-4422-8481-F4CA614CBC96}" srcOrd="1" destOrd="0" presId="urn:microsoft.com/office/officeart/2005/8/layout/vList2"/>
    <dgm:cxn modelId="{BC7234EA-50F8-4014-8C94-2823A5310B5C}" type="presParOf" srcId="{C22F7924-E079-4330-85E9-FAA7E43A6E0A}" destId="{2F732AE5-10E4-43D1-A9D0-670D38E7B119}" srcOrd="2" destOrd="0" presId="urn:microsoft.com/office/officeart/2005/8/layout/vList2"/>
    <dgm:cxn modelId="{9A21C533-C7F0-4592-8DF0-1EFC83E7CC94}" type="presParOf" srcId="{C22F7924-E079-4330-85E9-FAA7E43A6E0A}" destId="{57D89D99-1A9D-45B6-85FE-BCDF9A777C4D}" srcOrd="3" destOrd="0" presId="urn:microsoft.com/office/officeart/2005/8/layout/vList2"/>
    <dgm:cxn modelId="{1057822C-2740-4433-965D-63FC0D0361C5}" type="presParOf" srcId="{C22F7924-E079-4330-85E9-FAA7E43A6E0A}" destId="{6700C19C-82BB-40EA-9FDE-F7029AA296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84D3-0414-46CF-92C7-31274F302CE9}">
      <dsp:nvSpPr>
        <dsp:cNvPr id="0" name=""/>
        <dsp:cNvSpPr/>
      </dsp:nvSpPr>
      <dsp:spPr>
        <a:xfrm>
          <a:off x="0" y="375443"/>
          <a:ext cx="5257800" cy="1511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 dirty="0"/>
            <a:t>Se minificó utilizando el </a:t>
          </a:r>
          <a:r>
            <a:rPr lang="en-US" sz="3800" kern="1200" dirty="0"/>
            <a:t>HTML Minifier</a:t>
          </a:r>
        </a:p>
      </dsp:txBody>
      <dsp:txXfrm>
        <a:off x="73792" y="449235"/>
        <a:ext cx="5110216" cy="1364056"/>
      </dsp:txXfrm>
    </dsp:sp>
    <dsp:sp modelId="{2F732AE5-10E4-43D1-A9D0-670D38E7B119}">
      <dsp:nvSpPr>
        <dsp:cNvPr id="0" name=""/>
        <dsp:cNvSpPr/>
      </dsp:nvSpPr>
      <dsp:spPr>
        <a:xfrm>
          <a:off x="0" y="1996523"/>
          <a:ext cx="5257800" cy="1511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 noProof="0" dirty="0"/>
            <a:t>Se quitó todo el CSS incrustado</a:t>
          </a:r>
        </a:p>
      </dsp:txBody>
      <dsp:txXfrm>
        <a:off x="73792" y="2070315"/>
        <a:ext cx="5110216" cy="1364056"/>
      </dsp:txXfrm>
    </dsp:sp>
    <dsp:sp modelId="{6700C19C-82BB-40EA-9FDE-F7029AA29694}">
      <dsp:nvSpPr>
        <dsp:cNvPr id="0" name=""/>
        <dsp:cNvSpPr/>
      </dsp:nvSpPr>
      <dsp:spPr>
        <a:xfrm>
          <a:off x="0" y="3617604"/>
          <a:ext cx="5257800" cy="1511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 noProof="0" dirty="0"/>
            <a:t>Se le añadió un lenguaje y título para SEO</a:t>
          </a:r>
        </a:p>
      </dsp:txBody>
      <dsp:txXfrm>
        <a:off x="73792" y="3691396"/>
        <a:ext cx="5110216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B0F9-0EEB-4466-8796-5D27AD22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27B197-D238-4622-A4A2-4BA7CF725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DCC17-DF19-46C9-A08C-AC294EB6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40D52-F151-4D05-962D-A7C9C43B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BE0EB-BC10-4C68-9FDA-AE4CAC02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CDA7-85AB-40D1-BEF1-67395FE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78A2BE-8753-4A5F-B185-795C1873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47BF1-05CB-477F-920D-8DC18E27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BF759-A3AE-4B45-A9C6-BA0430D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3ACD1-9934-40C5-B8D7-F777EDE0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185E59-8DD9-4AC5-9B62-220DF4A3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F40F74-30B5-485F-B8D1-C705F7D0A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FC98B-2248-474D-B33E-2E068017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AE8751-44E9-42D2-8396-8E3A120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37A77-2272-4B8C-AFD3-625E47C7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32714-CE0C-488C-A94D-36648D7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43703-A6F2-453F-8A8E-A0419097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E28A8-B276-4335-886D-8CCD00F5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3D753-9A58-43D3-9759-B4D70BD9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170DD-5082-4350-B634-41C46875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6090-02EE-4C8E-9BCC-130B960F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3FA0C-2B6B-49DB-8246-D2315BB6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BE52D-6FC8-40A1-823F-1BA423D5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4B932-45C2-467E-B780-6FD50745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006F0-F471-45F7-B856-DC517CA0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FD92D-D2EB-4BA5-A2D5-BFCE0C0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83BB20-50EE-4CA5-AFCB-4D1C3E3B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DD7EC5-B16E-47B1-BF1D-29611D53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F7BC22-EEAA-419C-89A2-58477955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CE9E2-3534-42A4-B34A-60B773F0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4D0F62-ADE1-49A3-BF43-8EBB4551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10B48-3742-4371-AE08-15796F01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0E141-A5CE-4E59-94A5-695902B3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1153D6-34E6-455E-AA45-B9A45D7E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D10A34-2E0C-4020-8C33-46EC15FF6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F5D1D9-EADC-4D7E-9E52-AC9D8B2E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DBBC3C-939F-4527-B88E-4EDDBE00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CD4902-924A-46A4-8675-711935F5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FF75E1-49B5-40C7-BBB4-430D92DD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E8C96-1EA2-42F7-A973-D24C56D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1C6BF4-2133-4280-9980-5EF0BFFC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07CB74-625B-4839-ADD4-E84DAC9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05C47F-832F-416B-9D52-17FCCE62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52E02C-C732-4619-9E8E-C656E75D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85F248-9253-4190-BCD1-44DA9526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3A5FB-BE9D-4AD5-8DD1-D63B5E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60E62-C2A1-4667-9194-F4E4DFA1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CC8C2-EF9F-42E2-B22C-A21DC47C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FA1DB6-C6D5-4957-B1F7-B1DB6B18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E7C67-0885-45CE-83D2-F83F6BC0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288084-0A67-4637-93ED-257670E8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EC274E-5CE7-43A9-9E2D-DF1F230B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8975-148C-4799-8D66-2676F500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1D2D25-73A2-465E-81AF-E3738443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62BD03-5432-4862-851F-17B3C1AF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945DE-56B7-459A-B5AF-D5AD51D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DAF014-32BB-4592-A727-B83DEB5E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70335C-DE71-4EEE-B459-1E84D769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5EBC0F-44C0-41A6-8C40-0308E3E9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763D93-7C8A-4912-9E2B-DFB23461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75B91-5541-4886-A10E-B68717B62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8087-B445-4AF4-AA34-CAC0CEC15D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5A90E-1D2F-4C8D-A766-B9956D456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AEB627-D6E0-470E-8F71-FA6E69431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BDD7-6F09-4090-8EE1-A9C96A97CC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89E62-D205-4FA3-A0CF-25DE0C1C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80808"/>
                </a:solidFill>
              </a:rPr>
              <a:t>Nicolás Gala Jesús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80808"/>
                </a:solidFill>
              </a:rPr>
              <a:t>Rodrigo Moguel Gamboa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80808"/>
                </a:solidFill>
              </a:rPr>
              <a:t>Alfonso </a:t>
            </a:r>
            <a:r>
              <a:rPr lang="es-MX" sz="2000" dirty="0" err="1">
                <a:solidFill>
                  <a:srgbClr val="080808"/>
                </a:solidFill>
              </a:rPr>
              <a:t>Gallardo</a:t>
            </a:r>
            <a:r>
              <a:rPr lang="es-MX" sz="2000" dirty="0">
                <a:solidFill>
                  <a:srgbClr val="080808"/>
                </a:solidFill>
              </a:rPr>
              <a:t> Pimienta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041C0-3A92-4A46-98F1-59406594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3600" dirty="0">
                <a:solidFill>
                  <a:srgbClr val="080808"/>
                </a:solidFill>
              </a:rPr>
              <a:t>RSS </a:t>
            </a:r>
            <a:r>
              <a:rPr lang="es-MX" sz="3600" dirty="0" err="1">
                <a:solidFill>
                  <a:srgbClr val="080808"/>
                </a:solidFill>
              </a:rPr>
              <a:t>Newsfeed</a:t>
            </a:r>
            <a:r>
              <a:rPr lang="es-MX" sz="3600" dirty="0">
                <a:solidFill>
                  <a:srgbClr val="080808"/>
                </a:solidFill>
              </a:rPr>
              <a:t>: Optimización del lado del cliente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8D2A-C86F-4EE4-BE70-11F9F388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s-MX" sz="5200" dirty="0"/>
              <a:t>Optimización de HTML</a:t>
            </a:r>
            <a:endParaRPr lang="en-US" sz="52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47E9424-93AE-499A-B231-69C7F4C80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638538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3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3EDFE-CE0D-4214-959E-B2BCCDCD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MX" sz="3600" dirty="0"/>
              <a:t>Optimización de CSS</a:t>
            </a:r>
            <a:endParaRPr lang="en-US" sz="3600" dirty="0"/>
          </a:p>
        </p:txBody>
      </p:sp>
      <p:pic>
        <p:nvPicPr>
          <p:cNvPr id="2052" name="Picture 4" descr="Optimize CSS &amp; JavaScript Using YUI Compressor | Tutorials24x7">
            <a:extLst>
              <a:ext uri="{FF2B5EF4-FFF2-40B4-BE49-F238E27FC236}">
                <a16:creationId xmlns:a16="http://schemas.microsoft.com/office/drawing/2014/main" id="{150A0F1C-3F48-4C13-8BB7-2E310E310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6" b="11155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29E3D-AA4D-48C7-8B6B-6D900995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MX" sz="1800" dirty="0"/>
              <a:t>En el caso del CSS la versión original tenia varios archivos CSS, así como CSS incrustado directamente en el documento, por lo que se junto todo esto en un solo archivo.</a:t>
            </a:r>
          </a:p>
          <a:p>
            <a:r>
              <a:rPr lang="es-MX" sz="1800" dirty="0"/>
              <a:t>Se minificó el CSS utilizando la herramienta YUI </a:t>
            </a:r>
            <a:r>
              <a:rPr lang="es-MX" sz="1800" dirty="0" err="1"/>
              <a:t>Compressor</a:t>
            </a:r>
            <a:r>
              <a:rPr lang="es-MX" sz="1800" dirty="0"/>
              <a:t>.</a:t>
            </a:r>
          </a:p>
          <a:p>
            <a:r>
              <a:rPr lang="es-MX" sz="1800" dirty="0"/>
              <a:t>Se aseguró de que los links a CSS estuvieran al principio de la página.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076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95820-5301-4331-AFDF-B25DA9E9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MX" sz="3600"/>
              <a:t>Optimización de JavaScript</a:t>
            </a:r>
            <a:endParaRPr lang="en-US" sz="3600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525F7-91F3-405B-8715-26511D8B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s-MX" sz="1800"/>
              <a:t>Se quitó código que JS que ya no se estaba utilizando.</a:t>
            </a:r>
          </a:p>
          <a:p>
            <a:r>
              <a:rPr lang="es-MX" sz="1800"/>
              <a:t>Se movieron los links a archivos JS lo mas abajó en el documento posible.</a:t>
            </a:r>
          </a:p>
          <a:p>
            <a:r>
              <a:rPr lang="es-MX" sz="1800"/>
              <a:t>Se minificaron los archivos JS utilizando la herramienta Google Closure Compiler</a:t>
            </a:r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oogle Closure Tools - Wikipedia">
            <a:extLst>
              <a:ext uri="{FF2B5EF4-FFF2-40B4-BE49-F238E27FC236}">
                <a16:creationId xmlns:a16="http://schemas.microsoft.com/office/drawing/2014/main" id="{763BFF57-06E0-43FC-8971-369939BC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2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1A71C-F9E2-4335-AFE2-AD1E3D8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https://github.com/Lonthy/OAW</a:t>
            </a:r>
          </a:p>
        </p:txBody>
      </p:sp>
      <p:pic>
        <p:nvPicPr>
          <p:cNvPr id="7" name="Graphic 6" descr="Brújula">
            <a:extLst>
              <a:ext uri="{FF2B5EF4-FFF2-40B4-BE49-F238E27FC236}">
                <a16:creationId xmlns:a16="http://schemas.microsoft.com/office/drawing/2014/main" id="{520D42DE-4288-49AA-8C8B-7AF1370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3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49" name="Group 13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5543E6-ADC8-430A-AD9A-84AE020DE0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5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A8BD4-4B66-4444-825C-3E833809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sz="3700" dirty="0"/>
              <a:t>Tamaño antes de la optimización</a:t>
            </a:r>
            <a:endParaRPr lang="en-US" sz="3700" dirty="0"/>
          </a:p>
        </p:txBody>
      </p:sp>
      <p:sp>
        <p:nvSpPr>
          <p:cNvPr id="1031" name="Content Placeholder 1029">
            <a:extLst>
              <a:ext uri="{FF2B5EF4-FFF2-40B4-BE49-F238E27FC236}">
                <a16:creationId xmlns:a16="http://schemas.microsoft.com/office/drawing/2014/main" id="{2AF49FC8-FAD1-40AB-BEC3-1D4614D2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 dirty="0"/>
              <a:t>290 kB de total transferido.</a:t>
            </a:r>
          </a:p>
          <a:p>
            <a:r>
              <a:rPr lang="es-MX" sz="2000" dirty="0"/>
              <a:t>43.2 kB de JS.</a:t>
            </a:r>
          </a:p>
          <a:p>
            <a:r>
              <a:rPr lang="es-MX" sz="2000" dirty="0"/>
              <a:t>19.5 kB de CSS.</a:t>
            </a:r>
          </a:p>
          <a:p>
            <a:r>
              <a:rPr lang="es-MX" sz="2000" dirty="0"/>
              <a:t>164.9 kB de imágenes.</a:t>
            </a:r>
          </a:p>
          <a:p>
            <a:r>
              <a:rPr lang="es-MX" sz="2000" dirty="0"/>
              <a:t>30.8 kB de HTML.</a:t>
            </a:r>
          </a:p>
          <a:p>
            <a:r>
              <a:rPr lang="es-MX" sz="2000" dirty="0"/>
              <a:t>31.3 kB de otros.</a:t>
            </a:r>
          </a:p>
          <a:p>
            <a:endParaRPr lang="es-MX" sz="2000" dirty="0"/>
          </a:p>
          <a:p>
            <a:endParaRPr lang="en-US" sz="2000" dirty="0"/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8975F-7F7B-4FED-BBBE-D248685C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04344"/>
            <a:ext cx="6019331" cy="34460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A8BD4-4B66-4444-825C-3E833809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sz="3700" dirty="0"/>
              <a:t>Tamaño después de la optimización.</a:t>
            </a:r>
            <a:endParaRPr lang="en-US" sz="3700" dirty="0"/>
          </a:p>
        </p:txBody>
      </p:sp>
      <p:sp>
        <p:nvSpPr>
          <p:cNvPr id="1031" name="Content Placeholder 1029">
            <a:extLst>
              <a:ext uri="{FF2B5EF4-FFF2-40B4-BE49-F238E27FC236}">
                <a16:creationId xmlns:a16="http://schemas.microsoft.com/office/drawing/2014/main" id="{2AF49FC8-FAD1-40AB-BEC3-1D4614D2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 dirty="0"/>
              <a:t>276 kB de total transferido.</a:t>
            </a:r>
          </a:p>
          <a:p>
            <a:r>
              <a:rPr lang="es-MX" sz="2000" dirty="0"/>
              <a:t>42.7 kB de JS.</a:t>
            </a:r>
          </a:p>
          <a:p>
            <a:r>
              <a:rPr lang="es-MX" sz="2000" dirty="0"/>
              <a:t>19.7 kB de CSS.</a:t>
            </a:r>
          </a:p>
          <a:p>
            <a:r>
              <a:rPr lang="es-MX" sz="2000" dirty="0"/>
              <a:t>161.1 kB de imágenes.</a:t>
            </a:r>
          </a:p>
          <a:p>
            <a:r>
              <a:rPr lang="es-MX" sz="2000" dirty="0"/>
              <a:t>20.6 kB de HTML.</a:t>
            </a:r>
          </a:p>
          <a:p>
            <a:r>
              <a:rPr lang="es-MX" sz="2000" dirty="0"/>
              <a:t>31.3 kB de otros.</a:t>
            </a:r>
          </a:p>
          <a:p>
            <a:endParaRPr lang="es-MX" sz="2000" dirty="0"/>
          </a:p>
          <a:p>
            <a:endParaRPr lang="en-US" sz="20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BA9CE0-56A8-4B1F-A45D-0D6212C60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51674"/>
            <a:ext cx="6019331" cy="35514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8B393C-9DD9-4A7A-BF40-4F88DF92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 dirty="0"/>
              <a:t>Diferencias en tiempo de descarga</a:t>
            </a:r>
            <a:endParaRPr lang="en-US" sz="360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8CA7F1B-89F1-490F-867A-DC8272F0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s-MX" sz="2000" dirty="0"/>
              <a:t>Tanto el tiempo del documento como el tiempo de carga total fueron menores en la versión optimizada del código, y se puede observar que todos los archivos que fueron modificados para la optimización cargan mas rápido. 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6DFEB70-7269-4063-80DE-2B57422CE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95820" r="44227" b="201"/>
          <a:stretch/>
        </p:blipFill>
        <p:spPr bwMode="auto">
          <a:xfrm>
            <a:off x="3662858" y="3145686"/>
            <a:ext cx="4426897" cy="1806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FA9E8CD-A51D-49E4-89C6-3FAE52910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1" r="44228"/>
          <a:stretch/>
        </p:blipFill>
        <p:spPr bwMode="auto">
          <a:xfrm>
            <a:off x="3684129" y="3564862"/>
            <a:ext cx="4426897" cy="1689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5C57D09-9B52-43E0-AEEA-013B2A4F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5" t="13530" r="300" b="49983"/>
          <a:stretch/>
        </p:blipFill>
        <p:spPr bwMode="auto">
          <a:xfrm>
            <a:off x="1930253" y="4105531"/>
            <a:ext cx="3967325" cy="19658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9CA695B-D27C-4521-A8E7-D7094161D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5" t="16145" r="173" b="49984"/>
          <a:stretch/>
        </p:blipFill>
        <p:spPr bwMode="auto">
          <a:xfrm>
            <a:off x="6759634" y="4105531"/>
            <a:ext cx="4159334" cy="19658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7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3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4C018A-40EF-4B44-8AE3-4D5ABEF4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30843"/>
            <a:ext cx="9144000" cy="25215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total, la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optimizada</a:t>
            </a:r>
            <a:r>
              <a:rPr lang="en-US" sz="5400" dirty="0"/>
              <a:t> es 4.83% mas </a:t>
            </a:r>
            <a:r>
              <a:rPr lang="en-US" sz="5400" dirty="0" err="1"/>
              <a:t>ligera</a:t>
            </a:r>
            <a:r>
              <a:rPr lang="en-US" sz="5400" dirty="0"/>
              <a:t>, y </a:t>
            </a:r>
            <a:r>
              <a:rPr lang="en-US" sz="5400" dirty="0" err="1"/>
              <a:t>cargó</a:t>
            </a:r>
            <a:r>
              <a:rPr lang="en-US" sz="5400" dirty="0"/>
              <a:t> un 16.55% </a:t>
            </a:r>
            <a:r>
              <a:rPr lang="en-US" sz="5400" dirty="0" err="1"/>
              <a:t>más</a:t>
            </a:r>
            <a:r>
              <a:rPr lang="en-US" sz="5400" dirty="0"/>
              <a:t> </a:t>
            </a:r>
            <a:r>
              <a:rPr lang="en-US" sz="5400" dirty="0" err="1"/>
              <a:t>rápido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39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FF443-6B5E-4B87-85F8-320348AE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Nivel de herramienta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LightHouse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la </a:t>
            </a:r>
            <a:r>
              <a:rPr lang="es-MX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optimización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4128BC-8559-4782-A079-BABC791E0C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6310" y="1097280"/>
            <a:ext cx="7188050" cy="472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8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FF443-6B5E-4B87-85F8-320348AE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Nivel de </a:t>
            </a:r>
            <a:r>
              <a:rPr lang="es-MX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herramienta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LightHouse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después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s-MX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optimización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36C343FF-17A2-46A9-8F8D-5897C3EF7B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057311"/>
            <a:ext cx="6553545" cy="47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64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22D84-3459-4C3E-A5C3-9A23599C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s-ES"/>
              <a:t>Optimización de imágenes</a:t>
            </a:r>
            <a:endParaRPr lang="en-US"/>
          </a:p>
        </p:txBody>
      </p:sp>
      <p:sp>
        <p:nvSpPr>
          <p:cNvPr id="1035" name="Rectangle 74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635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Optimizar imágenes online con Optimizilla: facil, sencillo y gratis. -  Pictograma, marketing digital">
            <a:extLst>
              <a:ext uri="{FF2B5EF4-FFF2-40B4-BE49-F238E27FC236}">
                <a16:creationId xmlns:a16="http://schemas.microsoft.com/office/drawing/2014/main" id="{2F096F39-8DF4-4926-94F6-63F45EBD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364" y="2182448"/>
            <a:ext cx="3113280" cy="24931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6D1F53-C33E-41A2-AEFC-D248CD6F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es-MX" sz="2000" dirty="0"/>
              <a:t>Se cambio el formato a .</a:t>
            </a:r>
            <a:r>
              <a:rPr lang="es-MX" sz="2000" dirty="0" err="1"/>
              <a:t>jpg</a:t>
            </a:r>
            <a:r>
              <a:rPr lang="es-MX" sz="2000" dirty="0"/>
              <a:t>, ya que no se necesita del detalle del formato .png que se estaba utilizando.</a:t>
            </a:r>
          </a:p>
          <a:p>
            <a:r>
              <a:rPr lang="es-MX" sz="2000" dirty="0"/>
              <a:t>Se le aplicó una compresión a las imágenes para reducir su tamaño, y se convirtieron en </a:t>
            </a:r>
            <a:r>
              <a:rPr lang="es-MX" sz="2000" dirty="0" err="1"/>
              <a:t>jpgs</a:t>
            </a:r>
            <a:r>
              <a:rPr lang="es-MX" sz="2000" dirty="0"/>
              <a:t> progresivos, de esta manera se reduce aun más el tamaño y se hace mas eficiente la carga.</a:t>
            </a:r>
          </a:p>
          <a:p>
            <a:r>
              <a:rPr lang="es-MX" sz="2000" dirty="0"/>
              <a:t>También se le añadió la tag “alt” a los logos de los RSS en el caso de que no lleguen a cargar.</a:t>
            </a:r>
          </a:p>
          <a:p>
            <a:r>
              <a:rPr lang="es-MX" sz="2000" dirty="0"/>
              <a:t>La herramienta utilizada fue </a:t>
            </a:r>
            <a:r>
              <a:rPr lang="es-MX" sz="2000" dirty="0" err="1"/>
              <a:t>Optimizilla</a:t>
            </a:r>
            <a:r>
              <a:rPr lang="es-MX" sz="2000" dirty="0"/>
              <a:t>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45259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401</Words>
  <Application>Microsoft Office PowerPoint</Application>
  <PresentationFormat>Panorámica</PresentationFormat>
  <Paragraphs>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RSS Newsfeed: Optimización del lado del cliente</vt:lpstr>
      <vt:lpstr>Presentación de PowerPoint</vt:lpstr>
      <vt:lpstr>Tamaño antes de la optimización</vt:lpstr>
      <vt:lpstr>Tamaño después de la optimización.</vt:lpstr>
      <vt:lpstr>Diferencias en tiempo de descarga</vt:lpstr>
      <vt:lpstr>En total, la versión optimizada es 4.83% mas ligera, y cargó un 16.55% más rápido  </vt:lpstr>
      <vt:lpstr>Nivel de herramienta LightHouse antes de la optimización</vt:lpstr>
      <vt:lpstr>Nivel de herramienta LightHouse después de la optimización</vt:lpstr>
      <vt:lpstr>Optimización de imágenes</vt:lpstr>
      <vt:lpstr>Optimización de HTML</vt:lpstr>
      <vt:lpstr>Optimización de CSS</vt:lpstr>
      <vt:lpstr>Optimización de JavaScript</vt:lpstr>
      <vt:lpstr>https://github.com/Lonthy/OAW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MOGUEL GAMBOA</dc:creator>
  <cp:lastModifiedBy>RODRIGO MOGUEL GAMBOA</cp:lastModifiedBy>
  <cp:revision>13</cp:revision>
  <dcterms:created xsi:type="dcterms:W3CDTF">2021-05-27T16:00:45Z</dcterms:created>
  <dcterms:modified xsi:type="dcterms:W3CDTF">2021-05-27T19:27:25Z</dcterms:modified>
</cp:coreProperties>
</file>