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81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F775D-F96A-493C-FEC6-5903BF3C9EF9}" v="4" dt="2024-12-20T01:39:39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19/12/2024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3D8F3C70-C810-DE5F-9BAD-4EE4DFB2B9DE}"/>
              </a:ext>
            </a:extLst>
          </p:cNvPr>
          <p:cNvGrpSpPr/>
          <p:nvPr/>
        </p:nvGrpSpPr>
        <p:grpSpPr>
          <a:xfrm>
            <a:off x="3900488" y="1257300"/>
            <a:ext cx="8291511" cy="5600700"/>
            <a:chOff x="2059144" y="97722"/>
            <a:chExt cx="6931293" cy="485120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507A419C-0188-BD4A-5C56-DBF5AE1D7D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284" t="1899" r="1290" b="3784"/>
            <a:stretch/>
          </p:blipFill>
          <p:spPr bwMode="auto">
            <a:xfrm>
              <a:off x="2059144" y="97722"/>
              <a:ext cx="6931293" cy="48512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7A9D960-95EE-46D1-5C7D-93CF4D670068}"/>
                </a:ext>
              </a:extLst>
            </p:cNvPr>
            <p:cNvSpPr/>
            <p:nvPr/>
          </p:nvSpPr>
          <p:spPr>
            <a:xfrm>
              <a:off x="2059144" y="1152780"/>
              <a:ext cx="480282" cy="7049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317D49D-D0E0-98AA-A006-0AB2CE70F84A}"/>
              </a:ext>
            </a:extLst>
          </p:cNvPr>
          <p:cNvSpPr/>
          <p:nvPr/>
        </p:nvSpPr>
        <p:spPr>
          <a:xfrm>
            <a:off x="0" y="-16941"/>
            <a:ext cx="12192000" cy="714249"/>
          </a:xfrm>
          <a:prstGeom prst="rect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04939D9-B8CA-7E33-E689-F536FBD5D83A}"/>
              </a:ext>
            </a:extLst>
          </p:cNvPr>
          <p:cNvSpPr txBox="1"/>
          <p:nvPr/>
        </p:nvSpPr>
        <p:spPr>
          <a:xfrm>
            <a:off x="2429" y="47042"/>
            <a:ext cx="1151427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200" b="1" dirty="0">
                <a:solidFill>
                  <a:schemeClr val="bg1"/>
                </a:solidFill>
              </a:rPr>
              <a:t>Le découpage du besoin – Interlocuteurs &amp; missions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E69B754-BF09-E7EE-34AB-A237596FDFD3}"/>
              </a:ext>
            </a:extLst>
          </p:cNvPr>
          <p:cNvSpPr txBox="1"/>
          <p:nvPr/>
        </p:nvSpPr>
        <p:spPr>
          <a:xfrm>
            <a:off x="192946" y="1857033"/>
            <a:ext cx="2541376" cy="369332"/>
          </a:xfrm>
          <a:prstGeom prst="rect">
            <a:avLst/>
          </a:prstGeom>
          <a:noFill/>
          <a:ln>
            <a:solidFill>
              <a:srgbClr val="00006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/>
              <a:t>le modèle </a:t>
            </a:r>
            <a:r>
              <a:rPr lang="fr-FR" b="1" dirty="0">
                <a:solidFill>
                  <a:srgbClr val="000064"/>
                </a:solidFill>
              </a:rPr>
              <a:t>SPOTIFY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54887C-E54A-741A-B9F1-24679CC60535}"/>
              </a:ext>
            </a:extLst>
          </p:cNvPr>
          <p:cNvSpPr txBox="1"/>
          <p:nvPr/>
        </p:nvSpPr>
        <p:spPr>
          <a:xfrm>
            <a:off x="192946" y="1487701"/>
            <a:ext cx="2541376" cy="369332"/>
          </a:xfrm>
          <a:prstGeom prst="rect">
            <a:avLst/>
          </a:prstGeom>
          <a:noFill/>
          <a:ln>
            <a:solidFill>
              <a:srgbClr val="000064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dirty="0"/>
              <a:t>la méthode </a:t>
            </a:r>
            <a:r>
              <a:rPr lang="fr-FR" b="1" dirty="0">
                <a:solidFill>
                  <a:srgbClr val="000064"/>
                </a:solidFill>
              </a:rPr>
              <a:t>AGILE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00FD2C0-DB4A-0822-F9FA-B718A0073CEB}"/>
              </a:ext>
            </a:extLst>
          </p:cNvPr>
          <p:cNvSpPr txBox="1"/>
          <p:nvPr/>
        </p:nvSpPr>
        <p:spPr>
          <a:xfrm>
            <a:off x="1228496" y="6450409"/>
            <a:ext cx="15010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/>
              <a:t>Source : axa</a:t>
            </a:r>
          </a:p>
        </p:txBody>
      </p:sp>
    </p:spTree>
    <p:extLst>
      <p:ext uri="{BB962C8B-B14F-4D97-AF65-F5344CB8AC3E}">
        <p14:creationId xmlns:p14="http://schemas.microsoft.com/office/powerpoint/2010/main" val="390549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2725E46-5E31-9A73-F157-E397F57A7C31}"/>
              </a:ext>
            </a:extLst>
          </p:cNvPr>
          <p:cNvSpPr txBox="1"/>
          <p:nvPr/>
        </p:nvSpPr>
        <p:spPr>
          <a:xfrm>
            <a:off x="745102" y="1635472"/>
            <a:ext cx="6666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=&gt; Méthode </a:t>
            </a:r>
            <a:r>
              <a:rPr lang="fr-FR" sz="3600" dirty="0">
                <a:solidFill>
                  <a:schemeClr val="accent1"/>
                </a:solidFill>
              </a:rPr>
              <a:t>Scrum</a:t>
            </a:r>
            <a:r>
              <a:rPr lang="fr-FR" sz="3600" dirty="0">
                <a:solidFill>
                  <a:schemeClr val="accent4"/>
                </a:solidFill>
              </a:rPr>
              <a:t>Ban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A8497C-4E9F-561B-7A98-09D107015E36}"/>
              </a:ext>
            </a:extLst>
          </p:cNvPr>
          <p:cNvSpPr txBox="1"/>
          <p:nvPr/>
        </p:nvSpPr>
        <p:spPr>
          <a:xfrm>
            <a:off x="2356017" y="2926578"/>
            <a:ext cx="266821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Les rituels</a:t>
            </a:r>
          </a:p>
          <a:p>
            <a:pPr marL="285750" indent="-285750">
              <a:buFont typeface="Calibri"/>
              <a:buChar char="-"/>
            </a:pPr>
            <a:r>
              <a:rPr lang="fr-FR" dirty="0"/>
              <a:t>Daily Scrum</a:t>
            </a:r>
          </a:p>
          <a:p>
            <a:pPr marL="285750" indent="-285750">
              <a:buFont typeface="Calibri"/>
              <a:buChar char="-"/>
            </a:pPr>
            <a:r>
              <a:rPr lang="fr-FR" dirty="0"/>
              <a:t>Sprint Planification</a:t>
            </a:r>
          </a:p>
          <a:p>
            <a:pPr marL="285750" indent="-285750">
              <a:buFont typeface="Arial"/>
              <a:buChar char="-"/>
            </a:pPr>
            <a:r>
              <a:rPr lang="fr-FR" dirty="0"/>
              <a:t>Sprint Retro</a:t>
            </a:r>
          </a:p>
          <a:p>
            <a:pPr marL="285750" indent="-285750">
              <a:buFont typeface="Calibri"/>
              <a:buChar char="-"/>
            </a:pPr>
            <a:r>
              <a:rPr lang="fr-FR" dirty="0" err="1"/>
              <a:t>Userstory</a:t>
            </a:r>
          </a:p>
          <a:p>
            <a:pPr marL="285750" indent="-285750">
              <a:buFont typeface="Calibri"/>
              <a:buChar char="-"/>
            </a:pPr>
            <a:endParaRPr lang="fr-FR" dirty="0"/>
          </a:p>
          <a:p>
            <a:r>
              <a:rPr lang="fr-FR" b="1" dirty="0">
                <a:solidFill>
                  <a:schemeClr val="accent1"/>
                </a:solidFill>
              </a:rPr>
              <a:t>Les rôles</a:t>
            </a:r>
          </a:p>
          <a:p>
            <a:r>
              <a:rPr lang="fr-FR" dirty="0"/>
              <a:t>- Scrum Master</a:t>
            </a:r>
          </a:p>
          <a:p>
            <a:r>
              <a:rPr lang="fr-FR" dirty="0"/>
              <a:t>- Product </a:t>
            </a:r>
            <a:r>
              <a:rPr lang="fr-FR" dirty="0" err="1"/>
              <a:t>Owner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208AE97-CE32-2119-E7C0-6B6D917FF683}"/>
              </a:ext>
            </a:extLst>
          </p:cNvPr>
          <p:cNvSpPr txBox="1"/>
          <p:nvPr/>
        </p:nvSpPr>
        <p:spPr>
          <a:xfrm>
            <a:off x="7217861" y="2967630"/>
            <a:ext cx="2668214" cy="1477328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4"/>
                </a:solidFill>
              </a:rPr>
              <a:t>Le flux de travail</a:t>
            </a:r>
          </a:p>
          <a:p>
            <a:pPr marL="285750" indent="-285750">
              <a:buFontTx/>
              <a:buChar char="-"/>
            </a:pPr>
            <a:r>
              <a:rPr lang="fr-FR" dirty="0"/>
              <a:t>Flux tiré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r>
              <a:rPr lang="fr-FR" b="1" dirty="0">
                <a:solidFill>
                  <a:schemeClr val="accent4"/>
                </a:solidFill>
              </a:rPr>
              <a:t>Le management visuel</a:t>
            </a:r>
          </a:p>
          <a:p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07D2DBA-23CD-F50A-5FCC-B6E49DF3A14A}"/>
              </a:ext>
            </a:extLst>
          </p:cNvPr>
          <p:cNvSpPr txBox="1"/>
          <p:nvPr/>
        </p:nvSpPr>
        <p:spPr>
          <a:xfrm rot="1177621">
            <a:off x="3878801" y="2908902"/>
            <a:ext cx="1401643" cy="369332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SCRUM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8F59C1F-65CB-3070-89B0-CEE80BCD1A21}"/>
              </a:ext>
            </a:extLst>
          </p:cNvPr>
          <p:cNvSpPr txBox="1"/>
          <p:nvPr/>
        </p:nvSpPr>
        <p:spPr>
          <a:xfrm rot="1158953">
            <a:off x="8913552" y="2887690"/>
            <a:ext cx="1401643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chemeClr val="bg1"/>
                </a:solidFill>
              </a:rPr>
              <a:t>KANBAN</a:t>
            </a:r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26" name="Croix 25">
            <a:extLst>
              <a:ext uri="{FF2B5EF4-FFF2-40B4-BE49-F238E27FC236}">
                <a16:creationId xmlns:a16="http://schemas.microsoft.com/office/drawing/2014/main" id="{3CB05C27-F3B6-3169-E56F-83D138DBADAB}"/>
              </a:ext>
            </a:extLst>
          </p:cNvPr>
          <p:cNvSpPr/>
          <p:nvPr/>
        </p:nvSpPr>
        <p:spPr>
          <a:xfrm>
            <a:off x="5758797" y="3429000"/>
            <a:ext cx="674405" cy="696886"/>
          </a:xfrm>
          <a:prstGeom prst="plus">
            <a:avLst>
              <a:gd name="adj" fmla="val 36790"/>
            </a:avLst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A80397-68CD-6C14-A9FF-D076824720D1}"/>
              </a:ext>
            </a:extLst>
          </p:cNvPr>
          <p:cNvSpPr/>
          <p:nvPr/>
        </p:nvSpPr>
        <p:spPr>
          <a:xfrm>
            <a:off x="0" y="-4650"/>
            <a:ext cx="12192000" cy="714249"/>
          </a:xfrm>
          <a:prstGeom prst="rect">
            <a:avLst/>
          </a:prstGeom>
          <a:solidFill>
            <a:srgbClr val="0000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068B4FD-18CF-D875-8063-4950D39F27D8}"/>
              </a:ext>
            </a:extLst>
          </p:cNvPr>
          <p:cNvSpPr txBox="1"/>
          <p:nvPr/>
        </p:nvSpPr>
        <p:spPr>
          <a:xfrm>
            <a:off x="2429" y="-2119"/>
            <a:ext cx="1151427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Le découpage du besoin – Les principes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2CA9203-2487-EE4C-F46D-02282EB667CA}"/>
              </a:ext>
            </a:extLst>
          </p:cNvPr>
          <p:cNvSpPr txBox="1"/>
          <p:nvPr/>
        </p:nvSpPr>
        <p:spPr>
          <a:xfrm>
            <a:off x="8334035" y="4164269"/>
            <a:ext cx="3597553" cy="2112244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23F4E5F-2D17-5D6A-7F98-05C23480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111" y="4232327"/>
            <a:ext cx="3463982" cy="194849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43A10FC-4345-93B8-3671-7DB6B7464BCE}"/>
              </a:ext>
            </a:extLst>
          </p:cNvPr>
          <p:cNvSpPr txBox="1"/>
          <p:nvPr/>
        </p:nvSpPr>
        <p:spPr>
          <a:xfrm>
            <a:off x="11036173" y="6585603"/>
            <a:ext cx="15010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/>
              <a:t>Source : axa</a:t>
            </a:r>
          </a:p>
        </p:txBody>
      </p:sp>
    </p:spTree>
    <p:extLst>
      <p:ext uri="{BB962C8B-B14F-4D97-AF65-F5344CB8AC3E}">
        <p14:creationId xmlns:p14="http://schemas.microsoft.com/office/powerpoint/2010/main" val="161424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84ACA5-493F-7B3D-8397-145FEB913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4" y="116098"/>
            <a:ext cx="10515600" cy="576411"/>
          </a:xfrm>
        </p:spPr>
        <p:txBody>
          <a:bodyPr>
            <a:normAutofit/>
          </a:bodyPr>
          <a:lstStyle/>
          <a:p>
            <a:r>
              <a:rPr lang="fr-FR" dirty="0"/>
              <a:t>La timeline du </a:t>
            </a:r>
            <a:r>
              <a:rPr lang="fr-FR" b="1" dirty="0"/>
              <a:t>Delivery</a:t>
            </a: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525D7F53-8949-796F-15A3-49B77AA2A03B}"/>
              </a:ext>
            </a:extLst>
          </p:cNvPr>
          <p:cNvSpPr>
            <a:spLocks/>
          </p:cNvSpPr>
          <p:nvPr/>
        </p:nvSpPr>
        <p:spPr bwMode="auto">
          <a:xfrm>
            <a:off x="4673407" y="3911680"/>
            <a:ext cx="1230974" cy="1424414"/>
          </a:xfrm>
          <a:custGeom>
            <a:avLst/>
            <a:gdLst>
              <a:gd name="T0" fmla="*/ 2398 w 2398"/>
              <a:gd name="T1" fmla="*/ 0 h 2774"/>
              <a:gd name="T2" fmla="*/ 1249 w 2398"/>
              <a:gd name="T3" fmla="*/ 2774 h 2774"/>
              <a:gd name="T4" fmla="*/ 0 w 2398"/>
              <a:gd name="T5" fmla="*/ 1526 h 2774"/>
              <a:gd name="T6" fmla="*/ 632 w 2398"/>
              <a:gd name="T7" fmla="*/ 0 h 2774"/>
              <a:gd name="T8" fmla="*/ 2398 w 2398"/>
              <a:gd name="T9" fmla="*/ 0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8" h="2774">
                <a:moveTo>
                  <a:pt x="2398" y="0"/>
                </a:moveTo>
                <a:cubicBezTo>
                  <a:pt x="2398" y="1040"/>
                  <a:pt x="1985" y="2038"/>
                  <a:pt x="1249" y="2774"/>
                </a:cubicBezTo>
                <a:lnTo>
                  <a:pt x="0" y="1526"/>
                </a:lnTo>
                <a:cubicBezTo>
                  <a:pt x="405" y="1121"/>
                  <a:pt x="632" y="572"/>
                  <a:pt x="632" y="0"/>
                </a:cubicBezTo>
                <a:lnTo>
                  <a:pt x="2398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20574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090432A-7EFB-1578-4698-199A6BF54BC6}"/>
              </a:ext>
            </a:extLst>
          </p:cNvPr>
          <p:cNvSpPr>
            <a:spLocks/>
          </p:cNvSpPr>
          <p:nvPr/>
        </p:nvSpPr>
        <p:spPr bwMode="auto">
          <a:xfrm>
            <a:off x="3782484" y="4803509"/>
            <a:ext cx="1424414" cy="1232230"/>
          </a:xfrm>
          <a:custGeom>
            <a:avLst/>
            <a:gdLst>
              <a:gd name="T0" fmla="*/ 2774 w 2774"/>
              <a:gd name="T1" fmla="*/ 1249 h 2398"/>
              <a:gd name="T2" fmla="*/ 0 w 2774"/>
              <a:gd name="T3" fmla="*/ 2398 h 2398"/>
              <a:gd name="T4" fmla="*/ 0 w 2774"/>
              <a:gd name="T5" fmla="*/ 632 h 2398"/>
              <a:gd name="T6" fmla="*/ 1526 w 2774"/>
              <a:gd name="T7" fmla="*/ 0 h 2398"/>
              <a:gd name="T8" fmla="*/ 2774 w 2774"/>
              <a:gd name="T9" fmla="*/ 1249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2774" y="1249"/>
                </a:moveTo>
                <a:cubicBezTo>
                  <a:pt x="2038" y="1985"/>
                  <a:pt x="1040" y="2398"/>
                  <a:pt x="0" y="2398"/>
                </a:cubicBezTo>
                <a:lnTo>
                  <a:pt x="0" y="632"/>
                </a:lnTo>
                <a:cubicBezTo>
                  <a:pt x="572" y="632"/>
                  <a:pt x="1121" y="405"/>
                  <a:pt x="1526" y="0"/>
                </a:cubicBezTo>
                <a:lnTo>
                  <a:pt x="2774" y="1249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27432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DD5A01E9-1116-6F99-B797-3638BF990006}"/>
              </a:ext>
            </a:extLst>
          </p:cNvPr>
          <p:cNvSpPr>
            <a:spLocks/>
          </p:cNvSpPr>
          <p:nvPr/>
        </p:nvSpPr>
        <p:spPr bwMode="auto">
          <a:xfrm>
            <a:off x="2202665" y="4803509"/>
            <a:ext cx="1424414" cy="1232230"/>
          </a:xfrm>
          <a:custGeom>
            <a:avLst/>
            <a:gdLst>
              <a:gd name="T0" fmla="*/ 2774 w 2774"/>
              <a:gd name="T1" fmla="*/ 2398 h 2398"/>
              <a:gd name="T2" fmla="*/ 0 w 2774"/>
              <a:gd name="T3" fmla="*/ 1249 h 2398"/>
              <a:gd name="T4" fmla="*/ 1248 w 2774"/>
              <a:gd name="T5" fmla="*/ 0 h 2398"/>
              <a:gd name="T6" fmla="*/ 2774 w 2774"/>
              <a:gd name="T7" fmla="*/ 632 h 2398"/>
              <a:gd name="T8" fmla="*/ 2774 w 2774"/>
              <a:gd name="T9" fmla="*/ 2398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2774" y="2398"/>
                </a:moveTo>
                <a:cubicBezTo>
                  <a:pt x="1734" y="2398"/>
                  <a:pt x="735" y="1985"/>
                  <a:pt x="0" y="1249"/>
                </a:cubicBezTo>
                <a:lnTo>
                  <a:pt x="1248" y="0"/>
                </a:lnTo>
                <a:cubicBezTo>
                  <a:pt x="1653" y="405"/>
                  <a:pt x="2202" y="632"/>
                  <a:pt x="2774" y="632"/>
                </a:cubicBezTo>
                <a:lnTo>
                  <a:pt x="2774" y="2398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574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5BE282FA-657C-7420-C50A-20E3E923A412}"/>
              </a:ext>
            </a:extLst>
          </p:cNvPr>
          <p:cNvSpPr>
            <a:spLocks/>
          </p:cNvSpPr>
          <p:nvPr/>
        </p:nvSpPr>
        <p:spPr bwMode="auto">
          <a:xfrm>
            <a:off x="7286085" y="1631866"/>
            <a:ext cx="1424414" cy="1232230"/>
          </a:xfrm>
          <a:custGeom>
            <a:avLst/>
            <a:gdLst>
              <a:gd name="T0" fmla="*/ 0 w 2774"/>
              <a:gd name="T1" fmla="*/ 0 h 2398"/>
              <a:gd name="T2" fmla="*/ 2774 w 2774"/>
              <a:gd name="T3" fmla="*/ 1149 h 2398"/>
              <a:gd name="T4" fmla="*/ 1526 w 2774"/>
              <a:gd name="T5" fmla="*/ 2398 h 2398"/>
              <a:gd name="T6" fmla="*/ 0 w 2774"/>
              <a:gd name="T7" fmla="*/ 1766 h 2398"/>
              <a:gd name="T8" fmla="*/ 0 w 2774"/>
              <a:gd name="T9" fmla="*/ 0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0" y="0"/>
                </a:moveTo>
                <a:cubicBezTo>
                  <a:pt x="1040" y="0"/>
                  <a:pt x="2038" y="413"/>
                  <a:pt x="2774" y="1149"/>
                </a:cubicBezTo>
                <a:lnTo>
                  <a:pt x="1526" y="2398"/>
                </a:lnTo>
                <a:cubicBezTo>
                  <a:pt x="1121" y="1993"/>
                  <a:pt x="572" y="1766"/>
                  <a:pt x="0" y="176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27432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48586748-0CD9-3D72-C7BF-BB84F688AE10}"/>
              </a:ext>
            </a:extLst>
          </p:cNvPr>
          <p:cNvSpPr>
            <a:spLocks/>
          </p:cNvSpPr>
          <p:nvPr/>
        </p:nvSpPr>
        <p:spPr bwMode="auto">
          <a:xfrm>
            <a:off x="5007529" y="2331511"/>
            <a:ext cx="1230974" cy="1425670"/>
          </a:xfrm>
          <a:custGeom>
            <a:avLst/>
            <a:gdLst>
              <a:gd name="T0" fmla="*/ 0 w 2398"/>
              <a:gd name="T1" fmla="*/ 2774 h 2774"/>
              <a:gd name="T2" fmla="*/ 1149 w 2398"/>
              <a:gd name="T3" fmla="*/ 0 h 2774"/>
              <a:gd name="T4" fmla="*/ 2398 w 2398"/>
              <a:gd name="T5" fmla="*/ 1248 h 2774"/>
              <a:gd name="T6" fmla="*/ 1766 w 2398"/>
              <a:gd name="T7" fmla="*/ 2774 h 2774"/>
              <a:gd name="T8" fmla="*/ 0 w 2398"/>
              <a:gd name="T9" fmla="*/ 2774 h 2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8" h="2774">
                <a:moveTo>
                  <a:pt x="0" y="2774"/>
                </a:moveTo>
                <a:cubicBezTo>
                  <a:pt x="0" y="1734"/>
                  <a:pt x="413" y="735"/>
                  <a:pt x="1149" y="0"/>
                </a:cubicBezTo>
                <a:lnTo>
                  <a:pt x="2398" y="1248"/>
                </a:lnTo>
                <a:cubicBezTo>
                  <a:pt x="1993" y="1653"/>
                  <a:pt x="1766" y="2202"/>
                  <a:pt x="1766" y="2774"/>
                </a:cubicBezTo>
                <a:lnTo>
                  <a:pt x="0" y="2774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20574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Freeform 19">
            <a:extLst>
              <a:ext uri="{FF2B5EF4-FFF2-40B4-BE49-F238E27FC236}">
                <a16:creationId xmlns:a16="http://schemas.microsoft.com/office/drawing/2014/main" id="{A7193ACF-90F7-D7E8-1CAE-274A54D39582}"/>
              </a:ext>
            </a:extLst>
          </p:cNvPr>
          <p:cNvSpPr>
            <a:spLocks/>
          </p:cNvSpPr>
          <p:nvPr/>
        </p:nvSpPr>
        <p:spPr bwMode="auto">
          <a:xfrm>
            <a:off x="5707173" y="1631866"/>
            <a:ext cx="1424414" cy="1232230"/>
          </a:xfrm>
          <a:custGeom>
            <a:avLst/>
            <a:gdLst>
              <a:gd name="T0" fmla="*/ 0 w 2774"/>
              <a:gd name="T1" fmla="*/ 1149 h 2398"/>
              <a:gd name="T2" fmla="*/ 2774 w 2774"/>
              <a:gd name="T3" fmla="*/ 0 h 2398"/>
              <a:gd name="T4" fmla="*/ 2774 w 2774"/>
              <a:gd name="T5" fmla="*/ 1766 h 2398"/>
              <a:gd name="T6" fmla="*/ 1248 w 2774"/>
              <a:gd name="T7" fmla="*/ 2398 h 2398"/>
              <a:gd name="T8" fmla="*/ 0 w 2774"/>
              <a:gd name="T9" fmla="*/ 1149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0" y="1149"/>
                </a:moveTo>
                <a:cubicBezTo>
                  <a:pt x="735" y="413"/>
                  <a:pt x="1734" y="0"/>
                  <a:pt x="2774" y="0"/>
                </a:cubicBezTo>
                <a:lnTo>
                  <a:pt x="2774" y="1766"/>
                </a:lnTo>
                <a:cubicBezTo>
                  <a:pt x="2202" y="1766"/>
                  <a:pt x="1653" y="1993"/>
                  <a:pt x="1248" y="2398"/>
                </a:cubicBezTo>
                <a:lnTo>
                  <a:pt x="0" y="1149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205740" tIns="34290" rIns="6858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Oval 38">
            <a:extLst>
              <a:ext uri="{FF2B5EF4-FFF2-40B4-BE49-F238E27FC236}">
                <a16:creationId xmlns:a16="http://schemas.microsoft.com/office/drawing/2014/main" id="{8BD8A656-3A45-3192-5415-1C7600B9C375}"/>
              </a:ext>
            </a:extLst>
          </p:cNvPr>
          <p:cNvSpPr/>
          <p:nvPr/>
        </p:nvSpPr>
        <p:spPr>
          <a:xfrm>
            <a:off x="6160624" y="2786215"/>
            <a:ext cx="2095169" cy="209516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97EB5932-7FCA-C0B0-B5B8-2DB92378B18A}"/>
              </a:ext>
            </a:extLst>
          </p:cNvPr>
          <p:cNvSpPr/>
          <p:nvPr/>
        </p:nvSpPr>
        <p:spPr>
          <a:xfrm>
            <a:off x="2656116" y="2786215"/>
            <a:ext cx="2095169" cy="209516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grpSp>
        <p:nvGrpSpPr>
          <p:cNvPr id="29" name="Group 73">
            <a:extLst>
              <a:ext uri="{FF2B5EF4-FFF2-40B4-BE49-F238E27FC236}">
                <a16:creationId xmlns:a16="http://schemas.microsoft.com/office/drawing/2014/main" id="{0CC6FEB2-160A-F6AD-10EA-C26BBE3F7766}"/>
              </a:ext>
            </a:extLst>
          </p:cNvPr>
          <p:cNvGrpSpPr/>
          <p:nvPr/>
        </p:nvGrpSpPr>
        <p:grpSpPr>
          <a:xfrm rot="16200000">
            <a:off x="2808283" y="5943436"/>
            <a:ext cx="264964" cy="449570"/>
            <a:chOff x="1674896" y="4871617"/>
            <a:chExt cx="353285" cy="599426"/>
          </a:xfrm>
          <a:solidFill>
            <a:schemeClr val="tx1"/>
          </a:solidFill>
        </p:grpSpPr>
        <p:sp>
          <p:nvSpPr>
            <p:cNvPr id="31" name="Oval 75">
              <a:extLst>
                <a:ext uri="{FF2B5EF4-FFF2-40B4-BE49-F238E27FC236}">
                  <a16:creationId xmlns:a16="http://schemas.microsoft.com/office/drawing/2014/main" id="{402D7DEE-CEB7-87DE-A778-C773F3FE9E52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32" name="Connector: Elbow 76">
              <a:extLst>
                <a:ext uri="{FF2B5EF4-FFF2-40B4-BE49-F238E27FC236}">
                  <a16:creationId xmlns:a16="http://schemas.microsoft.com/office/drawing/2014/main" id="{C6BAB628-8433-C2A2-154C-01988168691A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rot="5400000" flipV="1">
              <a:off x="1522949" y="5023564"/>
              <a:ext cx="541675" cy="237782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81">
            <a:extLst>
              <a:ext uri="{FF2B5EF4-FFF2-40B4-BE49-F238E27FC236}">
                <a16:creationId xmlns:a16="http://schemas.microsoft.com/office/drawing/2014/main" id="{62B0F9CD-C5A9-A805-EA0C-C55ED5B773C7}"/>
              </a:ext>
            </a:extLst>
          </p:cNvPr>
          <p:cNvGrpSpPr/>
          <p:nvPr/>
        </p:nvGrpSpPr>
        <p:grpSpPr>
          <a:xfrm rot="16200000" flipV="1">
            <a:off x="4574579" y="5891244"/>
            <a:ext cx="264964" cy="576549"/>
            <a:chOff x="1674896" y="4702311"/>
            <a:chExt cx="353285" cy="768732"/>
          </a:xfrm>
          <a:solidFill>
            <a:schemeClr val="tx1"/>
          </a:solidFill>
        </p:grpSpPr>
        <p:sp>
          <p:nvSpPr>
            <p:cNvPr id="35" name="Oval 83">
              <a:extLst>
                <a:ext uri="{FF2B5EF4-FFF2-40B4-BE49-F238E27FC236}">
                  <a16:creationId xmlns:a16="http://schemas.microsoft.com/office/drawing/2014/main" id="{D0FB98CF-2903-AD96-9B7C-8080DB493B54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37" name="Connector: Elbow 84">
              <a:extLst>
                <a:ext uri="{FF2B5EF4-FFF2-40B4-BE49-F238E27FC236}">
                  <a16:creationId xmlns:a16="http://schemas.microsoft.com/office/drawing/2014/main" id="{F2534522-B5D0-6057-4E29-F160412A64D2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rot="5400000" flipV="1">
              <a:off x="1438297" y="4938910"/>
              <a:ext cx="710980" cy="237782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85">
            <a:extLst>
              <a:ext uri="{FF2B5EF4-FFF2-40B4-BE49-F238E27FC236}">
                <a16:creationId xmlns:a16="http://schemas.microsoft.com/office/drawing/2014/main" id="{F739728F-3125-2A46-0B68-9409AE52E5F4}"/>
              </a:ext>
            </a:extLst>
          </p:cNvPr>
          <p:cNvGrpSpPr/>
          <p:nvPr/>
        </p:nvGrpSpPr>
        <p:grpSpPr>
          <a:xfrm rot="16200000" flipV="1">
            <a:off x="5773524" y="4877747"/>
            <a:ext cx="381450" cy="561976"/>
            <a:chOff x="1519581" y="4721742"/>
            <a:chExt cx="508600" cy="749301"/>
          </a:xfrm>
          <a:solidFill>
            <a:schemeClr val="tx1"/>
          </a:solidFill>
        </p:grpSpPr>
        <p:sp>
          <p:nvSpPr>
            <p:cNvPr id="39" name="Oval 87">
              <a:extLst>
                <a:ext uri="{FF2B5EF4-FFF2-40B4-BE49-F238E27FC236}">
                  <a16:creationId xmlns:a16="http://schemas.microsoft.com/office/drawing/2014/main" id="{B63E31C5-0E38-7A7F-3DF3-7654F1A1BAA0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40" name="Connector: Elbow 88">
              <a:extLst>
                <a:ext uri="{FF2B5EF4-FFF2-40B4-BE49-F238E27FC236}">
                  <a16:creationId xmlns:a16="http://schemas.microsoft.com/office/drawing/2014/main" id="{2836FFCC-2DA1-CF67-30C5-010BC5314FBA}"/>
                </a:ext>
              </a:extLst>
            </p:cNvPr>
            <p:cNvCxnSpPr>
              <a:cxnSpLocks/>
              <a:endCxn id="39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89">
            <a:extLst>
              <a:ext uri="{FF2B5EF4-FFF2-40B4-BE49-F238E27FC236}">
                <a16:creationId xmlns:a16="http://schemas.microsoft.com/office/drawing/2014/main" id="{0EE49537-A1ED-F7B9-F8B6-634988F2CCE6}"/>
              </a:ext>
            </a:extLst>
          </p:cNvPr>
          <p:cNvGrpSpPr/>
          <p:nvPr/>
        </p:nvGrpSpPr>
        <p:grpSpPr>
          <a:xfrm rot="5400000" flipV="1">
            <a:off x="5735678" y="1362562"/>
            <a:ext cx="381450" cy="561976"/>
            <a:chOff x="1519581" y="4721742"/>
            <a:chExt cx="508600" cy="749301"/>
          </a:xfrm>
          <a:solidFill>
            <a:schemeClr val="tx1"/>
          </a:solidFill>
        </p:grpSpPr>
        <p:sp>
          <p:nvSpPr>
            <p:cNvPr id="43" name="Oval 91">
              <a:extLst>
                <a:ext uri="{FF2B5EF4-FFF2-40B4-BE49-F238E27FC236}">
                  <a16:creationId xmlns:a16="http://schemas.microsoft.com/office/drawing/2014/main" id="{E1EE139E-5D18-4880-D000-41DFCC9E6BD4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44" name="Connector: Elbow 92">
              <a:extLst>
                <a:ext uri="{FF2B5EF4-FFF2-40B4-BE49-F238E27FC236}">
                  <a16:creationId xmlns:a16="http://schemas.microsoft.com/office/drawing/2014/main" id="{F5A2C0FC-3A49-7BE8-4ADB-8181FCEF5B13}"/>
                </a:ext>
              </a:extLst>
            </p:cNvPr>
            <p:cNvCxnSpPr>
              <a:cxnSpLocks/>
              <a:endCxn id="43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101">
            <a:extLst>
              <a:ext uri="{FF2B5EF4-FFF2-40B4-BE49-F238E27FC236}">
                <a16:creationId xmlns:a16="http://schemas.microsoft.com/office/drawing/2014/main" id="{1831E1AB-88E9-C62F-A35E-DB51AE0D95E3}"/>
              </a:ext>
            </a:extLst>
          </p:cNvPr>
          <p:cNvGrpSpPr/>
          <p:nvPr/>
        </p:nvGrpSpPr>
        <p:grpSpPr>
          <a:xfrm rot="16200000" flipH="1" flipV="1">
            <a:off x="8130446" y="1255528"/>
            <a:ext cx="384048" cy="561976"/>
            <a:chOff x="1519581" y="4721742"/>
            <a:chExt cx="508600" cy="749301"/>
          </a:xfrm>
          <a:solidFill>
            <a:schemeClr val="tx1"/>
          </a:solidFill>
        </p:grpSpPr>
        <p:sp>
          <p:nvSpPr>
            <p:cNvPr id="47" name="Oval 103">
              <a:extLst>
                <a:ext uri="{FF2B5EF4-FFF2-40B4-BE49-F238E27FC236}">
                  <a16:creationId xmlns:a16="http://schemas.microsoft.com/office/drawing/2014/main" id="{4A16327A-A322-7539-6FB9-57BAEE33D8EF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49" name="Connector: Elbow 104">
              <a:extLst>
                <a:ext uri="{FF2B5EF4-FFF2-40B4-BE49-F238E27FC236}">
                  <a16:creationId xmlns:a16="http://schemas.microsoft.com/office/drawing/2014/main" id="{91CB4078-093A-4720-F955-DE7CCAD4692A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105">
            <a:extLst>
              <a:ext uri="{FF2B5EF4-FFF2-40B4-BE49-F238E27FC236}">
                <a16:creationId xmlns:a16="http://schemas.microsoft.com/office/drawing/2014/main" id="{214B9402-A1A7-1171-A8D6-83B35B9EDB22}"/>
              </a:ext>
            </a:extLst>
          </p:cNvPr>
          <p:cNvGrpSpPr/>
          <p:nvPr/>
        </p:nvGrpSpPr>
        <p:grpSpPr>
          <a:xfrm rot="5400000" flipV="1">
            <a:off x="4734278" y="2261614"/>
            <a:ext cx="381450" cy="561976"/>
            <a:chOff x="1519581" y="4721742"/>
            <a:chExt cx="508600" cy="749301"/>
          </a:xfrm>
          <a:solidFill>
            <a:schemeClr val="tx1"/>
          </a:solidFill>
        </p:grpSpPr>
        <p:sp>
          <p:nvSpPr>
            <p:cNvPr id="52" name="Oval 107">
              <a:extLst>
                <a:ext uri="{FF2B5EF4-FFF2-40B4-BE49-F238E27FC236}">
                  <a16:creationId xmlns:a16="http://schemas.microsoft.com/office/drawing/2014/main" id="{FB96CA1C-2E90-F8A4-1030-A8E52E5422E2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54" name="Connector: Elbow 108">
              <a:extLst>
                <a:ext uri="{FF2B5EF4-FFF2-40B4-BE49-F238E27FC236}">
                  <a16:creationId xmlns:a16="http://schemas.microsoft.com/office/drawing/2014/main" id="{BE94A14A-28CA-4EC6-36B5-2E216F80FD3D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113">
            <a:extLst>
              <a:ext uri="{FF2B5EF4-FFF2-40B4-BE49-F238E27FC236}">
                <a16:creationId xmlns:a16="http://schemas.microsoft.com/office/drawing/2014/main" id="{390A60D9-2131-4B77-FC65-FCE64FDB2DAA}"/>
              </a:ext>
            </a:extLst>
          </p:cNvPr>
          <p:cNvSpPr txBox="1"/>
          <p:nvPr/>
        </p:nvSpPr>
        <p:spPr>
          <a:xfrm>
            <a:off x="5105430" y="6079052"/>
            <a:ext cx="2202816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SECURITE</a:t>
            </a:r>
          </a:p>
        </p:txBody>
      </p:sp>
      <p:sp>
        <p:nvSpPr>
          <p:cNvPr id="64" name="TextBox 116">
            <a:extLst>
              <a:ext uri="{FF2B5EF4-FFF2-40B4-BE49-F238E27FC236}">
                <a16:creationId xmlns:a16="http://schemas.microsoft.com/office/drawing/2014/main" id="{1E0D20A2-956D-D47D-E421-08162391DD17}"/>
              </a:ext>
            </a:extLst>
          </p:cNvPr>
          <p:cNvSpPr txBox="1"/>
          <p:nvPr/>
        </p:nvSpPr>
        <p:spPr>
          <a:xfrm>
            <a:off x="6364143" y="5172222"/>
            <a:ext cx="2482787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DECOUPAGE DU BESOIN</a:t>
            </a:r>
          </a:p>
        </p:txBody>
      </p:sp>
      <p:sp>
        <p:nvSpPr>
          <p:cNvPr id="71" name="TextBox 122">
            <a:extLst>
              <a:ext uri="{FF2B5EF4-FFF2-40B4-BE49-F238E27FC236}">
                <a16:creationId xmlns:a16="http://schemas.microsoft.com/office/drawing/2014/main" id="{2A97FBA7-CBCD-6B8C-28B0-EA91EE7F7F12}"/>
              </a:ext>
            </a:extLst>
          </p:cNvPr>
          <p:cNvSpPr txBox="1"/>
          <p:nvPr/>
        </p:nvSpPr>
        <p:spPr>
          <a:xfrm>
            <a:off x="3365379" y="1269609"/>
            <a:ext cx="2202816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4"/>
                </a:solidFill>
              </a:rPr>
              <a:t>TEST</a:t>
            </a:r>
          </a:p>
        </p:txBody>
      </p:sp>
      <p:sp>
        <p:nvSpPr>
          <p:cNvPr id="74" name="TextBox 125">
            <a:extLst>
              <a:ext uri="{FF2B5EF4-FFF2-40B4-BE49-F238E27FC236}">
                <a16:creationId xmlns:a16="http://schemas.microsoft.com/office/drawing/2014/main" id="{5D921BF5-9B78-7F33-0BB9-FCD6C66A1D8B}"/>
              </a:ext>
            </a:extLst>
          </p:cNvPr>
          <p:cNvSpPr txBox="1"/>
          <p:nvPr/>
        </p:nvSpPr>
        <p:spPr>
          <a:xfrm>
            <a:off x="2405867" y="2125569"/>
            <a:ext cx="2202816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accent3"/>
                </a:solidFill>
              </a:rPr>
              <a:t>DEVELOPPEMENT</a:t>
            </a:r>
          </a:p>
        </p:txBody>
      </p:sp>
      <p:sp>
        <p:nvSpPr>
          <p:cNvPr id="77" name="TextBox 129">
            <a:extLst>
              <a:ext uri="{FF2B5EF4-FFF2-40B4-BE49-F238E27FC236}">
                <a16:creationId xmlns:a16="http://schemas.microsoft.com/office/drawing/2014/main" id="{F4306D51-36F7-5DAB-259D-832E24DDE5B3}"/>
              </a:ext>
            </a:extLst>
          </p:cNvPr>
          <p:cNvSpPr txBox="1"/>
          <p:nvPr/>
        </p:nvSpPr>
        <p:spPr>
          <a:xfrm>
            <a:off x="422187" y="6079052"/>
            <a:ext cx="2202816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</a:rPr>
              <a:t>ARCHITECTURE</a:t>
            </a:r>
          </a:p>
        </p:txBody>
      </p:sp>
      <p:sp>
        <p:nvSpPr>
          <p:cNvPr id="80" name="TextBox 132">
            <a:extLst>
              <a:ext uri="{FF2B5EF4-FFF2-40B4-BE49-F238E27FC236}">
                <a16:creationId xmlns:a16="http://schemas.microsoft.com/office/drawing/2014/main" id="{469FE890-228E-4DCC-D301-2772E5C2733E}"/>
              </a:ext>
            </a:extLst>
          </p:cNvPr>
          <p:cNvSpPr txBox="1"/>
          <p:nvPr/>
        </p:nvSpPr>
        <p:spPr>
          <a:xfrm>
            <a:off x="8728558" y="1140897"/>
            <a:ext cx="2391501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DEPLOIEMENT / OPS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F93FABE-9B73-40F6-A667-E254E5EE5F75}"/>
              </a:ext>
            </a:extLst>
          </p:cNvPr>
          <p:cNvSpPr txBox="1"/>
          <p:nvPr/>
        </p:nvSpPr>
        <p:spPr>
          <a:xfrm>
            <a:off x="3011131" y="4199051"/>
            <a:ext cx="1431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CADRAGE</a:t>
            </a:r>
          </a:p>
        </p:txBody>
      </p:sp>
      <p:sp>
        <p:nvSpPr>
          <p:cNvPr id="131" name="Freeform 5">
            <a:extLst>
              <a:ext uri="{FF2B5EF4-FFF2-40B4-BE49-F238E27FC236}">
                <a16:creationId xmlns:a16="http://schemas.microsoft.com/office/drawing/2014/main" id="{5B7A142D-3974-5D2D-6C81-0B208E2A0498}"/>
              </a:ext>
            </a:extLst>
          </p:cNvPr>
          <p:cNvSpPr>
            <a:spLocks/>
          </p:cNvSpPr>
          <p:nvPr/>
        </p:nvSpPr>
        <p:spPr bwMode="auto">
          <a:xfrm rot="2775899">
            <a:off x="8147001" y="2655933"/>
            <a:ext cx="1424414" cy="1232230"/>
          </a:xfrm>
          <a:custGeom>
            <a:avLst/>
            <a:gdLst>
              <a:gd name="T0" fmla="*/ 0 w 2774"/>
              <a:gd name="T1" fmla="*/ 0 h 2398"/>
              <a:gd name="T2" fmla="*/ 2774 w 2774"/>
              <a:gd name="T3" fmla="*/ 1149 h 2398"/>
              <a:gd name="T4" fmla="*/ 1526 w 2774"/>
              <a:gd name="T5" fmla="*/ 2398 h 2398"/>
              <a:gd name="T6" fmla="*/ 0 w 2774"/>
              <a:gd name="T7" fmla="*/ 1766 h 2398"/>
              <a:gd name="T8" fmla="*/ 0 w 2774"/>
              <a:gd name="T9" fmla="*/ 0 h 2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74" h="2398">
                <a:moveTo>
                  <a:pt x="0" y="0"/>
                </a:moveTo>
                <a:cubicBezTo>
                  <a:pt x="1040" y="0"/>
                  <a:pt x="2038" y="413"/>
                  <a:pt x="2774" y="1149"/>
                </a:cubicBezTo>
                <a:lnTo>
                  <a:pt x="1526" y="2398"/>
                </a:lnTo>
                <a:cubicBezTo>
                  <a:pt x="1121" y="1993"/>
                  <a:pt x="572" y="1766"/>
                  <a:pt x="0" y="176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274320" bIns="3429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27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C1FE0E6F-8E4D-9529-2765-D68CA558C1D0}"/>
              </a:ext>
            </a:extLst>
          </p:cNvPr>
          <p:cNvSpPr txBox="1"/>
          <p:nvPr/>
        </p:nvSpPr>
        <p:spPr>
          <a:xfrm>
            <a:off x="6352219" y="3099672"/>
            <a:ext cx="171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REALISATION</a:t>
            </a:r>
          </a:p>
        </p:txBody>
      </p:sp>
      <p:sp>
        <p:nvSpPr>
          <p:cNvPr id="134" name="TextBox 132">
            <a:extLst>
              <a:ext uri="{FF2B5EF4-FFF2-40B4-BE49-F238E27FC236}">
                <a16:creationId xmlns:a16="http://schemas.microsoft.com/office/drawing/2014/main" id="{134F91CE-898E-4D9E-9548-1D54CFFEF77C}"/>
              </a:ext>
            </a:extLst>
          </p:cNvPr>
          <p:cNvSpPr txBox="1"/>
          <p:nvPr/>
        </p:nvSpPr>
        <p:spPr>
          <a:xfrm>
            <a:off x="9609907" y="2154035"/>
            <a:ext cx="1567519" cy="369332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PRODUCTION</a:t>
            </a:r>
          </a:p>
        </p:txBody>
      </p:sp>
      <p:grpSp>
        <p:nvGrpSpPr>
          <p:cNvPr id="136" name="Group 85">
            <a:extLst>
              <a:ext uri="{FF2B5EF4-FFF2-40B4-BE49-F238E27FC236}">
                <a16:creationId xmlns:a16="http://schemas.microsoft.com/office/drawing/2014/main" id="{7614E50C-D061-C82E-0FEC-CB504BA34F39}"/>
              </a:ext>
            </a:extLst>
          </p:cNvPr>
          <p:cNvGrpSpPr/>
          <p:nvPr/>
        </p:nvGrpSpPr>
        <p:grpSpPr>
          <a:xfrm rot="10800000" flipV="1">
            <a:off x="9385413" y="2563109"/>
            <a:ext cx="230339" cy="561976"/>
            <a:chOff x="1519581" y="4721742"/>
            <a:chExt cx="508600" cy="749301"/>
          </a:xfrm>
          <a:solidFill>
            <a:schemeClr val="tx1"/>
          </a:solidFill>
        </p:grpSpPr>
        <p:sp>
          <p:nvSpPr>
            <p:cNvPr id="137" name="Oval 87">
              <a:extLst>
                <a:ext uri="{FF2B5EF4-FFF2-40B4-BE49-F238E27FC236}">
                  <a16:creationId xmlns:a16="http://schemas.microsoft.com/office/drawing/2014/main" id="{EC6A0FB6-8707-6006-6E5B-6DA29057AAFA}"/>
                </a:ext>
              </a:extLst>
            </p:cNvPr>
            <p:cNvSpPr/>
            <p:nvPr/>
          </p:nvSpPr>
          <p:spPr>
            <a:xfrm>
              <a:off x="1912678" y="5355540"/>
              <a:ext cx="115503" cy="115503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cxnSp>
          <p:nvCxnSpPr>
            <p:cNvPr id="138" name="Connector: Elbow 88">
              <a:extLst>
                <a:ext uri="{FF2B5EF4-FFF2-40B4-BE49-F238E27FC236}">
                  <a16:creationId xmlns:a16="http://schemas.microsoft.com/office/drawing/2014/main" id="{285ED622-9EDF-06A4-186A-08AC217F157C}"/>
                </a:ext>
              </a:extLst>
            </p:cNvPr>
            <p:cNvCxnSpPr>
              <a:cxnSpLocks/>
              <a:endCxn id="137" idx="2"/>
            </p:cNvCxnSpPr>
            <p:nvPr/>
          </p:nvCxnSpPr>
          <p:spPr>
            <a:xfrm rot="16200000" flipH="1">
              <a:off x="1370355" y="4870968"/>
              <a:ext cx="691549" cy="393098"/>
            </a:xfrm>
            <a:prstGeom prst="bentConnector2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9" name="Graphique 138" descr="Plan avec un remplissage uni">
            <a:extLst>
              <a:ext uri="{FF2B5EF4-FFF2-40B4-BE49-F238E27FC236}">
                <a16:creationId xmlns:a16="http://schemas.microsoft.com/office/drawing/2014/main" id="{71B40C04-95CB-A908-F864-DE2794BC9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5320" y="5161587"/>
            <a:ext cx="504000" cy="504000"/>
          </a:xfrm>
          <a:prstGeom prst="rect">
            <a:avLst/>
          </a:prstGeom>
        </p:spPr>
      </p:pic>
      <p:pic>
        <p:nvPicPr>
          <p:cNvPr id="140" name="Graphique 139" descr="Diagramme de Gantt avec un remplissage uni">
            <a:extLst>
              <a:ext uri="{FF2B5EF4-FFF2-40B4-BE49-F238E27FC236}">
                <a16:creationId xmlns:a16="http://schemas.microsoft.com/office/drawing/2014/main" id="{6E0371D9-D0DE-9E4B-E362-D41BBC092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12929" y="4199051"/>
            <a:ext cx="504000" cy="504000"/>
          </a:xfrm>
          <a:prstGeom prst="rect">
            <a:avLst/>
          </a:prstGeom>
        </p:spPr>
      </p:pic>
      <p:pic>
        <p:nvPicPr>
          <p:cNvPr id="141" name="Graphique 140" descr="Programmeur avec un remplissage uni">
            <a:extLst>
              <a:ext uri="{FF2B5EF4-FFF2-40B4-BE49-F238E27FC236}">
                <a16:creationId xmlns:a16="http://schemas.microsoft.com/office/drawing/2014/main" id="{43AC2466-1555-E1F4-CF94-95A8DA1192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5304" y="2846260"/>
            <a:ext cx="504000" cy="504000"/>
          </a:xfrm>
          <a:prstGeom prst="rect">
            <a:avLst/>
          </a:prstGeom>
        </p:spPr>
      </p:pic>
      <p:pic>
        <p:nvPicPr>
          <p:cNvPr id="142" name="Graphique 141" descr="Verrou avec un remplissage uni">
            <a:extLst>
              <a:ext uri="{FF2B5EF4-FFF2-40B4-BE49-F238E27FC236}">
                <a16:creationId xmlns:a16="http://schemas.microsoft.com/office/drawing/2014/main" id="{105A2C88-A562-E481-EDF1-BDB2079A72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6864" y="5161587"/>
            <a:ext cx="504000" cy="504000"/>
          </a:xfrm>
          <a:prstGeom prst="rect">
            <a:avLst/>
          </a:prstGeom>
        </p:spPr>
      </p:pic>
      <p:pic>
        <p:nvPicPr>
          <p:cNvPr id="143" name="Graphique 142" descr="Fiole avec un remplissage uni">
            <a:extLst>
              <a:ext uri="{FF2B5EF4-FFF2-40B4-BE49-F238E27FC236}">
                <a16:creationId xmlns:a16="http://schemas.microsoft.com/office/drawing/2014/main" id="{49DCECFF-9315-F9CF-FC12-3998770B5B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73835" y="1890138"/>
            <a:ext cx="504000" cy="504000"/>
          </a:xfrm>
          <a:prstGeom prst="rect">
            <a:avLst/>
          </a:prstGeom>
        </p:spPr>
      </p:pic>
      <p:pic>
        <p:nvPicPr>
          <p:cNvPr id="144" name="Graphique 143" descr="Serveur avec un remplissage uni">
            <a:extLst>
              <a:ext uri="{FF2B5EF4-FFF2-40B4-BE49-F238E27FC236}">
                <a16:creationId xmlns:a16="http://schemas.microsoft.com/office/drawing/2014/main" id="{FF2A395F-BF19-A29D-D805-1F56F00F7CB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02042" y="1955463"/>
            <a:ext cx="504000" cy="504000"/>
          </a:xfrm>
          <a:prstGeom prst="rect">
            <a:avLst/>
          </a:prstGeom>
        </p:spPr>
      </p:pic>
      <p:pic>
        <p:nvPicPr>
          <p:cNvPr id="145" name="Graphique 144" descr="Jauge avec un remplissage uni">
            <a:extLst>
              <a:ext uri="{FF2B5EF4-FFF2-40B4-BE49-F238E27FC236}">
                <a16:creationId xmlns:a16="http://schemas.microsoft.com/office/drawing/2014/main" id="{66844C69-2454-06FB-6E5E-A5E8AC070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94930" y="2878521"/>
            <a:ext cx="504000" cy="504000"/>
          </a:xfrm>
          <a:prstGeom prst="rect">
            <a:avLst/>
          </a:prstGeom>
        </p:spPr>
      </p:pic>
      <p:pic>
        <p:nvPicPr>
          <p:cNvPr id="147" name="Graphique 146" descr="Mur de briques en construction avec un remplissage uni">
            <a:extLst>
              <a:ext uri="{FF2B5EF4-FFF2-40B4-BE49-F238E27FC236}">
                <a16:creationId xmlns:a16="http://schemas.microsoft.com/office/drawing/2014/main" id="{A51E0A99-1147-2C9E-EC84-BE90ACD249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31227" y="3441943"/>
            <a:ext cx="914400" cy="914400"/>
          </a:xfrm>
          <a:prstGeom prst="rect">
            <a:avLst/>
          </a:prstGeom>
        </p:spPr>
      </p:pic>
      <p:pic>
        <p:nvPicPr>
          <p:cNvPr id="149" name="Graphique 148" descr="Architecture avec un remplissage uni">
            <a:extLst>
              <a:ext uri="{FF2B5EF4-FFF2-40B4-BE49-F238E27FC236}">
                <a16:creationId xmlns:a16="http://schemas.microsoft.com/office/drawing/2014/main" id="{069317CE-2661-AA1F-9678-5993440D61A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03394" y="3240097"/>
            <a:ext cx="914400" cy="914400"/>
          </a:xfrm>
          <a:prstGeom prst="rect">
            <a:avLst/>
          </a:prstGeom>
        </p:spPr>
      </p:pic>
      <p:sp>
        <p:nvSpPr>
          <p:cNvPr id="154" name="ZoneTexte 153">
            <a:extLst>
              <a:ext uri="{FF2B5EF4-FFF2-40B4-BE49-F238E27FC236}">
                <a16:creationId xmlns:a16="http://schemas.microsoft.com/office/drawing/2014/main" id="{CC867643-D963-78F4-C86D-ADB0E093515E}"/>
              </a:ext>
            </a:extLst>
          </p:cNvPr>
          <p:cNvSpPr txBox="1"/>
          <p:nvPr/>
        </p:nvSpPr>
        <p:spPr>
          <a:xfrm>
            <a:off x="1318834" y="4592972"/>
            <a:ext cx="1397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QCMIP</a:t>
            </a:r>
            <a:endParaRPr lang="fr-FR"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67A26D2F-1B1D-C916-F20E-6DED484B4566}"/>
              </a:ext>
            </a:extLst>
          </p:cNvPr>
          <p:cNvSpPr txBox="1"/>
          <p:nvPr/>
        </p:nvSpPr>
        <p:spPr>
          <a:xfrm>
            <a:off x="8270156" y="3870044"/>
            <a:ext cx="1397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spc="50" dirty="0">
                <a:ln w="9525" cmpd="sng">
                  <a:solidFill>
                    <a:schemeClr val="accent5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MEP</a:t>
            </a:r>
            <a:endParaRPr lang="fr-FR" sz="1800" b="1" dirty="0">
              <a:ln w="9525" cmpd="sng">
                <a:solidFill>
                  <a:schemeClr val="accent5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440954-AAAE-0EAB-7CD4-3468AE3A2647}"/>
              </a:ext>
            </a:extLst>
          </p:cNvPr>
          <p:cNvSpPr txBox="1"/>
          <p:nvPr/>
        </p:nvSpPr>
        <p:spPr>
          <a:xfrm>
            <a:off x="11036173" y="6585603"/>
            <a:ext cx="15010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200" dirty="0"/>
              <a:t>Source : axa</a:t>
            </a:r>
          </a:p>
        </p:txBody>
      </p:sp>
    </p:spTree>
    <p:extLst>
      <p:ext uri="{BB962C8B-B14F-4D97-AF65-F5344CB8AC3E}">
        <p14:creationId xmlns:p14="http://schemas.microsoft.com/office/powerpoint/2010/main" val="37451870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La timeline du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2024-12-20T01:39:11Z</dcterms:created>
  <dcterms:modified xsi:type="dcterms:W3CDTF">2024-12-20T01:39:55Z</dcterms:modified>
</cp:coreProperties>
</file>