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Noto Sans Medium" panose="020B0600000101010101" charset="0"/>
      <p:regular r:id="rId24"/>
      <p:bold r:id="rId25"/>
      <p:italic r:id="rId26"/>
      <p:boldItalic r:id="rId27"/>
    </p:embeddedFont>
    <p:embeddedFont>
      <p:font typeface="Malgun Gothic" panose="020B0503020000020004" pitchFamily="50" charset="-127"/>
      <p:regular r:id="rId28"/>
      <p:bold r:id="rId29"/>
    </p:embeddedFont>
    <p:embeddedFont>
      <p:font typeface="Noto Sans Black" panose="020B0600000101010101" charset="0"/>
      <p:bold r:id="rId30"/>
      <p:boldItalic r:id="rId31"/>
    </p:embeddedFont>
    <p:embeddedFont>
      <p:font typeface="Noto Sans" panose="020B0600000101010101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zbO3UM2tqqexwWabApH54aNWf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3e73a71d1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83e73a71d1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3e73a71d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83e73a71d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3e73a71d1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83e73a71d1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3e73a71d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183e73a71d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3e73a71d1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83e73a71d1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3e73a71d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83e73a71d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3e73a71d1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83e73a71d1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195637" y="476250"/>
            <a:ext cx="5800725" cy="58007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4467224" y="1962150"/>
            <a:ext cx="3257550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Medium"/>
              <a:buNone/>
            </a:pPr>
            <a:r>
              <a:rPr lang="ko-KR" sz="4000" dirty="0" err="1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파이썬</a:t>
            </a:r>
            <a:r>
              <a:rPr 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 </a:t>
            </a:r>
            <a:br>
              <a:rPr 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</a:br>
            <a:r>
              <a:rPr 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데이터 분석</a:t>
            </a:r>
            <a:endParaRPr sz="4000" dirty="0"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5345113"/>
            <a:ext cx="9144000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이종욱</a:t>
            </a:r>
            <a:endParaRPr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6503500" y="1889725"/>
            <a:ext cx="5343600" cy="2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가설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6" name="Google Shape;103;p3"/>
          <p:cNvGrpSpPr/>
          <p:nvPr/>
        </p:nvGrpSpPr>
        <p:grpSpPr>
          <a:xfrm>
            <a:off x="1023651" y="1500059"/>
            <a:ext cx="10261320" cy="4772200"/>
            <a:chOff x="6877752" y="1463480"/>
            <a:chExt cx="3781425" cy="3891367"/>
          </a:xfrm>
        </p:grpSpPr>
        <p:sp>
          <p:nvSpPr>
            <p:cNvPr id="17" name="Google Shape;104;p3"/>
            <p:cNvSpPr/>
            <p:nvPr/>
          </p:nvSpPr>
          <p:spPr>
            <a:xfrm rot="16200000">
              <a:off x="6877752" y="1573422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05;p3"/>
            <p:cNvSpPr/>
            <p:nvPr/>
          </p:nvSpPr>
          <p:spPr>
            <a:xfrm>
              <a:off x="6877752" y="1463480"/>
              <a:ext cx="3781425" cy="3879613"/>
            </a:xfrm>
            <a:custGeom>
              <a:avLst/>
              <a:gdLst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39456 w 3781425"/>
                <a:gd name="connsiteY2" fmla="*/ 3784362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680400 w 3781425"/>
                <a:gd name="connsiteY2" fmla="*/ 3738241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15139 w 3781425"/>
                <a:gd name="connsiteY2" fmla="*/ 3761301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715139" y="3761301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chemeClr val="dk1"/>
                </a:buClr>
                <a:buSzPts val="1800"/>
                <a:buFont typeface="Arial" panose="020B0604020202020204" pitchFamily="34" charset="0"/>
                <a:buChar char="•"/>
              </a:pP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  <p:pic>
        <p:nvPicPr>
          <p:cNvPr id="194" name="Google Shape;1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50" y="1769675"/>
            <a:ext cx="2111299" cy="21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999" y="1769688"/>
            <a:ext cx="2111300" cy="21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350" y="1724750"/>
            <a:ext cx="2201175" cy="22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8575" y="1792125"/>
            <a:ext cx="2066424" cy="206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2403334" y="4432067"/>
            <a:ext cx="7385325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흔히 </a:t>
            </a:r>
            <a:r>
              <a:rPr lang="en-US" altLang="ko-KR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EPL </a:t>
            </a:r>
            <a:r>
              <a: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팬들은 위의 </a:t>
            </a:r>
            <a:r>
              <a:rPr lang="ko-KR" altLang="en-US" sz="1800" dirty="0" err="1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엠블럼</a:t>
            </a:r>
            <a:r>
              <a: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 팀들이 우승을 거머쥔다고 해서 </a:t>
            </a:r>
            <a:r>
              <a:rPr lang="ko-KR" altLang="en-US" sz="1800" dirty="0" err="1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맨맨아첼이라고</a:t>
            </a:r>
            <a:r>
              <a: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 부른다</a:t>
            </a:r>
            <a:r>
              <a:rPr lang="en-US" altLang="ko-KR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.</a:t>
            </a:r>
            <a:endParaRPr lang="ko-KR" altLang="en-US" sz="18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Noto Sans Medium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왜 </a:t>
            </a:r>
            <a:r>
              <a:rPr lang="ko-KR" altLang="en-US" sz="1800" dirty="0" err="1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맨맨아첼이라고</a:t>
            </a:r>
            <a:r>
              <a: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 불리는지</a:t>
            </a:r>
            <a:r>
              <a:rPr lang="en-US" altLang="ko-KR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우승 팀들의 우승 횟수를 출력해서 증명해보자</a:t>
            </a:r>
            <a:r>
              <a:rPr lang="en-US" altLang="ko-KR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!</a:t>
            </a:r>
            <a:endParaRPr lang="ko-KR" altLang="en-US" sz="18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  <a:p>
            <a:pPr marL="457200" lvl="0">
              <a:lnSpc>
                <a:spcPct val="150000"/>
              </a:lnSpc>
            </a:pPr>
            <a:endParaRPr lang="ko-KR" altLang="en-US" sz="1800" dirty="0">
              <a:solidFill>
                <a:schemeClr val="dk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183e73a71d1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25" y="2099644"/>
            <a:ext cx="5153025" cy="2893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03;p3"/>
          <p:cNvGrpSpPr/>
          <p:nvPr/>
        </p:nvGrpSpPr>
        <p:grpSpPr>
          <a:xfrm>
            <a:off x="6552936" y="1350224"/>
            <a:ext cx="5221141" cy="4572339"/>
            <a:chOff x="6856263" y="1568689"/>
            <a:chExt cx="3781425" cy="3898661"/>
          </a:xfrm>
        </p:grpSpPr>
        <p:sp>
          <p:nvSpPr>
            <p:cNvPr id="13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2860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여우군단이라고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별명을 가지고 있는 레스터시티는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2016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시즌에 잉글랜드 프리미어 리그를 우승했는데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모든이가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이를 기적이라고 한다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 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228600" lvl="0" indent="-22860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레스터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시티의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시즌별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기록들로 왜 기적이라 불렸는지 증명해보자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!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  <p:sp>
        <p:nvSpPr>
          <p:cNvPr id="15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가설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3" y="1099819"/>
            <a:ext cx="3848742" cy="51190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4" name="Google Shape;22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876" y="1099819"/>
            <a:ext cx="4895801" cy="198274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4" name="Google Shape;103;p3"/>
          <p:cNvGrpSpPr/>
          <p:nvPr/>
        </p:nvGrpSpPr>
        <p:grpSpPr>
          <a:xfrm>
            <a:off x="5681074" y="3542121"/>
            <a:ext cx="5639064" cy="2924839"/>
            <a:chOff x="6856263" y="1568689"/>
            <a:chExt cx="3781425" cy="3898661"/>
          </a:xfrm>
        </p:grpSpPr>
        <p:sp>
          <p:nvSpPr>
            <p:cNvPr id="15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가져온 데이터에서 홈팀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어웨이팀이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 이기면 승점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3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점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비기면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1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점을 추가해서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rank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딕셔너리에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추가</a:t>
              </a: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데이터 프레임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sort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정렬로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point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기준으로 내림차순 </a:t>
              </a: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en-US" alt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globals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()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함수로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변수명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지정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183e73a71d1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413" y="1403138"/>
            <a:ext cx="2181225" cy="45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83e73a71d1_2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625" y="1504925"/>
            <a:ext cx="22288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4" name="Google Shape;103;p3"/>
          <p:cNvGrpSpPr/>
          <p:nvPr/>
        </p:nvGrpSpPr>
        <p:grpSpPr>
          <a:xfrm>
            <a:off x="6293816" y="2023705"/>
            <a:ext cx="5639064" cy="2924839"/>
            <a:chOff x="6856263" y="1568689"/>
            <a:chExt cx="3781425" cy="3898661"/>
          </a:xfrm>
        </p:grpSpPr>
        <p:sp>
          <p:nvSpPr>
            <p:cNvPr id="15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역대 우승팀 들의 승점과 시즌을 출력</a:t>
              </a: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맨맨아첼을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증명하기 위해 우승 횟수 카운트를 해보자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!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03;p3"/>
          <p:cNvGrpSpPr/>
          <p:nvPr/>
        </p:nvGrpSpPr>
        <p:grpSpPr>
          <a:xfrm>
            <a:off x="5232426" y="2022010"/>
            <a:ext cx="6262687" cy="3472122"/>
            <a:chOff x="6856263" y="1568689"/>
            <a:chExt cx="3781425" cy="3898661"/>
          </a:xfrm>
        </p:grpSpPr>
        <p:sp>
          <p:nvSpPr>
            <p:cNvPr id="19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  <p:sp>
        <p:nvSpPr>
          <p:cNvPr id="248" name="Google Shape;248;g183e73a71d1_2_50"/>
          <p:cNvSpPr txBox="1"/>
          <p:nvPr/>
        </p:nvSpPr>
        <p:spPr>
          <a:xfrm>
            <a:off x="5858575" y="4168925"/>
            <a:ext cx="5507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13</a:t>
            </a:r>
            <a:r>
              <a:rPr lang="ko-KR" sz="2200" b="1" dirty="0" smtClean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회</a:t>
            </a:r>
            <a:r>
              <a:rPr lang="en-US" altLang="ko-KR" sz="2200" b="1" dirty="0" smtClean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         </a:t>
            </a:r>
            <a:r>
              <a:rPr lang="ko-KR" sz="2200" b="1" dirty="0" smtClean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3회</a:t>
            </a:r>
            <a:r>
              <a:rPr lang="ko-KR" sz="22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	3회	</a:t>
            </a:r>
            <a:r>
              <a:rPr lang="en-US" altLang="ko-KR" sz="2200" b="1" dirty="0" smtClean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     </a:t>
            </a:r>
            <a:r>
              <a:rPr lang="ko-KR" sz="2200" b="1" dirty="0" smtClean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r>
              <a:rPr lang="ko-KR" sz="22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회</a:t>
            </a:r>
            <a:endParaRPr sz="2200" b="1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9" name="Google Shape;249;g183e73a71d1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87" y="2311286"/>
            <a:ext cx="40862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83e73a71d1_2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950" y="2727808"/>
            <a:ext cx="1041325" cy="10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83e73a71d1_2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360" y="2727814"/>
            <a:ext cx="1041325" cy="10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83e73a71d1_2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3770" y="2705650"/>
            <a:ext cx="1085652" cy="10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83e73a71d1_2_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99508" y="2738881"/>
            <a:ext cx="1019193" cy="101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170" y="1289870"/>
            <a:ext cx="5179700" cy="320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3975" y="1057313"/>
            <a:ext cx="2343150" cy="34385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3" name="Google Shape;103;p3"/>
          <p:cNvGrpSpPr/>
          <p:nvPr/>
        </p:nvGrpSpPr>
        <p:grpSpPr>
          <a:xfrm>
            <a:off x="823273" y="4754948"/>
            <a:ext cx="10545454" cy="1686835"/>
            <a:chOff x="6856263" y="1568690"/>
            <a:chExt cx="3781426" cy="3898660"/>
          </a:xfrm>
        </p:grpSpPr>
        <p:sp>
          <p:nvSpPr>
            <p:cNvPr id="14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05;p3"/>
            <p:cNvSpPr/>
            <p:nvPr/>
          </p:nvSpPr>
          <p:spPr>
            <a:xfrm>
              <a:off x="6856264" y="1568690"/>
              <a:ext cx="3781425" cy="3879613"/>
            </a:xfrm>
            <a:custGeom>
              <a:avLst/>
              <a:gdLst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39456 w 3781425"/>
                <a:gd name="connsiteY2" fmla="*/ 3784362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739456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시즌별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승점을 </a:t>
              </a:r>
              <a:r>
                <a:rPr lang="en-US" alt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plot.barh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로 출력</a:t>
              </a: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pandas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</a:t>
              </a:r>
              <a:r>
                <a:rPr lang="en-US" alt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descirbe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()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로 통계 출력</a:t>
              </a: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평균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87 ~ 89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점의 팀들이 우승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제일 적은 점수는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75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점이다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183e73a71d1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964" y="788940"/>
            <a:ext cx="1516648" cy="33172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79" name="Google Shape;279;g183e73a71d1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850" y="978912"/>
            <a:ext cx="4582174" cy="293732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280" name="Google Shape;280;g183e73a71d1_1_29"/>
          <p:cNvGrpSpPr/>
          <p:nvPr/>
        </p:nvGrpSpPr>
        <p:grpSpPr>
          <a:xfrm>
            <a:off x="8395552" y="838293"/>
            <a:ext cx="2213523" cy="3218528"/>
            <a:chOff x="8864177" y="1545492"/>
            <a:chExt cx="2213523" cy="3218528"/>
          </a:xfrm>
        </p:grpSpPr>
        <p:pic>
          <p:nvPicPr>
            <p:cNvPr id="281" name="Google Shape;281;g183e73a71d1_1_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864177" y="1545492"/>
              <a:ext cx="2193223" cy="321852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282" name="Google Shape;282;g183e73a71d1_1_29"/>
            <p:cNvSpPr/>
            <p:nvPr/>
          </p:nvSpPr>
          <p:spPr>
            <a:xfrm>
              <a:off x="8884400" y="3179100"/>
              <a:ext cx="2193300" cy="2499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6" name="Google Shape;103;p3"/>
          <p:cNvGrpSpPr/>
          <p:nvPr/>
        </p:nvGrpSpPr>
        <p:grpSpPr>
          <a:xfrm>
            <a:off x="889262" y="4398138"/>
            <a:ext cx="10413476" cy="2303416"/>
            <a:chOff x="6856263" y="1568690"/>
            <a:chExt cx="3781426" cy="3898660"/>
          </a:xfrm>
        </p:grpSpPr>
        <p:sp>
          <p:nvSpPr>
            <p:cNvPr id="17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05;p3"/>
            <p:cNvSpPr/>
            <p:nvPr/>
          </p:nvSpPr>
          <p:spPr>
            <a:xfrm>
              <a:off x="6856264" y="1568690"/>
              <a:ext cx="3781425" cy="3879613"/>
            </a:xfrm>
            <a:custGeom>
              <a:avLst/>
              <a:gdLst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39456 w 3781425"/>
                <a:gd name="connsiteY2" fmla="*/ 3784362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739456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07009">
                <a:lnSpc>
                  <a:spcPct val="130000"/>
                </a:lnSpc>
                <a:spcBef>
                  <a:spcPts val="1000"/>
                </a:spcBef>
                <a:buClr>
                  <a:schemeClr val="dk1"/>
                </a:buClr>
                <a:buSzPts val="1190"/>
                <a:buFont typeface="Noto Sans Medium"/>
                <a:buChar char="•"/>
              </a:pPr>
              <a:r>
                <a:rPr lang="ko-KR" altLang="en-US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레스터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시티의 역대 승점 기록들을  출력</a:t>
              </a:r>
            </a:p>
            <a:p>
              <a:pPr marL="228600" lvl="0" indent="-207009">
                <a:lnSpc>
                  <a:spcPct val="130000"/>
                </a:lnSpc>
                <a:spcBef>
                  <a:spcPts val="1000"/>
                </a:spcBef>
                <a:buClr>
                  <a:schemeClr val="dk1"/>
                </a:buClr>
                <a:buSzPts val="1190"/>
                <a:buFont typeface="Noto Sans Medium"/>
                <a:buChar char="•"/>
              </a:pP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우승을 했던 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2016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시즌 외의 기록들은 처참함</a:t>
              </a:r>
            </a:p>
            <a:p>
              <a:pPr marL="228600" lvl="0" indent="-207009">
                <a:lnSpc>
                  <a:spcPct val="130000"/>
                </a:lnSpc>
                <a:spcBef>
                  <a:spcPts val="1000"/>
                </a:spcBef>
                <a:buClr>
                  <a:schemeClr val="dk1"/>
                </a:buClr>
                <a:buSzPts val="1190"/>
                <a:buFont typeface="Noto Sans Medium"/>
                <a:buChar char="•"/>
              </a:pP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중간중간 비어있는 년도는 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2</a:t>
              </a:r>
              <a:r>
                <a:rPr lang="ko-KR" altLang="en-US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부리그로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강등되어 자료가 없음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228600" lvl="0" indent="-207009">
                <a:lnSpc>
                  <a:spcPct val="130000"/>
                </a:lnSpc>
                <a:spcBef>
                  <a:spcPts val="1000"/>
                </a:spcBef>
                <a:buClr>
                  <a:schemeClr val="dk1"/>
                </a:buClr>
                <a:buSzPts val="1190"/>
                <a:buFont typeface="Noto Sans Medium"/>
                <a:buChar char="•"/>
              </a:pP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오른쪽 자료는 역대 우승팀 평균인데 평소 우승 최소 값인 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75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점도 </a:t>
              </a:r>
              <a:r>
                <a:rPr lang="ko-KR" altLang="en-US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못미쳤는데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2016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년엔 최소값을 넘은 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81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점이다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228600" lvl="0" indent="-207009">
                <a:lnSpc>
                  <a:spcPct val="130000"/>
                </a:lnSpc>
                <a:spcBef>
                  <a:spcPts val="1000"/>
                </a:spcBef>
                <a:buClr>
                  <a:schemeClr val="dk1"/>
                </a:buClr>
                <a:buSzPts val="1190"/>
                <a:buFont typeface="Noto Sans Medium"/>
                <a:buChar char="•"/>
              </a:pP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승점 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81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점인데 각 </a:t>
              </a:r>
              <a:r>
                <a:rPr lang="ko-KR" altLang="en-US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시즌별로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4~6</a:t>
              </a:r>
              <a:r>
                <a:rPr lang="ko-KR" altLang="en-US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점씩 다른 팀의 승점으로 들어감</a:t>
              </a:r>
              <a:r>
                <a:rPr lang="en-US" altLang="ko-KR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…</a:t>
              </a:r>
              <a:endParaRPr lang="ko-KR" altLang="en-US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18" y="1311100"/>
            <a:ext cx="4948151" cy="50287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2" name="Google Shape;103;p3"/>
          <p:cNvGrpSpPr/>
          <p:nvPr/>
        </p:nvGrpSpPr>
        <p:grpSpPr>
          <a:xfrm>
            <a:off x="6293816" y="1966580"/>
            <a:ext cx="5639064" cy="2924839"/>
            <a:chOff x="6856263" y="1568689"/>
            <a:chExt cx="3781425" cy="3898661"/>
          </a:xfrm>
        </p:grpSpPr>
        <p:sp>
          <p:nvSpPr>
            <p:cNvPr id="13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앞서 승점을 구한 코드들과 굉장히 유사하다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goal, shot, </a:t>
              </a:r>
              <a:r>
                <a:rPr lang="en-US" alt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shot_target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딕셔너리에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각각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조건문에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맞는 값들을 추가한다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650" y="991241"/>
            <a:ext cx="2821500" cy="50452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6455185" y="993290"/>
            <a:ext cx="3472413" cy="2357100"/>
            <a:chOff x="6688080" y="783600"/>
            <a:chExt cx="3472413" cy="2357100"/>
          </a:xfrm>
        </p:grpSpPr>
        <p:pic>
          <p:nvPicPr>
            <p:cNvPr id="309" name="Google Shape;30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88080" y="783600"/>
              <a:ext cx="3447450" cy="23571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10" name="Google Shape;310;p14"/>
            <p:cNvSpPr/>
            <p:nvPr/>
          </p:nvSpPr>
          <p:spPr>
            <a:xfrm>
              <a:off x="6712893" y="2318639"/>
              <a:ext cx="3447600" cy="2499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4" name="Google Shape;103;p3"/>
          <p:cNvGrpSpPr/>
          <p:nvPr/>
        </p:nvGrpSpPr>
        <p:grpSpPr>
          <a:xfrm>
            <a:off x="6001585" y="3827283"/>
            <a:ext cx="5225739" cy="2555422"/>
            <a:chOff x="6856263" y="1568689"/>
            <a:chExt cx="3781425" cy="3898661"/>
          </a:xfrm>
        </p:grpSpPr>
        <p:sp>
          <p:nvSpPr>
            <p:cNvPr id="15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골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슛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유효슈팅 출력 결과</a:t>
              </a: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2001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년부터 슛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유효슈팅 측정해서 </a:t>
              </a:r>
              <a:r>
                <a:rPr lang="en-US" alt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NaN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으로 나옴</a:t>
              </a: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.describe()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으로 출력 결과</a:t>
              </a: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평균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80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골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570~580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슛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275~284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유효슈팅을 기록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98918" y="1394411"/>
            <a:ext cx="3032500" cy="4555174"/>
            <a:chOff x="1636625" y="1664858"/>
            <a:chExt cx="3032500" cy="4555174"/>
          </a:xfrm>
        </p:grpSpPr>
        <p:pic>
          <p:nvPicPr>
            <p:cNvPr id="323" name="Google Shape;323;g183e73a71d1_2_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6625" y="1664858"/>
              <a:ext cx="3032500" cy="455517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324" name="Google Shape;324;g183e73a71d1_2_74"/>
            <p:cNvSpPr/>
            <p:nvPr/>
          </p:nvSpPr>
          <p:spPr>
            <a:xfrm>
              <a:off x="1636625" y="1884575"/>
              <a:ext cx="3032400" cy="16539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g183e73a71d1_2_74"/>
            <p:cNvSpPr/>
            <p:nvPr/>
          </p:nvSpPr>
          <p:spPr>
            <a:xfrm>
              <a:off x="1636675" y="5126000"/>
              <a:ext cx="3032400" cy="2100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4" name="Google Shape;103;p3"/>
          <p:cNvGrpSpPr/>
          <p:nvPr/>
        </p:nvGrpSpPr>
        <p:grpSpPr>
          <a:xfrm>
            <a:off x="5219308" y="1768691"/>
            <a:ext cx="6705599" cy="3825306"/>
            <a:chOff x="6856263" y="1568689"/>
            <a:chExt cx="3781425" cy="3898661"/>
          </a:xfrm>
        </p:grpSpPr>
        <p:sp>
          <p:nvSpPr>
            <p:cNvPr id="15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11867 w 3781425"/>
                <a:gd name="connsiteY2" fmla="*/ 3793970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711867" y="3793970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37172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ct val="100000"/>
                <a:buFont typeface="Noto Sans Medium"/>
                <a:buChar char="•"/>
              </a:pP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레스터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시티의 골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슛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유효슈팅 출력을 했다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228600" lvl="0" indent="-237172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ct val="100000"/>
                <a:buFont typeface="Noto Sans Medium"/>
                <a:buChar char="•"/>
              </a:pP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08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년 이후부턴 강등당해서 데이터가 없는데 우승 팀들의 값들이 들어감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…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228600" lvl="0" indent="-237172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ct val="100000"/>
                <a:buFont typeface="Noto Sans Medium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통계치를 출력하면 우승팀들의 값들도 들어가있어서 출력을 못했다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228600" lvl="0" indent="-237172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ct val="100000"/>
                <a:buFont typeface="Noto Sans Medium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우승 시즌을 보면 골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슛 그리고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유효슈팅이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다른 우승팀들보다는 적은 것을 볼 수 있다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2000250" y="0"/>
            <a:ext cx="101917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074225" y="1536125"/>
            <a:ext cx="8658300" cy="4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AutoNum type="arabicPeriod"/>
            </a:pPr>
            <a:r>
              <a:rPr lang="ko-KR" sz="3200" dirty="0" smtClean="0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주제</a:t>
            </a:r>
            <a:endParaRPr lang="en-US" altLang="ko-KR" sz="3200" dirty="0" smtClean="0"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AutoNum type="arabicPeriod"/>
            </a:pPr>
            <a:endParaRPr lang="en-US" altLang="ko-KR" sz="3200" dirty="0" smtClean="0"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AutoNum type="arabicPeriod"/>
            </a:pPr>
            <a:r>
              <a:rPr lang="ko-KR" altLang="en-US" sz="3200" dirty="0" smtClean="0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구현</a:t>
            </a:r>
            <a:endParaRPr lang="en-US" altLang="ko-KR" sz="3200" dirty="0" smtClean="0"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AutoNum type="arabicPeriod"/>
            </a:pPr>
            <a:endParaRPr lang="en-US" altLang="ko-KR" sz="3200" dirty="0" smtClean="0"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AutoNum type="arabicPeriod"/>
            </a:pPr>
            <a:r>
              <a:rPr lang="ko-KR" altLang="en-US" sz="3200" dirty="0" smtClean="0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rPr>
              <a:t>결과</a:t>
            </a:r>
            <a:endParaRPr sz="3200" dirty="0">
              <a:latin typeface="Noto Sans KR Medium" panose="020B0600000000000000" pitchFamily="34" charset="-127"/>
              <a:ea typeface="Noto Sans KR Medium" panose="020B0600000000000000" pitchFamily="34" charset="-127"/>
              <a:cs typeface="Noto Sans Medium"/>
              <a:sym typeface="Noto Sans Medium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0" y="338675"/>
            <a:ext cx="14865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INDEX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183e73a71d1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306" y="1141142"/>
            <a:ext cx="1947150" cy="51439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EPL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1" name="Google Shape;103;p3"/>
          <p:cNvGrpSpPr/>
          <p:nvPr/>
        </p:nvGrpSpPr>
        <p:grpSpPr>
          <a:xfrm>
            <a:off x="5219308" y="1516347"/>
            <a:ext cx="6705599" cy="3825306"/>
            <a:chOff x="6856263" y="1568689"/>
            <a:chExt cx="3781425" cy="3898661"/>
          </a:xfrm>
        </p:grpSpPr>
        <p:sp>
          <p:nvSpPr>
            <p:cNvPr id="12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11867 w 3781425"/>
                <a:gd name="connsiteY2" fmla="*/ 3793970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711867" y="3793970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2016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시즌 기록을 출력을 했다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228600" lvl="0" indent="-245745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Noto Sans Medium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앞서 보았던 경기력 데이터를 본 결과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맨맨아첼뿐만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아니라 다른 모든 팀들의 부진이 있었고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그 속에서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레스터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시티는 승점을 차곡차곡 쌓아 올려 우승을 할 수 있었다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3e73a71d1_2_102"/>
          <p:cNvSpPr/>
          <p:nvPr/>
        </p:nvSpPr>
        <p:spPr>
          <a:xfrm>
            <a:off x="3195637" y="476250"/>
            <a:ext cx="5800800" cy="580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183e73a71d1_2_102"/>
          <p:cNvSpPr/>
          <p:nvPr/>
        </p:nvSpPr>
        <p:spPr>
          <a:xfrm rot="145111">
            <a:off x="3155647" y="476188"/>
            <a:ext cx="5801167" cy="5801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183e73a71d1_2_102"/>
          <p:cNvSpPr/>
          <p:nvPr/>
        </p:nvSpPr>
        <p:spPr>
          <a:xfrm rot="-121988">
            <a:off x="3155686" y="386798"/>
            <a:ext cx="5800852" cy="58008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183e73a71d1_2_102"/>
          <p:cNvSpPr txBox="1">
            <a:spLocks noGrp="1"/>
          </p:cNvSpPr>
          <p:nvPr>
            <p:ph type="ctrTitle"/>
          </p:nvPr>
        </p:nvSpPr>
        <p:spPr>
          <a:xfrm>
            <a:off x="4619875" y="3018600"/>
            <a:ext cx="29523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736"/>
              <a:buFont typeface="Noto Sans Medium"/>
              <a:buNone/>
            </a:pPr>
            <a:r>
              <a:rPr lang="ko-KR" sz="4222" b="1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감사합니다</a:t>
            </a:r>
            <a:endParaRPr sz="4222" b="1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6627663" y="1568689"/>
            <a:ext cx="3781426" cy="3898661"/>
            <a:chOff x="6856263" y="1568689"/>
            <a:chExt cx="3781426" cy="3898661"/>
          </a:xfrm>
        </p:grpSpPr>
        <p:sp>
          <p:nvSpPr>
            <p:cNvPr id="101" name="Google Shape;101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856264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Black"/>
                  <a:sym typeface="Noto Sans Black"/>
                </a:rPr>
                <a:t>EPL</a:t>
              </a:r>
              <a:endParaRPr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Black"/>
                <a:sym typeface="Noto Sans Black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맨맨아첼</a:t>
              </a:r>
              <a:r>
                <a:rPr 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? </a:t>
              </a:r>
              <a:endParaRPr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15-16시즌 </a:t>
              </a:r>
              <a:r>
                <a:rPr 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레스터</a:t>
              </a:r>
              <a:r>
                <a:rPr 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시티의 우승이 기적이라고 불리는 이유</a:t>
              </a:r>
              <a:endParaRPr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457200" marR="0" lvl="0" indent="-3429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1817538" y="1568689"/>
            <a:ext cx="3781426" cy="3898661"/>
            <a:chOff x="6856263" y="1568689"/>
            <a:chExt cx="3781426" cy="3898661"/>
          </a:xfrm>
        </p:grpSpPr>
        <p:sp>
          <p:nvSpPr>
            <p:cNvPr id="104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856264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Black"/>
                  <a:sym typeface="Noto Sans Black"/>
                </a:rPr>
                <a:t>제주도 오름</a:t>
              </a:r>
              <a:endParaRPr sz="2800" b="1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Black"/>
                <a:sym typeface="Noto Sans Bla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제주도에 있는 오름의 </a:t>
              </a:r>
              <a:r>
                <a:rPr lang="ko-KR" sz="1800" dirty="0" smtClean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분포지역</a:t>
              </a:r>
              <a:endParaRPr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어느 지역에 있는 오름이 더 높은가 ?</a:t>
              </a:r>
              <a:endParaRPr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  <p:sp>
        <p:nvSpPr>
          <p:cNvPr id="13" name="Google Shape;94;p2"/>
          <p:cNvSpPr txBox="1"/>
          <p:nvPr/>
        </p:nvSpPr>
        <p:spPr>
          <a:xfrm>
            <a:off x="0" y="338675"/>
            <a:ext cx="14865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0" u="none" strike="noStrike" cap="none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주제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198" y="2217691"/>
            <a:ext cx="4955475" cy="275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가설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</a:t>
            </a: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제주도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1" name="Google Shape;103;p3"/>
          <p:cNvGrpSpPr/>
          <p:nvPr/>
        </p:nvGrpSpPr>
        <p:grpSpPr>
          <a:xfrm>
            <a:off x="6455525" y="1309425"/>
            <a:ext cx="4856639" cy="4572339"/>
            <a:chOff x="6856263" y="1568689"/>
            <a:chExt cx="3781426" cy="3898661"/>
          </a:xfrm>
        </p:grpSpPr>
        <p:sp>
          <p:nvSpPr>
            <p:cNvPr id="12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05;p3"/>
            <p:cNvSpPr/>
            <p:nvPr/>
          </p:nvSpPr>
          <p:spPr>
            <a:xfrm>
              <a:off x="6856264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28600">
                <a:lnSpc>
                  <a:spcPct val="15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제주도 여행 중 제주시 보다 서귀포시가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커브길이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많고 도로의 높낮이가 달라져서 운전하기 힘들었다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228600" lvl="0" indent="-22860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서귀포에 오름이 많이 분포해 있어서 이렇게 느끼는 건가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?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228600" lvl="0" indent="-22860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만약 아니라면 서귀포에 높은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오름들이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있어서 운전하기 힘들게 느껴지는 것인가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?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988" y="1751165"/>
            <a:ext cx="8582025" cy="1838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03;p3"/>
          <p:cNvGrpSpPr/>
          <p:nvPr/>
        </p:nvGrpSpPr>
        <p:grpSpPr>
          <a:xfrm>
            <a:off x="1804987" y="4060569"/>
            <a:ext cx="8582025" cy="1686836"/>
            <a:chOff x="6856263" y="1568689"/>
            <a:chExt cx="3781426" cy="3898661"/>
          </a:xfrm>
        </p:grpSpPr>
        <p:sp>
          <p:nvSpPr>
            <p:cNvPr id="12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05;p3"/>
            <p:cNvSpPr/>
            <p:nvPr/>
          </p:nvSpPr>
          <p:spPr>
            <a:xfrm>
              <a:off x="6856264" y="1568689"/>
              <a:ext cx="3781425" cy="3879612"/>
            </a:xfrm>
            <a:custGeom>
              <a:avLst/>
              <a:gdLst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39456 w 3781425"/>
                <a:gd name="connsiteY2" fmla="*/ 3784362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739456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28600">
                <a:lnSpc>
                  <a:spcPct val="15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alt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data.head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()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로 출력한 결과이다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 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228600" lvl="0" indent="-22860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분포도를 보기 위해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행정시와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높이를 알기 위한 표고를 이용한다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 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  <p:sp>
        <p:nvSpPr>
          <p:cNvPr id="14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</a:t>
            </a: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제주도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6419850" y="1962150"/>
            <a:ext cx="5343525" cy="41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8548" y="1171750"/>
            <a:ext cx="4914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</a:t>
            </a: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제주도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2" name="Google Shape;103;p3"/>
          <p:cNvGrpSpPr/>
          <p:nvPr/>
        </p:nvGrpSpPr>
        <p:grpSpPr>
          <a:xfrm>
            <a:off x="2620295" y="4714875"/>
            <a:ext cx="6951409" cy="1686835"/>
            <a:chOff x="6856263" y="1568690"/>
            <a:chExt cx="3781426" cy="3898660"/>
          </a:xfrm>
        </p:grpSpPr>
        <p:sp>
          <p:nvSpPr>
            <p:cNvPr id="13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05;p3"/>
            <p:cNvSpPr/>
            <p:nvPr/>
          </p:nvSpPr>
          <p:spPr>
            <a:xfrm>
              <a:off x="6856264" y="1568690"/>
              <a:ext cx="3781425" cy="3879613"/>
            </a:xfrm>
            <a:custGeom>
              <a:avLst/>
              <a:gdLst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39456 w 3781425"/>
                <a:gd name="connsiteY2" fmla="*/ 3784362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739456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28600">
                <a:lnSpc>
                  <a:spcPct val="15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“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행정시”셀에서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“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제주시”는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</a:t>
              </a:r>
              <a:r>
                <a:rPr lang="en-US" alt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jeju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“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서귀포시”는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</a:t>
              </a:r>
              <a:r>
                <a:rPr lang="en-US" altLang="ko-KR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seo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에 대입한다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228600" lvl="0" indent="-22860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Print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로 확인 후 시각화 작업을 한다</a:t>
              </a:r>
              <a:r>
                <a:rPr lang="en-US" altLang="ko-KR" sz="1800" dirty="0" smtClean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8170" y="1350224"/>
            <a:ext cx="4031680" cy="490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</a:t>
            </a: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제주도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2" name="Google Shape;103;p3"/>
          <p:cNvGrpSpPr/>
          <p:nvPr/>
        </p:nvGrpSpPr>
        <p:grpSpPr>
          <a:xfrm>
            <a:off x="6552936" y="1350224"/>
            <a:ext cx="5221141" cy="4572339"/>
            <a:chOff x="6856263" y="1568689"/>
            <a:chExt cx="3781425" cy="3898661"/>
          </a:xfrm>
        </p:grpSpPr>
        <p:sp>
          <p:nvSpPr>
            <p:cNvPr id="13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28600">
                <a:lnSpc>
                  <a:spcPct val="15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첫 번째 가설인 서귀포에 오름이 많이 분포해 있는가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?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는 증명이 되지 못하였다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...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 panose="020B0600000101010101" charset="0"/>
                <a:sym typeface="Noto Sans Medium"/>
              </a:endParaRPr>
            </a:p>
            <a:p>
              <a:pPr marL="228600" lvl="0" indent="-22860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그렇다면 두번째 가설인 서귀포에 높은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오름들이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 있어서 힘든 것인가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?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를 증명해보자 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 panose="020B0600000101010101" charset="0"/>
                  <a:sym typeface="Noto Sans Medium"/>
                </a:rPr>
                <a:t>!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 panose="020B060000010101010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984" y="1273973"/>
            <a:ext cx="3935615" cy="500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구현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</a:t>
            </a: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제주도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2" name="Google Shape;103;p3"/>
          <p:cNvGrpSpPr/>
          <p:nvPr/>
        </p:nvGrpSpPr>
        <p:grpSpPr>
          <a:xfrm>
            <a:off x="6552936" y="1350224"/>
            <a:ext cx="5221141" cy="4572339"/>
            <a:chOff x="6856263" y="1568689"/>
            <a:chExt cx="3781425" cy="3898661"/>
          </a:xfrm>
        </p:grpSpPr>
        <p:sp>
          <p:nvSpPr>
            <p:cNvPr id="13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05;p3"/>
            <p:cNvSpPr/>
            <p:nvPr/>
          </p:nvSpPr>
          <p:spPr>
            <a:xfrm>
              <a:off x="6856263" y="1568689"/>
              <a:ext cx="3781425" cy="3879612"/>
            </a:xfrm>
            <a:custGeom>
              <a:avLst/>
              <a:gdLst/>
              <a:ahLst/>
              <a:cxnLst/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648075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28600" lvl="0" indent="-228600">
                <a:lnSpc>
                  <a:spcPct val="150000"/>
                </a:lnSpc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빨간색은 제주시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파란색은 서귀포 시인데 표를 보니 서귀포도 높은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오름들이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있지만 제주시가 더 많았다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228600" lvl="0" indent="-22860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서귀포시 여행하는 날에 유난히 </a:t>
              </a:r>
              <a:r>
                <a:rPr lang="ko-KR" altLang="en-US" sz="1800" dirty="0" smtClean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피곤했던 것 같다</a:t>
              </a:r>
              <a:r>
                <a:rPr lang="en-US" altLang="ko-KR" sz="1800" dirty="0" smtClean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/>
        </p:nvSpPr>
        <p:spPr>
          <a:xfrm>
            <a:off x="6419850" y="1962150"/>
            <a:ext cx="5343525" cy="41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 sz="24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9647" y="1581150"/>
            <a:ext cx="4992237" cy="3328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523" y="1581150"/>
            <a:ext cx="4738179" cy="31503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4;p2"/>
          <p:cNvSpPr txBox="1"/>
          <p:nvPr/>
        </p:nvSpPr>
        <p:spPr>
          <a:xfrm>
            <a:off x="-1" y="338675"/>
            <a:ext cx="1772239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</a:t>
            </a:r>
            <a:r>
              <a:rPr lang="en-US" altLang="ko-KR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 </a:t>
            </a:r>
            <a:r>
              <a:rPr lang="ko-KR" altLang="en-US" sz="1800" b="1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제주도</a:t>
            </a:r>
            <a:endParaRPr sz="1800" b="1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13" name="Google Shape;103;p3"/>
          <p:cNvGrpSpPr/>
          <p:nvPr/>
        </p:nvGrpSpPr>
        <p:grpSpPr>
          <a:xfrm>
            <a:off x="992956" y="4909308"/>
            <a:ext cx="10206088" cy="1686835"/>
            <a:chOff x="6856263" y="1568690"/>
            <a:chExt cx="3781426" cy="3898660"/>
          </a:xfrm>
        </p:grpSpPr>
        <p:sp>
          <p:nvSpPr>
            <p:cNvPr id="14" name="Google Shape;104;p3"/>
            <p:cNvSpPr/>
            <p:nvPr/>
          </p:nvSpPr>
          <p:spPr>
            <a:xfrm rot="-5400000">
              <a:off x="6856263" y="1685925"/>
              <a:ext cx="3781425" cy="3781425"/>
            </a:xfrm>
            <a:prstGeom prst="rtTriangle">
              <a:avLst/>
            </a:prstGeom>
            <a:solidFill>
              <a:schemeClr val="dk1">
                <a:alpha val="4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05;p3"/>
            <p:cNvSpPr/>
            <p:nvPr/>
          </p:nvSpPr>
          <p:spPr>
            <a:xfrm>
              <a:off x="6856264" y="1568690"/>
              <a:ext cx="3781425" cy="3879613"/>
            </a:xfrm>
            <a:custGeom>
              <a:avLst/>
              <a:gdLst>
                <a:gd name="connsiteX0" fmla="*/ 0 w 3781425"/>
                <a:gd name="connsiteY0" fmla="*/ 0 h 3879612"/>
                <a:gd name="connsiteX1" fmla="*/ 3781425 w 3781425"/>
                <a:gd name="connsiteY1" fmla="*/ 0 h 3879612"/>
                <a:gd name="connsiteX2" fmla="*/ 3739456 w 3781425"/>
                <a:gd name="connsiteY2" fmla="*/ 3784362 h 3879612"/>
                <a:gd name="connsiteX3" fmla="*/ 0 w 3781425"/>
                <a:gd name="connsiteY3" fmla="*/ 3879612 h 3879612"/>
                <a:gd name="connsiteX4" fmla="*/ 0 w 3781425"/>
                <a:gd name="connsiteY4" fmla="*/ 0 h 387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3879612" extrusionOk="0">
                  <a:moveTo>
                    <a:pt x="0" y="0"/>
                  </a:moveTo>
                  <a:lnTo>
                    <a:pt x="3781425" y="0"/>
                  </a:lnTo>
                  <a:lnTo>
                    <a:pt x="3739456" y="3784362"/>
                  </a:lnTo>
                  <a:lnTo>
                    <a:pt x="0" y="387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chemeClr val="dk1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오름들은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제주시가 더 많았고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, 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높은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오름들도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제주시가 많았다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285750" lvl="0" indent="-285750">
                <a:lnSpc>
                  <a:spcPct val="150000"/>
                </a:lnSpc>
                <a:spcBef>
                  <a:spcPts val="1000"/>
                </a:spcBef>
                <a:buClr>
                  <a:schemeClr val="dk1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운전하기 힘들게 </a:t>
              </a:r>
              <a:r>
                <a:rPr lang="ko-KR" altLang="en-US" sz="1800" dirty="0" err="1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느껴졌던건</a:t>
              </a:r>
              <a:r>
                <a:rPr lang="ko-KR" altLang="en-US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 그날 피곤해서 인 것 같다</a:t>
              </a:r>
              <a:r>
                <a:rPr lang="en-US" altLang="ko-KR" sz="1800" dirty="0">
                  <a:solidFill>
                    <a:schemeClr val="dk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Noto Sans Medium"/>
                  <a:sym typeface="Noto Sans Medium"/>
                </a:rPr>
                <a:t>.</a:t>
              </a:r>
              <a:endParaRPr lang="ko-KR" altLang="en-US" sz="1800" dirty="0">
                <a:solidFill>
                  <a:schemeClr val="dk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Medium"/>
                <a:sym typeface="Noto Sans Mediu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529</Words>
  <Application>Microsoft Office PowerPoint</Application>
  <PresentationFormat>와이드스크린</PresentationFormat>
  <Paragraphs>80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Noto Sans Medium</vt:lpstr>
      <vt:lpstr>Malgun Gothic</vt:lpstr>
      <vt:lpstr>Noto Sans Black</vt:lpstr>
      <vt:lpstr>Noto Sans KR Medium</vt:lpstr>
      <vt:lpstr>Noto Sans</vt:lpstr>
      <vt:lpstr>Office 테마</vt:lpstr>
      <vt:lpstr>파이썬 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 데이터 분석</dc:title>
  <dc:creator>USER</dc:creator>
  <cp:lastModifiedBy>USER</cp:lastModifiedBy>
  <cp:revision>4</cp:revision>
  <dcterms:created xsi:type="dcterms:W3CDTF">2022-11-04T06:33:27Z</dcterms:created>
  <dcterms:modified xsi:type="dcterms:W3CDTF">2022-11-06T16:27:19Z</dcterms:modified>
</cp:coreProperties>
</file>