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image" Target="../media/image-2-5.png"/><Relationship Id="rId6" Type="http://schemas.openxmlformats.org/officeDocument/2006/relationships/image" Target="../media/image-2-6.png"/><Relationship Id="rId7" Type="http://schemas.openxmlformats.org/officeDocument/2006/relationships/image" Target="../media/image-2-7.png"/><Relationship Id="rId8" Type="http://schemas.openxmlformats.org/officeDocument/2006/relationships/image" Target="../media/image-2-8.png"/><Relationship Id="rId9" Type="http://schemas.openxmlformats.org/officeDocument/2006/relationships/image" Target="../media/image-2-9.png"/><Relationship Id="rId10" Type="http://schemas.openxmlformats.org/officeDocument/2006/relationships/image" Target="../media/image-2-10.png"/><Relationship Id="rId11" Type="http://schemas.openxmlformats.org/officeDocument/2006/relationships/slideLayout" Target="../slideLayouts/slideLayout1.xml"/><Relationship Id="rId1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image" Target="../media/image-3-6.png"/><Relationship Id="rId7" Type="http://schemas.openxmlformats.org/officeDocument/2006/relationships/image" Target="../media/image-3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image" Target="../media/image-4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215063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0" y="142875"/>
            <a:ext cx="714375" cy="714375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0" y="285750"/>
            <a:ext cx="2857500" cy="2857500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285750" y="3429000"/>
            <a:ext cx="8572500" cy="1543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3731" b="1" dirty="0">
                <a:solidFill>
                  <a:srgbClr val="764BA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نموذج العمل المتكامل لمنصة NeuraSynth</a:t>
            </a:r>
            <a:endParaRPr lang="en-US" sz="3731" dirty="0"/>
          </a:p>
        </p:txBody>
      </p:sp>
      <p:sp>
        <p:nvSpPr>
          <p:cNvPr id="6" name="Text 1"/>
          <p:cNvSpPr/>
          <p:nvPr/>
        </p:nvSpPr>
        <p:spPr>
          <a:xfrm>
            <a:off x="1514810" y="5186363"/>
            <a:ext cx="6114408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808" b="1" dirty="0">
                <a:solidFill>
                  <a:srgbClr val="A0AEC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منصة الذكاء الاصطناعي المتقدمة لربط المواهب بالمشاريع</a:t>
            </a:r>
            <a:endParaRPr lang="en-US" sz="1808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3721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5" y="142875"/>
            <a:ext cx="571500" cy="571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285750" y="428625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8" b="1" dirty="0">
                <a:solidFill>
                  <a:srgbClr val="764BA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القيمة المقترحة وشرائح العملاء</a:t>
            </a:r>
            <a:endParaRPr lang="en-US" sz="1808" dirty="0"/>
          </a:p>
        </p:txBody>
      </p:sp>
      <p:sp>
        <p:nvSpPr>
          <p:cNvPr id="5" name="Text 1"/>
          <p:cNvSpPr/>
          <p:nvPr/>
        </p:nvSpPr>
        <p:spPr>
          <a:xfrm>
            <a:off x="4679156" y="1028700"/>
            <a:ext cx="4179094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93" b="1" dirty="0">
                <a:solidFill>
                  <a:srgbClr val="A0AEC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القيمة المقترحة الفريدة</a:t>
            </a:r>
            <a:endParaRPr lang="en-US" sz="1193" dirty="0"/>
          </a:p>
        </p:txBody>
      </p:sp>
      <p:sp>
        <p:nvSpPr>
          <p:cNvPr id="6" name="Shape 2"/>
          <p:cNvSpPr/>
          <p:nvPr/>
        </p:nvSpPr>
        <p:spPr>
          <a:xfrm>
            <a:off x="4679156" y="1428750"/>
            <a:ext cx="4179094" cy="828675"/>
          </a:xfrm>
          <a:prstGeom prst="rect">
            <a:avLst/>
          </a:prstGeom>
          <a:solidFill>
            <a:srgbClr val="667EEA">
              <a:alpha val="10000"/>
            </a:srgbClr>
          </a:solidFill>
          <a:ln/>
        </p:spPr>
      </p:sp>
      <p:sp>
        <p:nvSpPr>
          <p:cNvPr id="7" name="Shape 3"/>
          <p:cNvSpPr/>
          <p:nvPr/>
        </p:nvSpPr>
        <p:spPr>
          <a:xfrm>
            <a:off x="4679156" y="1428750"/>
            <a:ext cx="28575" cy="828675"/>
          </a:xfrm>
          <a:prstGeom prst="rect">
            <a:avLst/>
          </a:prstGeom>
          <a:solidFill>
            <a:srgbClr val="667EEA"/>
          </a:solidFill>
          <a:ln/>
        </p:spPr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8219" y="1571625"/>
            <a:ext cx="142875" cy="142875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7182678" y="1544836"/>
            <a:ext cx="1425541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50" dirty="0">
                <a:solidFill>
                  <a:srgbClr val="667EE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مطابقة ذكية فائقة الدقة</a:t>
            </a:r>
            <a:endParaRPr lang="en-US" sz="1050" dirty="0"/>
          </a:p>
        </p:txBody>
      </p:sp>
      <p:sp>
        <p:nvSpPr>
          <p:cNvPr id="10" name="Text 5"/>
          <p:cNvSpPr/>
          <p:nvPr/>
        </p:nvSpPr>
        <p:spPr>
          <a:xfrm>
            <a:off x="4786313" y="1807369"/>
            <a:ext cx="3964781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4" dirty="0">
                <a:solidFill>
                  <a:srgbClr val="CBD5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خوارزميات ذكاء اصطناعي متقدمة لمطابقة المشاريع مع المواهب المناسبة بدقة تصل إلى 95%، مما يوفر الوقت والجهد ويضمن نتائج أفضل.</a:t>
            </a:r>
            <a:endParaRPr lang="en-US" sz="834" dirty="0"/>
          </a:p>
        </p:txBody>
      </p:sp>
      <p:sp>
        <p:nvSpPr>
          <p:cNvPr id="11" name="Shape 6"/>
          <p:cNvSpPr/>
          <p:nvPr/>
        </p:nvSpPr>
        <p:spPr>
          <a:xfrm>
            <a:off x="4679156" y="2364581"/>
            <a:ext cx="4179094" cy="828675"/>
          </a:xfrm>
          <a:prstGeom prst="rect">
            <a:avLst/>
          </a:prstGeom>
          <a:solidFill>
            <a:srgbClr val="667EEA">
              <a:alpha val="10000"/>
            </a:srgbClr>
          </a:solidFill>
          <a:ln/>
        </p:spPr>
      </p:sp>
      <p:sp>
        <p:nvSpPr>
          <p:cNvPr id="12" name="Shape 7"/>
          <p:cNvSpPr/>
          <p:nvPr/>
        </p:nvSpPr>
        <p:spPr>
          <a:xfrm>
            <a:off x="4679156" y="2364581"/>
            <a:ext cx="28575" cy="828675"/>
          </a:xfrm>
          <a:prstGeom prst="rect">
            <a:avLst/>
          </a:prstGeom>
          <a:solidFill>
            <a:srgbClr val="667EEA"/>
          </a:solidFill>
          <a:ln/>
        </p:spPr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00" y="2507456"/>
            <a:ext cx="178594" cy="142875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7226964" y="2480667"/>
            <a:ext cx="1345536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50" dirty="0">
                <a:solidFill>
                  <a:srgbClr val="667EE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نظام مركز المساهمين</a:t>
            </a:r>
            <a:endParaRPr lang="en-US" sz="1050" dirty="0"/>
          </a:p>
        </p:txBody>
      </p:sp>
      <p:sp>
        <p:nvSpPr>
          <p:cNvPr id="15" name="Text 9"/>
          <p:cNvSpPr/>
          <p:nvPr/>
        </p:nvSpPr>
        <p:spPr>
          <a:xfrm>
            <a:off x="4786313" y="2743200"/>
            <a:ext cx="3964781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4" dirty="0">
                <a:solidFill>
                  <a:srgbClr val="CBD5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نموذج مبتكر يسمح للمطورين والمصممين والخبراء بالمساهمة في تطوير المنصة مقابل حصة من الأرباح، مما يخلق مجتمعاً تعاونياً.</a:t>
            </a:r>
            <a:endParaRPr lang="en-US" sz="834" dirty="0"/>
          </a:p>
        </p:txBody>
      </p:sp>
      <p:sp>
        <p:nvSpPr>
          <p:cNvPr id="16" name="Shape 10"/>
          <p:cNvSpPr/>
          <p:nvPr/>
        </p:nvSpPr>
        <p:spPr>
          <a:xfrm>
            <a:off x="4679156" y="3300413"/>
            <a:ext cx="4179094" cy="828675"/>
          </a:xfrm>
          <a:prstGeom prst="rect">
            <a:avLst/>
          </a:prstGeom>
          <a:solidFill>
            <a:srgbClr val="667EEA">
              <a:alpha val="10000"/>
            </a:srgbClr>
          </a:solidFill>
          <a:ln/>
        </p:spPr>
      </p:sp>
      <p:sp>
        <p:nvSpPr>
          <p:cNvPr id="17" name="Shape 11"/>
          <p:cNvSpPr/>
          <p:nvPr/>
        </p:nvSpPr>
        <p:spPr>
          <a:xfrm>
            <a:off x="4679156" y="3300413"/>
            <a:ext cx="28575" cy="828675"/>
          </a:xfrm>
          <a:prstGeom prst="rect">
            <a:avLst/>
          </a:prstGeom>
          <a:solidFill>
            <a:srgbClr val="667EEA"/>
          </a:solidFill>
          <a:ln/>
        </p:spPr>
      </p:sp>
      <p:pic>
        <p:nvPicPr>
          <p:cNvPr id="18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8219" y="3443288"/>
            <a:ext cx="142875" cy="142875"/>
          </a:xfrm>
          <a:prstGeom prst="rect">
            <a:avLst/>
          </a:prstGeom>
        </p:spPr>
      </p:pic>
      <p:sp>
        <p:nvSpPr>
          <p:cNvPr id="19" name="Text 12"/>
          <p:cNvSpPr/>
          <p:nvPr/>
        </p:nvSpPr>
        <p:spPr>
          <a:xfrm>
            <a:off x="7321618" y="3416498"/>
            <a:ext cx="1286601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50" dirty="0">
                <a:solidFill>
                  <a:srgbClr val="667EE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تحليلات تنبؤية متقدمة</a:t>
            </a:r>
            <a:endParaRPr lang="en-US" sz="1050" dirty="0"/>
          </a:p>
        </p:txBody>
      </p:sp>
      <p:sp>
        <p:nvSpPr>
          <p:cNvPr id="20" name="Text 13"/>
          <p:cNvSpPr/>
          <p:nvPr/>
        </p:nvSpPr>
        <p:spPr>
          <a:xfrm>
            <a:off x="4786313" y="3679031"/>
            <a:ext cx="3964781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4" dirty="0">
                <a:solidFill>
                  <a:srgbClr val="CBD5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توفير رؤى وتوقعات دقيقة حول نجاح المشاريع، الاتجاهات المستقبلية، وفرص التطوير المهني للمستخدمين.</a:t>
            </a:r>
            <a:endParaRPr lang="en-US" sz="834" dirty="0"/>
          </a:p>
        </p:txBody>
      </p:sp>
      <p:sp>
        <p:nvSpPr>
          <p:cNvPr id="21" name="Shape 14"/>
          <p:cNvSpPr/>
          <p:nvPr/>
        </p:nvSpPr>
        <p:spPr>
          <a:xfrm>
            <a:off x="4679156" y="4236244"/>
            <a:ext cx="4179094" cy="657225"/>
          </a:xfrm>
          <a:prstGeom prst="rect">
            <a:avLst/>
          </a:prstGeom>
          <a:solidFill>
            <a:srgbClr val="667EEA">
              <a:alpha val="10000"/>
            </a:srgbClr>
          </a:solidFill>
          <a:ln/>
        </p:spPr>
      </p:sp>
      <p:sp>
        <p:nvSpPr>
          <p:cNvPr id="22" name="Shape 15"/>
          <p:cNvSpPr/>
          <p:nvPr/>
        </p:nvSpPr>
        <p:spPr>
          <a:xfrm>
            <a:off x="4679156" y="4236244"/>
            <a:ext cx="28575" cy="657225"/>
          </a:xfrm>
          <a:prstGeom prst="rect">
            <a:avLst/>
          </a:prstGeom>
          <a:solidFill>
            <a:srgbClr val="667EEA"/>
          </a:solidFill>
          <a:ln/>
        </p:spPr>
      </p:sp>
      <p:pic>
        <p:nvPicPr>
          <p:cNvPr id="23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8219" y="4379119"/>
            <a:ext cx="142875" cy="142875"/>
          </a:xfrm>
          <a:prstGeom prst="rect">
            <a:avLst/>
          </a:prstGeom>
        </p:spPr>
      </p:pic>
      <p:sp>
        <p:nvSpPr>
          <p:cNvPr id="24" name="Text 16"/>
          <p:cNvSpPr/>
          <p:nvPr/>
        </p:nvSpPr>
        <p:spPr>
          <a:xfrm>
            <a:off x="7451992" y="4352330"/>
            <a:ext cx="1156227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50" dirty="0">
                <a:solidFill>
                  <a:srgbClr val="667EE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نظام حماية متكامل</a:t>
            </a:r>
            <a:endParaRPr lang="en-US" sz="1050" dirty="0"/>
          </a:p>
        </p:txBody>
      </p:sp>
      <p:sp>
        <p:nvSpPr>
          <p:cNvPr id="25" name="Text 17"/>
          <p:cNvSpPr/>
          <p:nvPr/>
        </p:nvSpPr>
        <p:spPr>
          <a:xfrm>
            <a:off x="4786313" y="4614863"/>
            <a:ext cx="396478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4" dirty="0">
                <a:solidFill>
                  <a:srgbClr val="CBD5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ضمان أمان المدفوعات، حماية الملكية الفكرية، وتوفير آليات فعالة لحل النزاعات.</a:t>
            </a:r>
            <a:endParaRPr lang="en-US" sz="834" dirty="0"/>
          </a:p>
        </p:txBody>
      </p:sp>
      <p:sp>
        <p:nvSpPr>
          <p:cNvPr id="26" name="Text 18"/>
          <p:cNvSpPr/>
          <p:nvPr/>
        </p:nvSpPr>
        <p:spPr>
          <a:xfrm>
            <a:off x="285750" y="1028700"/>
            <a:ext cx="4179094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93" b="1" dirty="0">
                <a:solidFill>
                  <a:srgbClr val="A0AEC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شرائح العملاء المستهدفة</a:t>
            </a:r>
            <a:endParaRPr lang="en-US" sz="1193" dirty="0"/>
          </a:p>
        </p:txBody>
      </p:sp>
      <p:sp>
        <p:nvSpPr>
          <p:cNvPr id="27" name="Shape 19"/>
          <p:cNvSpPr/>
          <p:nvPr/>
        </p:nvSpPr>
        <p:spPr>
          <a:xfrm>
            <a:off x="285750" y="1428750"/>
            <a:ext cx="4179094" cy="807244"/>
          </a:xfrm>
          <a:prstGeom prst="rect">
            <a:avLst/>
          </a:prstGeom>
          <a:solidFill>
            <a:srgbClr val="764BA2">
              <a:alpha val="10000"/>
            </a:srgbClr>
          </a:solidFill>
          <a:ln/>
        </p:spPr>
      </p:sp>
      <p:sp>
        <p:nvSpPr>
          <p:cNvPr id="28" name="Shape 20"/>
          <p:cNvSpPr/>
          <p:nvPr/>
        </p:nvSpPr>
        <p:spPr>
          <a:xfrm>
            <a:off x="4436269" y="1428750"/>
            <a:ext cx="28575" cy="807244"/>
          </a:xfrm>
          <a:prstGeom prst="rect">
            <a:avLst/>
          </a:prstGeom>
          <a:solidFill>
            <a:srgbClr val="764BA2"/>
          </a:solidFill>
          <a:ln/>
        </p:spPr>
      </p:sp>
      <p:sp>
        <p:nvSpPr>
          <p:cNvPr id="29" name="Shape 21"/>
          <p:cNvSpPr/>
          <p:nvPr/>
        </p:nvSpPr>
        <p:spPr>
          <a:xfrm>
            <a:off x="4000500" y="1653778"/>
            <a:ext cx="357188" cy="357188"/>
          </a:xfrm>
          <a:prstGeom prst="ellipse">
            <a:avLst/>
          </a:prstGeom>
          <a:solidFill>
            <a:srgbClr val="667EEA"/>
          </a:solidFill>
          <a:ln/>
        </p:spPr>
      </p:sp>
      <p:pic>
        <p:nvPicPr>
          <p:cNvPr id="30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71938" y="1746647"/>
            <a:ext cx="214313" cy="171450"/>
          </a:xfrm>
          <a:prstGeom prst="rect">
            <a:avLst/>
          </a:prstGeom>
        </p:spPr>
      </p:pic>
      <p:sp>
        <p:nvSpPr>
          <p:cNvPr id="31" name="Text 22"/>
          <p:cNvSpPr/>
          <p:nvPr/>
        </p:nvSpPr>
        <p:spPr>
          <a:xfrm>
            <a:off x="392906" y="1535906"/>
            <a:ext cx="350043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50" dirty="0">
                <a:solidFill>
                  <a:srgbClr val="764BA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المستقلون (Freelancers)</a:t>
            </a:r>
            <a:endParaRPr lang="en-US" sz="1050" dirty="0"/>
          </a:p>
        </p:txBody>
      </p:sp>
      <p:sp>
        <p:nvSpPr>
          <p:cNvPr id="32" name="Text 23"/>
          <p:cNvSpPr/>
          <p:nvPr/>
        </p:nvSpPr>
        <p:spPr>
          <a:xfrm>
            <a:off x="392906" y="1785938"/>
            <a:ext cx="35004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4" dirty="0">
                <a:solidFill>
                  <a:srgbClr val="CBD5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المهنيون المستقلون في مجالات متنوعة مثل تطوير البرمجيات، التصميم، التسويق، والكتابة.</a:t>
            </a:r>
            <a:endParaRPr lang="en-US" sz="834" dirty="0"/>
          </a:p>
        </p:txBody>
      </p:sp>
      <p:sp>
        <p:nvSpPr>
          <p:cNvPr id="33" name="Shape 24"/>
          <p:cNvSpPr/>
          <p:nvPr/>
        </p:nvSpPr>
        <p:spPr>
          <a:xfrm>
            <a:off x="285750" y="2343150"/>
            <a:ext cx="4179094" cy="807244"/>
          </a:xfrm>
          <a:prstGeom prst="rect">
            <a:avLst/>
          </a:prstGeom>
          <a:solidFill>
            <a:srgbClr val="764BA2">
              <a:alpha val="10000"/>
            </a:srgbClr>
          </a:solidFill>
          <a:ln/>
        </p:spPr>
      </p:sp>
      <p:sp>
        <p:nvSpPr>
          <p:cNvPr id="34" name="Shape 25"/>
          <p:cNvSpPr/>
          <p:nvPr/>
        </p:nvSpPr>
        <p:spPr>
          <a:xfrm>
            <a:off x="4436269" y="2343150"/>
            <a:ext cx="28575" cy="807244"/>
          </a:xfrm>
          <a:prstGeom prst="rect">
            <a:avLst/>
          </a:prstGeom>
          <a:solidFill>
            <a:srgbClr val="764BA2"/>
          </a:solidFill>
          <a:ln/>
        </p:spPr>
      </p:sp>
      <p:sp>
        <p:nvSpPr>
          <p:cNvPr id="35" name="Shape 26"/>
          <p:cNvSpPr/>
          <p:nvPr/>
        </p:nvSpPr>
        <p:spPr>
          <a:xfrm>
            <a:off x="4000500" y="2568178"/>
            <a:ext cx="357188" cy="357188"/>
          </a:xfrm>
          <a:prstGeom prst="ellipse">
            <a:avLst/>
          </a:prstGeom>
          <a:solidFill>
            <a:srgbClr val="667EEA"/>
          </a:solidFill>
          <a:ln/>
        </p:spPr>
      </p:sp>
      <p:pic>
        <p:nvPicPr>
          <p:cNvPr id="36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4800" y="2661047"/>
            <a:ext cx="128588" cy="171450"/>
          </a:xfrm>
          <a:prstGeom prst="rect">
            <a:avLst/>
          </a:prstGeom>
        </p:spPr>
      </p:pic>
      <p:sp>
        <p:nvSpPr>
          <p:cNvPr id="37" name="Text 27"/>
          <p:cNvSpPr/>
          <p:nvPr/>
        </p:nvSpPr>
        <p:spPr>
          <a:xfrm>
            <a:off x="392906" y="2450306"/>
            <a:ext cx="350043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50" dirty="0">
                <a:solidFill>
                  <a:srgbClr val="764BA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أصحاب المشاريع</a:t>
            </a:r>
            <a:endParaRPr lang="en-US" sz="1050" dirty="0"/>
          </a:p>
        </p:txBody>
      </p:sp>
      <p:sp>
        <p:nvSpPr>
          <p:cNvPr id="38" name="Text 28"/>
          <p:cNvSpPr/>
          <p:nvPr/>
        </p:nvSpPr>
        <p:spPr>
          <a:xfrm>
            <a:off x="392906" y="2700338"/>
            <a:ext cx="35004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4" dirty="0">
                <a:solidFill>
                  <a:srgbClr val="CBD5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الشركات الناشئة، الشركات الصغيرة والمتوسطة، والشركات الكبرى التي تبحث عن مواهب مستقلة لمشاريعها.</a:t>
            </a:r>
            <a:endParaRPr lang="en-US" sz="834" dirty="0"/>
          </a:p>
        </p:txBody>
      </p:sp>
      <p:sp>
        <p:nvSpPr>
          <p:cNvPr id="39" name="Shape 29"/>
          <p:cNvSpPr/>
          <p:nvPr/>
        </p:nvSpPr>
        <p:spPr>
          <a:xfrm>
            <a:off x="285750" y="3257550"/>
            <a:ext cx="4179094" cy="807244"/>
          </a:xfrm>
          <a:prstGeom prst="rect">
            <a:avLst/>
          </a:prstGeom>
          <a:solidFill>
            <a:srgbClr val="764BA2">
              <a:alpha val="10000"/>
            </a:srgbClr>
          </a:solidFill>
          <a:ln/>
        </p:spPr>
      </p:sp>
      <p:sp>
        <p:nvSpPr>
          <p:cNvPr id="40" name="Shape 30"/>
          <p:cNvSpPr/>
          <p:nvPr/>
        </p:nvSpPr>
        <p:spPr>
          <a:xfrm>
            <a:off x="4436269" y="3257550"/>
            <a:ext cx="28575" cy="807244"/>
          </a:xfrm>
          <a:prstGeom prst="rect">
            <a:avLst/>
          </a:prstGeom>
          <a:solidFill>
            <a:srgbClr val="764BA2"/>
          </a:solidFill>
          <a:ln/>
        </p:spPr>
      </p:sp>
      <p:sp>
        <p:nvSpPr>
          <p:cNvPr id="41" name="Shape 31"/>
          <p:cNvSpPr/>
          <p:nvPr/>
        </p:nvSpPr>
        <p:spPr>
          <a:xfrm>
            <a:off x="4000500" y="3482578"/>
            <a:ext cx="357188" cy="357188"/>
          </a:xfrm>
          <a:prstGeom prst="ellipse">
            <a:avLst/>
          </a:prstGeom>
          <a:solidFill>
            <a:srgbClr val="667EEA"/>
          </a:solidFill>
          <a:ln/>
        </p:spPr>
      </p:sp>
      <p:pic>
        <p:nvPicPr>
          <p:cNvPr id="42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04084" y="3575447"/>
            <a:ext cx="150019" cy="171450"/>
          </a:xfrm>
          <a:prstGeom prst="rect">
            <a:avLst/>
          </a:prstGeom>
        </p:spPr>
      </p:pic>
      <p:sp>
        <p:nvSpPr>
          <p:cNvPr id="43" name="Text 32"/>
          <p:cNvSpPr/>
          <p:nvPr/>
        </p:nvSpPr>
        <p:spPr>
          <a:xfrm>
            <a:off x="392906" y="3364706"/>
            <a:ext cx="350043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50" dirty="0">
                <a:solidFill>
                  <a:srgbClr val="764BA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المساهمون</a:t>
            </a:r>
            <a:endParaRPr lang="en-US" sz="1050" dirty="0"/>
          </a:p>
        </p:txBody>
      </p:sp>
      <p:sp>
        <p:nvSpPr>
          <p:cNvPr id="44" name="Text 33"/>
          <p:cNvSpPr/>
          <p:nvPr/>
        </p:nvSpPr>
        <p:spPr>
          <a:xfrm>
            <a:off x="392906" y="3614738"/>
            <a:ext cx="35004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4" dirty="0">
                <a:solidFill>
                  <a:srgbClr val="CBD5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المطورون، المصممون، وخبراء الذكاء الاصطناعي الذين يرغبون في المساهمة في تطوير المنصة والحصول على حصة من الأرباح.</a:t>
            </a:r>
            <a:endParaRPr lang="en-US" sz="834" dirty="0"/>
          </a:p>
        </p:txBody>
      </p:sp>
      <p:sp>
        <p:nvSpPr>
          <p:cNvPr id="45" name="Shape 34"/>
          <p:cNvSpPr/>
          <p:nvPr/>
        </p:nvSpPr>
        <p:spPr>
          <a:xfrm>
            <a:off x="285750" y="4171950"/>
            <a:ext cx="4179094" cy="807244"/>
          </a:xfrm>
          <a:prstGeom prst="rect">
            <a:avLst/>
          </a:prstGeom>
          <a:solidFill>
            <a:srgbClr val="764BA2">
              <a:alpha val="10000"/>
            </a:srgbClr>
          </a:solidFill>
          <a:ln/>
        </p:spPr>
      </p:sp>
      <p:sp>
        <p:nvSpPr>
          <p:cNvPr id="46" name="Shape 35"/>
          <p:cNvSpPr/>
          <p:nvPr/>
        </p:nvSpPr>
        <p:spPr>
          <a:xfrm>
            <a:off x="4436269" y="4171950"/>
            <a:ext cx="28575" cy="807244"/>
          </a:xfrm>
          <a:prstGeom prst="rect">
            <a:avLst/>
          </a:prstGeom>
          <a:solidFill>
            <a:srgbClr val="764BA2"/>
          </a:solidFill>
          <a:ln/>
        </p:spPr>
      </p:sp>
      <p:sp>
        <p:nvSpPr>
          <p:cNvPr id="47" name="Shape 36"/>
          <p:cNvSpPr/>
          <p:nvPr/>
        </p:nvSpPr>
        <p:spPr>
          <a:xfrm>
            <a:off x="4000500" y="4396978"/>
            <a:ext cx="357188" cy="357188"/>
          </a:xfrm>
          <a:prstGeom prst="ellipse">
            <a:avLst/>
          </a:prstGeom>
          <a:solidFill>
            <a:srgbClr val="667EEA"/>
          </a:solidFill>
          <a:ln/>
        </p:spPr>
      </p:sp>
      <p:pic>
        <p:nvPicPr>
          <p:cNvPr id="48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93369" y="4489847"/>
            <a:ext cx="171450" cy="171450"/>
          </a:xfrm>
          <a:prstGeom prst="rect">
            <a:avLst/>
          </a:prstGeom>
        </p:spPr>
      </p:pic>
      <p:sp>
        <p:nvSpPr>
          <p:cNvPr id="49" name="Text 37"/>
          <p:cNvSpPr/>
          <p:nvPr/>
        </p:nvSpPr>
        <p:spPr>
          <a:xfrm>
            <a:off x="392906" y="4279106"/>
            <a:ext cx="350043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50" dirty="0">
                <a:solidFill>
                  <a:srgbClr val="764BA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المؤسسات التعليمية والشركاء</a:t>
            </a:r>
            <a:endParaRPr lang="en-US" sz="1050" dirty="0"/>
          </a:p>
        </p:txBody>
      </p:sp>
      <p:sp>
        <p:nvSpPr>
          <p:cNvPr id="50" name="Text 38"/>
          <p:cNvSpPr/>
          <p:nvPr/>
        </p:nvSpPr>
        <p:spPr>
          <a:xfrm>
            <a:off x="392906" y="4529138"/>
            <a:ext cx="35004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4" dirty="0">
                <a:solidFill>
                  <a:srgbClr val="CBD5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الجامعات، مراكز التدريب، والشركات التكنولوجية التي ترغب في بناء شراكات استراتيجية مع المنصة.</a:t>
            </a:r>
            <a:endParaRPr lang="en-US" sz="834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607844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5" y="142875"/>
            <a:ext cx="571500" cy="571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285750" y="357188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8" b="1" dirty="0">
                <a:solidFill>
                  <a:srgbClr val="764BA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تحليل SWOT والفرص الاستراتيجية</a:t>
            </a:r>
            <a:endParaRPr lang="en-US" sz="1808" dirty="0"/>
          </a:p>
        </p:txBody>
      </p:sp>
      <p:sp>
        <p:nvSpPr>
          <p:cNvPr id="5" name="Shape 1"/>
          <p:cNvSpPr/>
          <p:nvPr/>
        </p:nvSpPr>
        <p:spPr>
          <a:xfrm>
            <a:off x="4625578" y="885825"/>
            <a:ext cx="4232672" cy="1378744"/>
          </a:xfrm>
          <a:prstGeom prst="rect">
            <a:avLst/>
          </a:prstGeom>
          <a:solidFill>
            <a:srgbClr val="667EEA">
              <a:alpha val="10000"/>
            </a:srgbClr>
          </a:solidFill>
          <a:ln/>
        </p:spPr>
      </p:sp>
      <p:sp>
        <p:nvSpPr>
          <p:cNvPr id="6" name="Shape 2"/>
          <p:cNvSpPr/>
          <p:nvPr/>
        </p:nvSpPr>
        <p:spPr>
          <a:xfrm>
            <a:off x="8829675" y="885825"/>
            <a:ext cx="28575" cy="1378744"/>
          </a:xfrm>
          <a:prstGeom prst="rect">
            <a:avLst/>
          </a:prstGeom>
          <a:solidFill>
            <a:srgbClr val="667EEA"/>
          </a:solidFill>
          <a:ln/>
        </p:spPr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3577" y="1032272"/>
            <a:ext cx="137517" cy="15716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849391" y="992981"/>
            <a:ext cx="692748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90" b="1" dirty="0">
                <a:solidFill>
                  <a:srgbClr val="667EE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نقاط القوة</a:t>
            </a:r>
            <a:endParaRPr lang="en-US" sz="1090" dirty="0"/>
          </a:p>
        </p:txBody>
      </p:sp>
      <p:sp>
        <p:nvSpPr>
          <p:cNvPr id="9" name="Text 4"/>
          <p:cNvSpPr/>
          <p:nvPr/>
        </p:nvSpPr>
        <p:spPr>
          <a:xfrm>
            <a:off x="8708120" y="1300163"/>
            <a:ext cx="4297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 indent="0" marL="0">
              <a:buNone/>
            </a:pPr>
            <a:r>
              <a:rPr lang="en-US" sz="834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</a:t>
            </a:r>
            <a:endParaRPr lang="en-US" sz="834" dirty="0"/>
          </a:p>
        </p:txBody>
      </p:sp>
      <p:sp>
        <p:nvSpPr>
          <p:cNvPr id="10" name="Text 5"/>
          <p:cNvSpPr/>
          <p:nvPr/>
        </p:nvSpPr>
        <p:spPr>
          <a:xfrm>
            <a:off x="6698047" y="1307306"/>
            <a:ext cx="194589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 indent="0" marL="0">
              <a:buNone/>
            </a:pPr>
            <a:r>
              <a:rPr lang="en-US" sz="834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تكنولوجيا ذكاء اصطناعي متقدمة للمطابقة</a:t>
            </a:r>
            <a:endParaRPr lang="en-US" sz="834" dirty="0"/>
          </a:p>
        </p:txBody>
      </p:sp>
      <p:sp>
        <p:nvSpPr>
          <p:cNvPr id="11" name="Text 6"/>
          <p:cNvSpPr/>
          <p:nvPr/>
        </p:nvSpPr>
        <p:spPr>
          <a:xfrm>
            <a:off x="8708120" y="1514475"/>
            <a:ext cx="4297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 indent="0" marL="0">
              <a:buNone/>
            </a:pPr>
            <a:r>
              <a:rPr lang="en-US" sz="834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</a:t>
            </a:r>
            <a:endParaRPr lang="en-US" sz="834" dirty="0"/>
          </a:p>
        </p:txBody>
      </p:sp>
      <p:sp>
        <p:nvSpPr>
          <p:cNvPr id="12" name="Text 7"/>
          <p:cNvSpPr/>
          <p:nvPr/>
        </p:nvSpPr>
        <p:spPr>
          <a:xfrm>
            <a:off x="7233186" y="1521619"/>
            <a:ext cx="141075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 indent="0" marL="0">
              <a:buNone/>
            </a:pPr>
            <a:r>
              <a:rPr lang="en-US" sz="834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نموذج مركز المساهمين الفريد</a:t>
            </a:r>
            <a:endParaRPr lang="en-US" sz="834" dirty="0"/>
          </a:p>
        </p:txBody>
      </p:sp>
      <p:sp>
        <p:nvSpPr>
          <p:cNvPr id="13" name="Text 8"/>
          <p:cNvSpPr/>
          <p:nvPr/>
        </p:nvSpPr>
        <p:spPr>
          <a:xfrm>
            <a:off x="8708120" y="1728788"/>
            <a:ext cx="4297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 indent="0" marL="0">
              <a:buNone/>
            </a:pPr>
            <a:r>
              <a:rPr lang="en-US" sz="834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</a:t>
            </a:r>
            <a:endParaRPr lang="en-US" sz="834" dirty="0"/>
          </a:p>
        </p:txBody>
      </p:sp>
      <p:sp>
        <p:nvSpPr>
          <p:cNvPr id="14" name="Text 9"/>
          <p:cNvSpPr/>
          <p:nvPr/>
        </p:nvSpPr>
        <p:spPr>
          <a:xfrm>
            <a:off x="7671885" y="1735931"/>
            <a:ext cx="97205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 indent="0" marL="0">
              <a:buNone/>
            </a:pPr>
            <a:r>
              <a:rPr lang="en-US" sz="834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تنوع مصادر الإيرادات</a:t>
            </a:r>
            <a:endParaRPr lang="en-US" sz="834" dirty="0"/>
          </a:p>
        </p:txBody>
      </p:sp>
      <p:sp>
        <p:nvSpPr>
          <p:cNvPr id="15" name="Text 10"/>
          <p:cNvSpPr/>
          <p:nvPr/>
        </p:nvSpPr>
        <p:spPr>
          <a:xfrm>
            <a:off x="8708120" y="1943100"/>
            <a:ext cx="4297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 indent="0" marL="0">
              <a:buNone/>
            </a:pPr>
            <a:r>
              <a:rPr lang="en-US" sz="834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</a:t>
            </a:r>
            <a:endParaRPr lang="en-US" sz="834" dirty="0"/>
          </a:p>
        </p:txBody>
      </p:sp>
      <p:sp>
        <p:nvSpPr>
          <p:cNvPr id="16" name="Text 11"/>
          <p:cNvSpPr/>
          <p:nvPr/>
        </p:nvSpPr>
        <p:spPr>
          <a:xfrm>
            <a:off x="7295694" y="1950244"/>
            <a:ext cx="134824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 indent="0" marL="0">
              <a:buNone/>
            </a:pPr>
            <a:r>
              <a:rPr lang="en-US" sz="834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نظام متكامل لإدارة المشاريع</a:t>
            </a:r>
            <a:endParaRPr lang="en-US" sz="834" dirty="0"/>
          </a:p>
        </p:txBody>
      </p:sp>
      <p:sp>
        <p:nvSpPr>
          <p:cNvPr id="17" name="Shape 12"/>
          <p:cNvSpPr/>
          <p:nvPr/>
        </p:nvSpPr>
        <p:spPr>
          <a:xfrm>
            <a:off x="285750" y="885825"/>
            <a:ext cx="4232672" cy="1378744"/>
          </a:xfrm>
          <a:prstGeom prst="rect">
            <a:avLst/>
          </a:prstGeom>
          <a:solidFill>
            <a:srgbClr val="ED64A6">
              <a:alpha val="10000"/>
            </a:srgbClr>
          </a:solidFill>
          <a:ln/>
        </p:spPr>
      </p:sp>
      <p:sp>
        <p:nvSpPr>
          <p:cNvPr id="18" name="Shape 13"/>
          <p:cNvSpPr/>
          <p:nvPr/>
        </p:nvSpPr>
        <p:spPr>
          <a:xfrm>
            <a:off x="4489847" y="885825"/>
            <a:ext cx="28575" cy="1378744"/>
          </a:xfrm>
          <a:prstGeom prst="rect">
            <a:avLst/>
          </a:prstGeom>
          <a:solidFill>
            <a:srgbClr val="ED64A6"/>
          </a:solidFill>
          <a:ln/>
        </p:spPr>
      </p:sp>
      <p:pic>
        <p:nvPicPr>
          <p:cNvPr id="1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4103" y="1032272"/>
            <a:ext cx="157163" cy="157163"/>
          </a:xfrm>
          <a:prstGeom prst="rect">
            <a:avLst/>
          </a:prstGeom>
        </p:spPr>
      </p:pic>
      <p:sp>
        <p:nvSpPr>
          <p:cNvPr id="20" name="Text 14"/>
          <p:cNvSpPr/>
          <p:nvPr/>
        </p:nvSpPr>
        <p:spPr>
          <a:xfrm>
            <a:off x="3359544" y="992981"/>
            <a:ext cx="823122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90" b="1" dirty="0">
                <a:solidFill>
                  <a:srgbClr val="ED64A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نقاط الضعف</a:t>
            </a:r>
            <a:endParaRPr lang="en-US" sz="1090" dirty="0"/>
          </a:p>
        </p:txBody>
      </p:sp>
      <p:sp>
        <p:nvSpPr>
          <p:cNvPr id="21" name="Text 15"/>
          <p:cNvSpPr/>
          <p:nvPr/>
        </p:nvSpPr>
        <p:spPr>
          <a:xfrm>
            <a:off x="4368292" y="1300163"/>
            <a:ext cx="4297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 indent="0" marL="0">
              <a:buNone/>
            </a:pPr>
            <a:r>
              <a:rPr lang="en-US" sz="834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</a:t>
            </a:r>
            <a:endParaRPr lang="en-US" sz="834" dirty="0"/>
          </a:p>
        </p:txBody>
      </p:sp>
      <p:sp>
        <p:nvSpPr>
          <p:cNvPr id="22" name="Text 16"/>
          <p:cNvSpPr/>
          <p:nvPr/>
        </p:nvSpPr>
        <p:spPr>
          <a:xfrm>
            <a:off x="3005872" y="1307306"/>
            <a:ext cx="129823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 indent="0" marL="0">
              <a:buNone/>
            </a:pPr>
            <a:r>
              <a:rPr lang="en-US" sz="834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الحاجة إلى استثمارات كبيرة</a:t>
            </a:r>
            <a:endParaRPr lang="en-US" sz="834" dirty="0"/>
          </a:p>
        </p:txBody>
      </p:sp>
      <p:sp>
        <p:nvSpPr>
          <p:cNvPr id="23" name="Text 17"/>
          <p:cNvSpPr/>
          <p:nvPr/>
        </p:nvSpPr>
        <p:spPr>
          <a:xfrm>
            <a:off x="4368292" y="1514475"/>
            <a:ext cx="4297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 indent="0" marL="0">
              <a:buNone/>
            </a:pPr>
            <a:r>
              <a:rPr lang="en-US" sz="834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</a:t>
            </a:r>
            <a:endParaRPr lang="en-US" sz="834" dirty="0"/>
          </a:p>
        </p:txBody>
      </p:sp>
      <p:sp>
        <p:nvSpPr>
          <p:cNvPr id="24" name="Text 18"/>
          <p:cNvSpPr/>
          <p:nvPr/>
        </p:nvSpPr>
        <p:spPr>
          <a:xfrm>
            <a:off x="2925505" y="1521619"/>
            <a:ext cx="137860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 indent="0" marL="0">
              <a:buNone/>
            </a:pPr>
            <a:r>
              <a:rPr lang="en-US" sz="834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تحديات بناء قاعدة مستخدمين</a:t>
            </a:r>
            <a:endParaRPr lang="en-US" sz="834" dirty="0"/>
          </a:p>
        </p:txBody>
      </p:sp>
      <p:sp>
        <p:nvSpPr>
          <p:cNvPr id="25" name="Text 19"/>
          <p:cNvSpPr/>
          <p:nvPr/>
        </p:nvSpPr>
        <p:spPr>
          <a:xfrm>
            <a:off x="4368292" y="1728788"/>
            <a:ext cx="4297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 indent="0" marL="0">
              <a:buNone/>
            </a:pPr>
            <a:r>
              <a:rPr lang="en-US" sz="834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</a:t>
            </a:r>
            <a:endParaRPr lang="en-US" sz="834" dirty="0"/>
          </a:p>
        </p:txBody>
      </p:sp>
      <p:sp>
        <p:nvSpPr>
          <p:cNvPr id="26" name="Text 20"/>
          <p:cNvSpPr/>
          <p:nvPr/>
        </p:nvSpPr>
        <p:spPr>
          <a:xfrm>
            <a:off x="2393938" y="1735931"/>
            <a:ext cx="191017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 indent="0" marL="0">
              <a:buNone/>
            </a:pPr>
            <a:r>
              <a:rPr lang="en-US" sz="834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اعتماد على خوارزميات الذكاء الاصطناعي</a:t>
            </a:r>
            <a:endParaRPr lang="en-US" sz="834" dirty="0"/>
          </a:p>
        </p:txBody>
      </p:sp>
      <p:sp>
        <p:nvSpPr>
          <p:cNvPr id="27" name="Text 21"/>
          <p:cNvSpPr/>
          <p:nvPr/>
        </p:nvSpPr>
        <p:spPr>
          <a:xfrm>
            <a:off x="4368292" y="1943100"/>
            <a:ext cx="4297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 indent="0" marL="0">
              <a:buNone/>
            </a:pPr>
            <a:r>
              <a:rPr lang="en-US" sz="834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</a:t>
            </a:r>
            <a:endParaRPr lang="en-US" sz="834" dirty="0"/>
          </a:p>
        </p:txBody>
      </p:sp>
      <p:sp>
        <p:nvSpPr>
          <p:cNvPr id="28" name="Text 22"/>
          <p:cNvSpPr/>
          <p:nvPr/>
        </p:nvSpPr>
        <p:spPr>
          <a:xfrm>
            <a:off x="2861211" y="1950244"/>
            <a:ext cx="144289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 indent="0" marL="0">
              <a:buNone/>
            </a:pPr>
            <a:r>
              <a:rPr lang="en-US" sz="834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منحنى تعلم صعب للمستخدمين</a:t>
            </a:r>
            <a:endParaRPr lang="en-US" sz="834" dirty="0"/>
          </a:p>
        </p:txBody>
      </p:sp>
      <p:sp>
        <p:nvSpPr>
          <p:cNvPr id="29" name="Shape 23"/>
          <p:cNvSpPr/>
          <p:nvPr/>
        </p:nvSpPr>
        <p:spPr>
          <a:xfrm>
            <a:off x="4625578" y="2371725"/>
            <a:ext cx="4232672" cy="1378744"/>
          </a:xfrm>
          <a:prstGeom prst="rect">
            <a:avLst/>
          </a:prstGeom>
          <a:solidFill>
            <a:srgbClr val="48BB78">
              <a:alpha val="10000"/>
            </a:srgbClr>
          </a:solidFill>
          <a:ln/>
        </p:spPr>
      </p:sp>
      <p:sp>
        <p:nvSpPr>
          <p:cNvPr id="30" name="Shape 24"/>
          <p:cNvSpPr/>
          <p:nvPr/>
        </p:nvSpPr>
        <p:spPr>
          <a:xfrm>
            <a:off x="8829675" y="2371725"/>
            <a:ext cx="28575" cy="1378744"/>
          </a:xfrm>
          <a:prstGeom prst="rect">
            <a:avLst/>
          </a:prstGeom>
          <a:solidFill>
            <a:srgbClr val="48BB78"/>
          </a:solidFill>
          <a:ln/>
        </p:spPr>
      </p:sp>
      <p:pic>
        <p:nvPicPr>
          <p:cNvPr id="31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3222" y="2518172"/>
            <a:ext cx="117872" cy="157163"/>
          </a:xfrm>
          <a:prstGeom prst="rect">
            <a:avLst/>
          </a:prstGeom>
        </p:spPr>
      </p:pic>
      <p:sp>
        <p:nvSpPr>
          <p:cNvPr id="32" name="Text 25"/>
          <p:cNvSpPr/>
          <p:nvPr/>
        </p:nvSpPr>
        <p:spPr>
          <a:xfrm>
            <a:off x="8113514" y="2478881"/>
            <a:ext cx="448270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90" b="1" dirty="0">
                <a:solidFill>
                  <a:srgbClr val="48BB7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الفرص</a:t>
            </a:r>
            <a:endParaRPr lang="en-US" sz="1090" dirty="0"/>
          </a:p>
        </p:txBody>
      </p:sp>
      <p:sp>
        <p:nvSpPr>
          <p:cNvPr id="33" name="Text 26"/>
          <p:cNvSpPr/>
          <p:nvPr/>
        </p:nvSpPr>
        <p:spPr>
          <a:xfrm>
            <a:off x="8708120" y="2786063"/>
            <a:ext cx="4297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 indent="0" marL="0">
              <a:buNone/>
            </a:pPr>
            <a:r>
              <a:rPr lang="en-US" sz="834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</a:t>
            </a:r>
            <a:endParaRPr lang="en-US" sz="834" dirty="0"/>
          </a:p>
        </p:txBody>
      </p:sp>
      <p:sp>
        <p:nvSpPr>
          <p:cNvPr id="34" name="Text 27"/>
          <p:cNvSpPr/>
          <p:nvPr/>
        </p:nvSpPr>
        <p:spPr>
          <a:xfrm>
            <a:off x="7004084" y="2793206"/>
            <a:ext cx="163985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 indent="0" marL="0">
              <a:buNone/>
            </a:pPr>
            <a:r>
              <a:rPr lang="en-US" sz="834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نمو سريع في سوق العمل المستقل</a:t>
            </a:r>
            <a:endParaRPr lang="en-US" sz="834" dirty="0"/>
          </a:p>
        </p:txBody>
      </p:sp>
      <p:sp>
        <p:nvSpPr>
          <p:cNvPr id="35" name="Text 28"/>
          <p:cNvSpPr/>
          <p:nvPr/>
        </p:nvSpPr>
        <p:spPr>
          <a:xfrm>
            <a:off x="8708120" y="3000375"/>
            <a:ext cx="4297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 indent="0" marL="0">
              <a:buNone/>
            </a:pPr>
            <a:r>
              <a:rPr lang="en-US" sz="834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</a:t>
            </a:r>
            <a:endParaRPr lang="en-US" sz="834" dirty="0"/>
          </a:p>
        </p:txBody>
      </p:sp>
      <p:sp>
        <p:nvSpPr>
          <p:cNvPr id="36" name="Text 29"/>
          <p:cNvSpPr/>
          <p:nvPr/>
        </p:nvSpPr>
        <p:spPr>
          <a:xfrm>
            <a:off x="6702261" y="3007519"/>
            <a:ext cx="194167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 indent="0" marL="0">
              <a:buNone/>
            </a:pPr>
            <a:r>
              <a:rPr lang="en-US" sz="834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زيادة الطلب على حلول الذكاء الاصطناعي</a:t>
            </a:r>
            <a:endParaRPr lang="en-US" sz="834" dirty="0"/>
          </a:p>
        </p:txBody>
      </p:sp>
      <p:sp>
        <p:nvSpPr>
          <p:cNvPr id="37" name="Text 30"/>
          <p:cNvSpPr/>
          <p:nvPr/>
        </p:nvSpPr>
        <p:spPr>
          <a:xfrm>
            <a:off x="8708120" y="3214688"/>
            <a:ext cx="4297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 indent="0" marL="0">
              <a:buNone/>
            </a:pPr>
            <a:r>
              <a:rPr lang="en-US" sz="834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</a:t>
            </a:r>
            <a:endParaRPr lang="en-US" sz="834" dirty="0"/>
          </a:p>
        </p:txBody>
      </p:sp>
      <p:sp>
        <p:nvSpPr>
          <p:cNvPr id="38" name="Text 31"/>
          <p:cNvSpPr/>
          <p:nvPr/>
        </p:nvSpPr>
        <p:spPr>
          <a:xfrm>
            <a:off x="7144531" y="3221831"/>
            <a:ext cx="149940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 indent="0" marL="0">
              <a:buNone/>
            </a:pPr>
            <a:r>
              <a:rPr lang="en-US" sz="834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إمكانية التوسع في أسواق جديدة</a:t>
            </a:r>
            <a:endParaRPr lang="en-US" sz="834" dirty="0"/>
          </a:p>
        </p:txBody>
      </p:sp>
      <p:sp>
        <p:nvSpPr>
          <p:cNvPr id="39" name="Text 32"/>
          <p:cNvSpPr/>
          <p:nvPr/>
        </p:nvSpPr>
        <p:spPr>
          <a:xfrm>
            <a:off x="8708120" y="3429000"/>
            <a:ext cx="4297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 indent="0" marL="0">
              <a:buNone/>
            </a:pPr>
            <a:r>
              <a:rPr lang="en-US" sz="834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</a:t>
            </a:r>
            <a:endParaRPr lang="en-US" sz="834" dirty="0"/>
          </a:p>
        </p:txBody>
      </p:sp>
      <p:sp>
        <p:nvSpPr>
          <p:cNvPr id="40" name="Text 33"/>
          <p:cNvSpPr/>
          <p:nvPr/>
        </p:nvSpPr>
        <p:spPr>
          <a:xfrm>
            <a:off x="7305768" y="3436144"/>
            <a:ext cx="133816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 indent="0" marL="0">
              <a:buNone/>
            </a:pPr>
            <a:r>
              <a:rPr lang="en-US" sz="834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فرص للشراكات الاستراتيجية</a:t>
            </a:r>
            <a:endParaRPr lang="en-US" sz="834" dirty="0"/>
          </a:p>
        </p:txBody>
      </p:sp>
      <p:sp>
        <p:nvSpPr>
          <p:cNvPr id="41" name="Shape 34"/>
          <p:cNvSpPr/>
          <p:nvPr/>
        </p:nvSpPr>
        <p:spPr>
          <a:xfrm>
            <a:off x="285750" y="2371725"/>
            <a:ext cx="4232672" cy="1378744"/>
          </a:xfrm>
          <a:prstGeom prst="rect">
            <a:avLst/>
          </a:prstGeom>
          <a:solidFill>
            <a:srgbClr val="ED8936">
              <a:alpha val="10000"/>
            </a:srgbClr>
          </a:solidFill>
          <a:ln/>
        </p:spPr>
      </p:sp>
      <p:sp>
        <p:nvSpPr>
          <p:cNvPr id="42" name="Shape 35"/>
          <p:cNvSpPr/>
          <p:nvPr/>
        </p:nvSpPr>
        <p:spPr>
          <a:xfrm>
            <a:off x="4489847" y="2371725"/>
            <a:ext cx="28575" cy="1378744"/>
          </a:xfrm>
          <a:prstGeom prst="rect">
            <a:avLst/>
          </a:prstGeom>
          <a:solidFill>
            <a:srgbClr val="ED8936"/>
          </a:solidFill>
          <a:ln/>
        </p:spPr>
      </p:sp>
      <p:pic>
        <p:nvPicPr>
          <p:cNvPr id="43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3394" y="2518172"/>
            <a:ext cx="117872" cy="157163"/>
          </a:xfrm>
          <a:prstGeom prst="rect">
            <a:avLst/>
          </a:prstGeom>
        </p:spPr>
      </p:pic>
      <p:sp>
        <p:nvSpPr>
          <p:cNvPr id="44" name="Text 36"/>
          <p:cNvSpPr/>
          <p:nvPr/>
        </p:nvSpPr>
        <p:spPr>
          <a:xfrm>
            <a:off x="3609380" y="2478881"/>
            <a:ext cx="612577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90" b="1" dirty="0">
                <a:solidFill>
                  <a:srgbClr val="ED893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التهديدات</a:t>
            </a:r>
            <a:endParaRPr lang="en-US" sz="1090" dirty="0"/>
          </a:p>
        </p:txBody>
      </p:sp>
      <p:sp>
        <p:nvSpPr>
          <p:cNvPr id="45" name="Text 37"/>
          <p:cNvSpPr/>
          <p:nvPr/>
        </p:nvSpPr>
        <p:spPr>
          <a:xfrm>
            <a:off x="4368292" y="2786063"/>
            <a:ext cx="4297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 indent="0" marL="0">
              <a:buNone/>
            </a:pPr>
            <a:r>
              <a:rPr lang="en-US" sz="834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</a:t>
            </a:r>
            <a:endParaRPr lang="en-US" sz="834" dirty="0"/>
          </a:p>
        </p:txBody>
      </p:sp>
      <p:sp>
        <p:nvSpPr>
          <p:cNvPr id="46" name="Text 38"/>
          <p:cNvSpPr/>
          <p:nvPr/>
        </p:nvSpPr>
        <p:spPr>
          <a:xfrm>
            <a:off x="2677902" y="2793206"/>
            <a:ext cx="162620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 indent="0" marL="0">
              <a:buNone/>
            </a:pPr>
            <a:r>
              <a:rPr lang="en-US" sz="834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منافسة قوية من المنصات الراسخة</a:t>
            </a:r>
            <a:endParaRPr lang="en-US" sz="834" dirty="0"/>
          </a:p>
        </p:txBody>
      </p:sp>
      <p:sp>
        <p:nvSpPr>
          <p:cNvPr id="47" name="Text 39"/>
          <p:cNvSpPr/>
          <p:nvPr/>
        </p:nvSpPr>
        <p:spPr>
          <a:xfrm>
            <a:off x="4368292" y="3000375"/>
            <a:ext cx="4297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 indent="0" marL="0">
              <a:buNone/>
            </a:pPr>
            <a:r>
              <a:rPr lang="en-US" sz="834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</a:t>
            </a:r>
            <a:endParaRPr lang="en-US" sz="834" dirty="0"/>
          </a:p>
        </p:txBody>
      </p:sp>
      <p:sp>
        <p:nvSpPr>
          <p:cNvPr id="48" name="Text 40"/>
          <p:cNvSpPr/>
          <p:nvPr/>
        </p:nvSpPr>
        <p:spPr>
          <a:xfrm>
            <a:off x="3183824" y="3007519"/>
            <a:ext cx="112028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 indent="0" marL="0">
              <a:buNone/>
            </a:pPr>
            <a:r>
              <a:rPr lang="en-US" sz="834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تحديات تنظيمية وقانونية</a:t>
            </a:r>
            <a:endParaRPr lang="en-US" sz="834" dirty="0"/>
          </a:p>
        </p:txBody>
      </p:sp>
      <p:sp>
        <p:nvSpPr>
          <p:cNvPr id="49" name="Text 41"/>
          <p:cNvSpPr/>
          <p:nvPr/>
        </p:nvSpPr>
        <p:spPr>
          <a:xfrm>
            <a:off x="4368292" y="3214688"/>
            <a:ext cx="4297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 indent="0" marL="0">
              <a:buNone/>
            </a:pPr>
            <a:r>
              <a:rPr lang="en-US" sz="834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</a:t>
            </a:r>
            <a:endParaRPr lang="en-US" sz="834" dirty="0"/>
          </a:p>
        </p:txBody>
      </p:sp>
      <p:sp>
        <p:nvSpPr>
          <p:cNvPr id="50" name="Text 42"/>
          <p:cNvSpPr/>
          <p:nvPr/>
        </p:nvSpPr>
        <p:spPr>
          <a:xfrm>
            <a:off x="3076668" y="3221831"/>
            <a:ext cx="122744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 indent="0" marL="0">
              <a:buNone/>
            </a:pPr>
            <a:r>
              <a:rPr lang="en-US" sz="834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مخاوف الخصوصية والأمان</a:t>
            </a:r>
            <a:endParaRPr lang="en-US" sz="834" dirty="0"/>
          </a:p>
        </p:txBody>
      </p:sp>
      <p:sp>
        <p:nvSpPr>
          <p:cNvPr id="51" name="Text 43"/>
          <p:cNvSpPr/>
          <p:nvPr/>
        </p:nvSpPr>
        <p:spPr>
          <a:xfrm>
            <a:off x="4368292" y="3429000"/>
            <a:ext cx="4297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 indent="0" marL="0">
              <a:buNone/>
            </a:pPr>
            <a:r>
              <a:rPr lang="en-US" sz="834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</a:t>
            </a:r>
            <a:endParaRPr lang="en-US" sz="834" dirty="0"/>
          </a:p>
        </p:txBody>
      </p:sp>
      <p:sp>
        <p:nvSpPr>
          <p:cNvPr id="52" name="Text 44"/>
          <p:cNvSpPr/>
          <p:nvPr/>
        </p:nvSpPr>
        <p:spPr>
          <a:xfrm>
            <a:off x="2979083" y="3436144"/>
            <a:ext cx="132502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 indent="0" marL="0">
              <a:buNone/>
            </a:pPr>
            <a:r>
              <a:rPr lang="en-US" sz="834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تقلبات سوق العمل المستقل</a:t>
            </a:r>
            <a:endParaRPr lang="en-US" sz="834" dirty="0"/>
          </a:p>
        </p:txBody>
      </p:sp>
      <p:pic>
        <p:nvPicPr>
          <p:cNvPr id="53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750" y="3893344"/>
            <a:ext cx="8572500" cy="14287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725805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5" y="142875"/>
            <a:ext cx="571500" cy="571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285750" y="357188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8" b="1" dirty="0">
                <a:solidFill>
                  <a:srgbClr val="764BA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الاتجاهات المستقبلية والتوسع</a:t>
            </a:r>
            <a:endParaRPr lang="en-US" sz="1808" dirty="0"/>
          </a:p>
        </p:txBody>
      </p:sp>
      <p:sp>
        <p:nvSpPr>
          <p:cNvPr id="5" name="Shape 1"/>
          <p:cNvSpPr/>
          <p:nvPr/>
        </p:nvSpPr>
        <p:spPr>
          <a:xfrm>
            <a:off x="4679156" y="885825"/>
            <a:ext cx="4179094" cy="542925"/>
          </a:xfrm>
          <a:prstGeom prst="rect">
            <a:avLst/>
          </a:prstGeom>
          <a:solidFill>
            <a:srgbClr val="667EEA">
              <a:alpha val="10000"/>
            </a:srgbClr>
          </a:solidFill>
          <a:ln/>
        </p:spPr>
      </p:sp>
      <p:sp>
        <p:nvSpPr>
          <p:cNvPr id="6" name="Shape 2"/>
          <p:cNvSpPr/>
          <p:nvPr/>
        </p:nvSpPr>
        <p:spPr>
          <a:xfrm>
            <a:off x="8486775" y="971550"/>
            <a:ext cx="285750" cy="285750"/>
          </a:xfrm>
          <a:prstGeom prst="ellipse">
            <a:avLst/>
          </a:prstGeom>
          <a:solidFill>
            <a:srgbClr val="764BA2"/>
          </a:solidFill>
          <a:ln/>
        </p:spPr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8213" y="1042988"/>
            <a:ext cx="142875" cy="14287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764881" y="971550"/>
            <a:ext cx="3636169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667EE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التوسع الجغرافي</a:t>
            </a:r>
            <a:endParaRPr lang="en-US" sz="942" dirty="0"/>
          </a:p>
        </p:txBody>
      </p:sp>
      <p:sp>
        <p:nvSpPr>
          <p:cNvPr id="9" name="Text 4"/>
          <p:cNvSpPr/>
          <p:nvPr/>
        </p:nvSpPr>
        <p:spPr>
          <a:xfrm>
            <a:off x="4764881" y="1193006"/>
            <a:ext cx="3636169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27" dirty="0">
                <a:solidFill>
                  <a:srgbClr val="CBD5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التوسع في أسواق الشرق الأوسط وشمال أفريقيا أولاً، ثم الأسواق العالمية.</a:t>
            </a:r>
            <a:endParaRPr lang="en-US" sz="727" dirty="0"/>
          </a:p>
        </p:txBody>
      </p:sp>
      <p:sp>
        <p:nvSpPr>
          <p:cNvPr id="10" name="Shape 5"/>
          <p:cNvSpPr/>
          <p:nvPr/>
        </p:nvSpPr>
        <p:spPr>
          <a:xfrm>
            <a:off x="4679156" y="1535906"/>
            <a:ext cx="4179094" cy="542925"/>
          </a:xfrm>
          <a:prstGeom prst="rect">
            <a:avLst/>
          </a:prstGeom>
          <a:solidFill>
            <a:srgbClr val="667EEA">
              <a:alpha val="10000"/>
            </a:srgbClr>
          </a:solidFill>
          <a:ln/>
        </p:spPr>
      </p:sp>
      <p:sp>
        <p:nvSpPr>
          <p:cNvPr id="11" name="Shape 6"/>
          <p:cNvSpPr/>
          <p:nvPr/>
        </p:nvSpPr>
        <p:spPr>
          <a:xfrm>
            <a:off x="8486775" y="1621631"/>
            <a:ext cx="285750" cy="285750"/>
          </a:xfrm>
          <a:prstGeom prst="ellipse">
            <a:avLst/>
          </a:prstGeom>
          <a:solidFill>
            <a:srgbClr val="764BA2"/>
          </a:solidFill>
          <a:ln/>
        </p:spPr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9283" y="1693069"/>
            <a:ext cx="160734" cy="142875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4764881" y="1621631"/>
            <a:ext cx="3636169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667EE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التخصص القطاعي</a:t>
            </a:r>
            <a:endParaRPr lang="en-US" sz="942" dirty="0"/>
          </a:p>
        </p:txBody>
      </p:sp>
      <p:sp>
        <p:nvSpPr>
          <p:cNvPr id="14" name="Text 8"/>
          <p:cNvSpPr/>
          <p:nvPr/>
        </p:nvSpPr>
        <p:spPr>
          <a:xfrm>
            <a:off x="4764881" y="1843088"/>
            <a:ext cx="3636169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27" dirty="0">
                <a:solidFill>
                  <a:srgbClr val="CBD5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تطوير نسخ متخصصة للقطاعات المختلفة مثل الرعاية الصحية، التعليم، والتمويل.</a:t>
            </a:r>
            <a:endParaRPr lang="en-US" sz="727" dirty="0"/>
          </a:p>
        </p:txBody>
      </p:sp>
      <p:sp>
        <p:nvSpPr>
          <p:cNvPr id="15" name="Shape 9"/>
          <p:cNvSpPr/>
          <p:nvPr/>
        </p:nvSpPr>
        <p:spPr>
          <a:xfrm>
            <a:off x="4679156" y="2185988"/>
            <a:ext cx="4179094" cy="542925"/>
          </a:xfrm>
          <a:prstGeom prst="rect">
            <a:avLst/>
          </a:prstGeom>
          <a:solidFill>
            <a:srgbClr val="667EEA">
              <a:alpha val="10000"/>
            </a:srgbClr>
          </a:solidFill>
          <a:ln/>
        </p:spPr>
      </p:sp>
      <p:sp>
        <p:nvSpPr>
          <p:cNvPr id="16" name="Shape 10"/>
          <p:cNvSpPr/>
          <p:nvPr/>
        </p:nvSpPr>
        <p:spPr>
          <a:xfrm>
            <a:off x="8486775" y="2271713"/>
            <a:ext cx="285750" cy="285750"/>
          </a:xfrm>
          <a:prstGeom prst="ellipse">
            <a:avLst/>
          </a:prstGeom>
          <a:solidFill>
            <a:srgbClr val="764BA2"/>
          </a:solidFill>
          <a:ln/>
        </p:spPr>
      </p:sp>
      <p:pic>
        <p:nvPicPr>
          <p:cNvPr id="17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0353" y="2343150"/>
            <a:ext cx="178594" cy="142875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4764881" y="2271713"/>
            <a:ext cx="3636169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667EE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تكامل تقنيات الميتافيرس</a:t>
            </a:r>
            <a:endParaRPr lang="en-US" sz="942" dirty="0"/>
          </a:p>
        </p:txBody>
      </p:sp>
      <p:sp>
        <p:nvSpPr>
          <p:cNvPr id="19" name="Text 12"/>
          <p:cNvSpPr/>
          <p:nvPr/>
        </p:nvSpPr>
        <p:spPr>
          <a:xfrm>
            <a:off x="4764881" y="2493169"/>
            <a:ext cx="3636169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27" dirty="0">
                <a:solidFill>
                  <a:srgbClr val="CBD5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دمج تقنيات الواقع الافتراضي والمعزز لتوفير تجارب تعاونية أكثر تفاعلية.</a:t>
            </a:r>
            <a:endParaRPr lang="en-US" sz="727" dirty="0"/>
          </a:p>
        </p:txBody>
      </p:sp>
      <p:sp>
        <p:nvSpPr>
          <p:cNvPr id="20" name="Shape 13"/>
          <p:cNvSpPr/>
          <p:nvPr/>
        </p:nvSpPr>
        <p:spPr>
          <a:xfrm>
            <a:off x="285750" y="885825"/>
            <a:ext cx="4179094" cy="6086475"/>
          </a:xfrm>
          <a:prstGeom prst="rect">
            <a:avLst/>
          </a:prstGeom>
          <a:solidFill>
            <a:srgbClr val="764BA2">
              <a:alpha val="10000"/>
            </a:srgbClr>
          </a:solidFill>
          <a:ln/>
        </p:spPr>
      </p:sp>
      <p:sp>
        <p:nvSpPr>
          <p:cNvPr id="21" name="Text 14"/>
          <p:cNvSpPr/>
          <p:nvPr/>
        </p:nvSpPr>
        <p:spPr>
          <a:xfrm>
            <a:off x="392906" y="992981"/>
            <a:ext cx="3964781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dirty="0">
                <a:solidFill>
                  <a:srgbClr val="764BA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خارطة التوسع المستقبلي</a:t>
            </a:r>
            <a:endParaRPr lang="en-US" sz="942" dirty="0"/>
          </a:p>
        </p:txBody>
      </p:sp>
      <p:pic>
        <p:nvPicPr>
          <p:cNvPr id="22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906" y="1257300"/>
            <a:ext cx="3964781" cy="560784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2025-10-27T14:06:19Z</dcterms:created>
  <dcterms:modified xsi:type="dcterms:W3CDTF">2025-10-27T14:06:19Z</dcterms:modified>
</cp:coreProperties>
</file>