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74400FE-D567-4EE0-8E9B-8EACBC89DE65}">
  <a:tblStyle styleId="{A74400FE-D567-4EE0-8E9B-8EACBC89DE6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Shape 8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Shape 8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Shape 9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Shape 9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Shape 9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Shape 10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5.jpg"/><Relationship Id="rId4" Type="http://schemas.openxmlformats.org/officeDocument/2006/relationships/image" Target="../media/image0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275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Псевдоклассы и псевдоэлементы, табличная вёрстка</a:t>
            </a:r>
          </a:p>
        </p:txBody>
      </p:sp>
      <p:pic>
        <p:nvPicPr>
          <p:cNvPr descr="HTMLCSS.png"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49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HTML CSS</a:t>
            </a:r>
          </a:p>
        </p:txBody>
      </p:sp>
      <p:sp>
        <p:nvSpPr>
          <p:cNvPr id="57" name="Shape 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3" name="Shape 63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23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5735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856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7427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9991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5703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ru" sz="2000">
                <a:solidFill>
                  <a:srgbClr val="4C5D6E"/>
                </a:solidFill>
              </a:rPr>
              <a:t>Урок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Псевдоэлементы</a:t>
            </a:r>
          </a:p>
        </p:txBody>
      </p:sp>
      <p:sp>
        <p:nvSpPr>
          <p:cNvPr id="362" name="Shape 36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990000"/>
                </a:solidFill>
              </a:rPr>
              <a:t>:after</a:t>
            </a:r>
            <a:r>
              <a:rPr lang="ru" sz="1600">
                <a:solidFill>
                  <a:srgbClr val="2C2D30"/>
                </a:solidFill>
              </a:rPr>
              <a:t> – добавляет контент после содержимого элемента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990000"/>
                </a:solidFill>
              </a:rPr>
              <a:t>:before</a:t>
            </a:r>
            <a:r>
              <a:rPr lang="ru" sz="1600">
                <a:solidFill>
                  <a:srgbClr val="2C2D30"/>
                </a:solidFill>
              </a:rPr>
              <a:t> – добавляет контента до сожержимого элемента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990000"/>
                </a:solidFill>
              </a:rPr>
              <a:t>:first-letter</a:t>
            </a:r>
            <a:r>
              <a:rPr lang="ru" sz="1600">
                <a:solidFill>
                  <a:srgbClr val="2C2D30"/>
                </a:solidFill>
              </a:rPr>
              <a:t> – Определяет стиль первого символа в тексте.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990000"/>
                </a:solidFill>
              </a:rPr>
              <a:t>:first-line</a:t>
            </a:r>
            <a:r>
              <a:rPr lang="ru" sz="1600">
                <a:solidFill>
                  <a:srgbClr val="2C2D30"/>
                </a:solidFill>
              </a:rPr>
              <a:t> – Определяет стиль первой строки блочного текста.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369" name="Shape 369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389" name="Shape 38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ctrTitle"/>
          </p:nvPr>
        </p:nvSpPr>
        <p:spPr>
          <a:xfrm>
            <a:off x="1144800" y="608100"/>
            <a:ext cx="6854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Для чего нужны таблицы?</a:t>
            </a:r>
          </a:p>
        </p:txBody>
      </p:sp>
      <p:sp>
        <p:nvSpPr>
          <p:cNvPr id="396" name="Shape 396"/>
          <p:cNvSpPr txBox="1"/>
          <p:nvPr>
            <p:ph type="ctrTitle"/>
          </p:nvPr>
        </p:nvSpPr>
        <p:spPr>
          <a:xfrm>
            <a:off x="1144800" y="1143000"/>
            <a:ext cx="6854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Для представления табличных данных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Для верстки страниц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403" name="Shape 403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423" name="Shape 4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Shape 4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Плюсы и минусы</a:t>
            </a:r>
          </a:p>
        </p:txBody>
      </p:sp>
      <p:sp>
        <p:nvSpPr>
          <p:cNvPr id="430" name="Shape 430"/>
          <p:cNvSpPr txBox="1"/>
          <p:nvPr>
            <p:ph type="ctrTitle"/>
          </p:nvPr>
        </p:nvSpPr>
        <p:spPr>
          <a:xfrm>
            <a:off x="1142375" y="1714450"/>
            <a:ext cx="34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Char char="+"/>
            </a:pPr>
            <a:r>
              <a:rPr lang="ru" sz="1600">
                <a:solidFill>
                  <a:srgbClr val="2C2D30"/>
                </a:solidFill>
              </a:rPr>
              <a:t>Таблицы не перекрываются друг с другом при маленьких разрешениях.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Char char="+"/>
            </a:pPr>
            <a:r>
              <a:rPr lang="ru" sz="1600">
                <a:solidFill>
                  <a:srgbClr val="2C2D30"/>
                </a:solidFill>
              </a:rPr>
              <a:t>Легко делать кроссбраузерный дизайн.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Char char="+"/>
            </a:pPr>
            <a:r>
              <a:rPr lang="ru" sz="1600">
                <a:solidFill>
                  <a:srgbClr val="2C2D30"/>
                </a:solidFill>
              </a:rPr>
              <a:t>Создание табличных элементов</a:t>
            </a:r>
          </a:p>
        </p:txBody>
      </p:sp>
      <p:sp>
        <p:nvSpPr>
          <p:cNvPr id="431" name="Shape 4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437" name="Shape 437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 txBox="1"/>
          <p:nvPr>
            <p:ph type="ctrTitle"/>
          </p:nvPr>
        </p:nvSpPr>
        <p:spPr>
          <a:xfrm>
            <a:off x="5142000" y="171450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Char char="-"/>
            </a:pPr>
            <a:r>
              <a:rPr lang="ru" sz="1600">
                <a:solidFill>
                  <a:srgbClr val="2C2D30"/>
                </a:solidFill>
              </a:rPr>
              <a:t>Очень много лишнего кода.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Char char="-"/>
            </a:pPr>
            <a:r>
              <a:rPr lang="ru" sz="1600">
                <a:solidFill>
                  <a:srgbClr val="2C2D30"/>
                </a:solidFill>
              </a:rPr>
              <a:t>Громоздкий код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Char char="-"/>
            </a:pPr>
            <a:r>
              <a:rPr lang="ru" sz="1600">
                <a:solidFill>
                  <a:srgbClr val="2C2D30"/>
                </a:solidFill>
              </a:rPr>
              <a:t>не каждый дизайн можно создать с помощью таблиц.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Char char="-"/>
            </a:pPr>
            <a:r>
              <a:rPr lang="ru" sz="1600">
                <a:solidFill>
                  <a:srgbClr val="2C2D30"/>
                </a:solidFill>
              </a:rPr>
              <a:t>Совсем не популярная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Char char="-"/>
            </a:pPr>
            <a:r>
              <a:rPr lang="ru" sz="1600">
                <a:solidFill>
                  <a:srgbClr val="2C2D30"/>
                </a:solidFill>
              </a:rPr>
              <a:t>Долгая загрузка.</a:t>
            </a:r>
          </a:p>
        </p:txBody>
      </p:sp>
      <p:sp>
        <p:nvSpPr>
          <p:cNvPr id="457" name="Shape 457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458" name="Shape 45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Структура таблицы в HTML</a:t>
            </a:r>
          </a:p>
        </p:txBody>
      </p:sp>
      <p:sp>
        <p:nvSpPr>
          <p:cNvPr id="465" name="Shape 465"/>
          <p:cNvSpPr txBox="1"/>
          <p:nvPr>
            <p:ph type="ctrTitle"/>
          </p:nvPr>
        </p:nvSpPr>
        <p:spPr>
          <a:xfrm>
            <a:off x="1142375" y="1714500"/>
            <a:ext cx="3427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&lt;table&gt;</a:t>
            </a:r>
          </a:p>
          <a:p>
            <a:pPr indent="387350"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&lt;tr&gt; </a:t>
            </a:r>
          </a:p>
          <a:p>
            <a:pPr indent="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&lt;td&gt;</a:t>
            </a:r>
            <a:r>
              <a:rPr lang="ru" sz="1600"/>
              <a:t>Столбец 1</a:t>
            </a:r>
            <a:r>
              <a:rPr lang="ru" sz="1600">
                <a:solidFill>
                  <a:srgbClr val="000088"/>
                </a:solidFill>
              </a:rPr>
              <a:t>&lt;/td&gt; </a:t>
            </a:r>
          </a:p>
          <a:p>
            <a:pPr indent="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&lt;td&gt;</a:t>
            </a:r>
            <a:r>
              <a:rPr lang="ru" sz="1600"/>
              <a:t>Столбец 2</a:t>
            </a:r>
            <a:r>
              <a:rPr lang="ru" sz="1600">
                <a:solidFill>
                  <a:srgbClr val="000088"/>
                </a:solidFill>
              </a:rPr>
              <a:t>&lt;/td&gt;</a:t>
            </a:r>
            <a:r>
              <a:rPr lang="ru" sz="1600"/>
              <a:t> </a:t>
            </a:r>
          </a:p>
          <a:p>
            <a:pPr indent="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&lt;td&gt;</a:t>
            </a:r>
            <a:r>
              <a:rPr lang="ru" sz="1600"/>
              <a:t>Столбец 3</a:t>
            </a:r>
            <a:r>
              <a:rPr lang="ru" sz="1600">
                <a:solidFill>
                  <a:srgbClr val="000088"/>
                </a:solidFill>
              </a:rPr>
              <a:t>&lt;/td&gt; </a:t>
            </a:r>
          </a:p>
          <a:p>
            <a:pPr indent="-69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&lt;/tr&gt;</a:t>
            </a:r>
          </a:p>
          <a:p>
            <a:pPr indent="-698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&lt;/table&gt;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2C2D30"/>
              </a:solidFill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472" name="Shape 472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492" name="Shape 49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4794600" y="1714500"/>
            <a:ext cx="3226200" cy="28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Внешний вид:</a:t>
            </a:r>
          </a:p>
        </p:txBody>
      </p:sp>
      <p:graphicFrame>
        <p:nvGraphicFramePr>
          <p:cNvPr id="495" name="Shape 495"/>
          <p:cNvGraphicFramePr/>
          <p:nvPr/>
        </p:nvGraphicFramePr>
        <p:xfrm>
          <a:off x="47946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{A74400FE-D567-4EE0-8E9B-8EACBC89DE65}</a:tableStyleId>
              </a:tblPr>
              <a:tblGrid>
                <a:gridCol w="1025700"/>
                <a:gridCol w="1025700"/>
                <a:gridCol w="1025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Столбец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Столбец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Столбец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ctrTitle"/>
          </p:nvPr>
        </p:nvSpPr>
        <p:spPr>
          <a:xfrm>
            <a:off x="1074900" y="571450"/>
            <a:ext cx="7044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Пример таблицы в несколько строк</a:t>
            </a:r>
          </a:p>
        </p:txBody>
      </p:sp>
      <p:sp>
        <p:nvSpPr>
          <p:cNvPr id="501" name="Shape 501"/>
          <p:cNvSpPr txBox="1"/>
          <p:nvPr>
            <p:ph type="ctrTitle"/>
          </p:nvPr>
        </p:nvSpPr>
        <p:spPr>
          <a:xfrm>
            <a:off x="1142375" y="1405350"/>
            <a:ext cx="3427200" cy="3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&lt;table&gt;</a:t>
            </a:r>
          </a:p>
          <a:p>
            <a:pPr indent="387350"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&lt;tr&gt; </a:t>
            </a:r>
          </a:p>
          <a:p>
            <a:pPr indent="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&lt;td&gt;</a:t>
            </a:r>
            <a:r>
              <a:rPr lang="ru" sz="1600"/>
              <a:t>Столбец 1</a:t>
            </a:r>
            <a:r>
              <a:rPr lang="ru" sz="1600">
                <a:solidFill>
                  <a:srgbClr val="000088"/>
                </a:solidFill>
              </a:rPr>
              <a:t>&lt;/td&gt; </a:t>
            </a:r>
          </a:p>
          <a:p>
            <a:pPr indent="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&lt;td&gt;</a:t>
            </a:r>
            <a:r>
              <a:rPr lang="ru" sz="1600"/>
              <a:t>Столбец 2</a:t>
            </a:r>
            <a:r>
              <a:rPr lang="ru" sz="1600">
                <a:solidFill>
                  <a:srgbClr val="000088"/>
                </a:solidFill>
              </a:rPr>
              <a:t>&lt;/td&gt;</a:t>
            </a:r>
            <a:r>
              <a:rPr lang="ru" sz="1600"/>
              <a:t> </a:t>
            </a:r>
          </a:p>
          <a:p>
            <a:pPr indent="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&lt;td&gt;</a:t>
            </a:r>
            <a:r>
              <a:rPr lang="ru" sz="1600"/>
              <a:t>Столбец 3</a:t>
            </a:r>
            <a:r>
              <a:rPr lang="ru" sz="1600">
                <a:solidFill>
                  <a:srgbClr val="000088"/>
                </a:solidFill>
              </a:rPr>
              <a:t>&lt;/td&gt; </a:t>
            </a:r>
          </a:p>
          <a:p>
            <a:pPr indent="-69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&lt;/tr&gt;</a:t>
            </a:r>
          </a:p>
          <a:p>
            <a:pPr indent="387350" lvl="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&lt;tr&gt; </a:t>
            </a:r>
          </a:p>
          <a:p>
            <a:pPr indent="387350" lvl="0" marL="45720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&lt;td&gt;</a:t>
            </a:r>
            <a:r>
              <a:rPr lang="ru" sz="1600"/>
              <a:t>Столбец 4</a:t>
            </a:r>
            <a:r>
              <a:rPr lang="ru" sz="1600">
                <a:solidFill>
                  <a:srgbClr val="000088"/>
                </a:solidFill>
              </a:rPr>
              <a:t>&lt;/td&gt; </a:t>
            </a:r>
          </a:p>
          <a:p>
            <a:pPr indent="387350" lvl="0" marL="45720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&lt;td&gt;</a:t>
            </a:r>
            <a:r>
              <a:rPr lang="ru" sz="1600"/>
              <a:t>Столбец 5</a:t>
            </a:r>
            <a:r>
              <a:rPr lang="ru" sz="1600">
                <a:solidFill>
                  <a:srgbClr val="000088"/>
                </a:solidFill>
              </a:rPr>
              <a:t>&lt;/td&gt;</a:t>
            </a:r>
            <a:r>
              <a:rPr lang="ru" sz="1600"/>
              <a:t> </a:t>
            </a:r>
          </a:p>
          <a:p>
            <a:pPr indent="387350" lvl="0" marL="45720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&lt;td&gt;</a:t>
            </a:r>
            <a:r>
              <a:rPr lang="ru" sz="1600"/>
              <a:t>Столбец 6</a:t>
            </a:r>
            <a:r>
              <a:rPr lang="ru" sz="1600">
                <a:solidFill>
                  <a:srgbClr val="000088"/>
                </a:solidFill>
              </a:rPr>
              <a:t>&lt;/td&gt; </a:t>
            </a:r>
          </a:p>
          <a:p>
            <a:pPr indent="-69850" lvl="0" marL="45720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&lt;/tr&gt;</a:t>
            </a:r>
          </a:p>
          <a:p>
            <a:pPr indent="-698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&lt;/table&gt;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2C2D30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508" name="Shape 508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528" name="Shape 52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Shape 5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 txBox="1"/>
          <p:nvPr/>
        </p:nvSpPr>
        <p:spPr>
          <a:xfrm>
            <a:off x="4794600" y="1405350"/>
            <a:ext cx="32262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Внешний вид:</a:t>
            </a:r>
          </a:p>
        </p:txBody>
      </p:sp>
      <p:graphicFrame>
        <p:nvGraphicFramePr>
          <p:cNvPr id="531" name="Shape 531"/>
          <p:cNvGraphicFramePr/>
          <p:nvPr/>
        </p:nvGraphicFramePr>
        <p:xfrm>
          <a:off x="47946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{A74400FE-D567-4EE0-8E9B-8EACBC89DE65}</a:tableStyleId>
              </a:tblPr>
              <a:tblGrid>
                <a:gridCol w="1025700"/>
                <a:gridCol w="1025700"/>
                <a:gridCol w="1025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Столбец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Столбец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Столбец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ru" sz="1200"/>
                        <a:t>Столбец 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Столбец 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Столбец 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Название таблицы</a:t>
            </a:r>
          </a:p>
        </p:txBody>
      </p:sp>
      <p:sp>
        <p:nvSpPr>
          <p:cNvPr id="537" name="Shape 537"/>
          <p:cNvSpPr txBox="1"/>
          <p:nvPr>
            <p:ph type="ctrTitle"/>
          </p:nvPr>
        </p:nvSpPr>
        <p:spPr>
          <a:xfrm>
            <a:off x="1142375" y="1714500"/>
            <a:ext cx="3427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&lt;table&gt;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&lt;caption&gt;</a:t>
            </a:r>
            <a:r>
              <a:rPr lang="ru" sz="1600"/>
              <a:t>Таблица №1</a:t>
            </a:r>
            <a:r>
              <a:rPr lang="ru" sz="1600">
                <a:solidFill>
                  <a:srgbClr val="000088"/>
                </a:solidFill>
              </a:rPr>
              <a:t>&lt;/caption&gt;</a:t>
            </a:r>
          </a:p>
          <a:p>
            <a:pPr indent="387350"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&lt;tr&gt; </a:t>
            </a:r>
          </a:p>
          <a:p>
            <a:pPr indent="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&lt;td&gt;</a:t>
            </a:r>
            <a:r>
              <a:rPr lang="ru" sz="1600"/>
              <a:t>Столбец 1</a:t>
            </a:r>
            <a:r>
              <a:rPr lang="ru" sz="1600">
                <a:solidFill>
                  <a:srgbClr val="000088"/>
                </a:solidFill>
              </a:rPr>
              <a:t>&lt;/td&gt; </a:t>
            </a:r>
          </a:p>
          <a:p>
            <a:pPr indent="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&lt;td&gt;</a:t>
            </a:r>
            <a:r>
              <a:rPr lang="ru" sz="1600"/>
              <a:t>Столбец 2</a:t>
            </a:r>
            <a:r>
              <a:rPr lang="ru" sz="1600">
                <a:solidFill>
                  <a:srgbClr val="000088"/>
                </a:solidFill>
              </a:rPr>
              <a:t>&lt;/td&gt;</a:t>
            </a:r>
            <a:r>
              <a:rPr lang="ru" sz="1600"/>
              <a:t> </a:t>
            </a:r>
          </a:p>
          <a:p>
            <a:pPr indent="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&lt;td&gt;</a:t>
            </a:r>
            <a:r>
              <a:rPr lang="ru" sz="1600"/>
              <a:t>Столбец 3</a:t>
            </a:r>
            <a:r>
              <a:rPr lang="ru" sz="1600">
                <a:solidFill>
                  <a:srgbClr val="000088"/>
                </a:solidFill>
              </a:rPr>
              <a:t>&lt;/td&gt; </a:t>
            </a:r>
          </a:p>
          <a:p>
            <a:pPr indent="-69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&lt;/tr&gt;</a:t>
            </a:r>
          </a:p>
          <a:p>
            <a:pPr indent="-698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&lt;/table&gt;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2C2D30"/>
              </a:solidFill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544" name="Shape 544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564" name="Shape 56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Shape 56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 txBox="1"/>
          <p:nvPr/>
        </p:nvSpPr>
        <p:spPr>
          <a:xfrm>
            <a:off x="4779275" y="1714500"/>
            <a:ext cx="3241500" cy="28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Внешний вид: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ru"/>
              <a:t>Таблица №1</a:t>
            </a:r>
          </a:p>
        </p:txBody>
      </p:sp>
      <p:graphicFrame>
        <p:nvGraphicFramePr>
          <p:cNvPr id="567" name="Shape 567"/>
          <p:cNvGraphicFramePr/>
          <p:nvPr/>
        </p:nvGraphicFramePr>
        <p:xfrm>
          <a:off x="5030225" y="257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{A74400FE-D567-4EE0-8E9B-8EACBC89DE65}</a:tableStyleId>
              </a:tblPr>
              <a:tblGrid>
                <a:gridCol w="1025700"/>
                <a:gridCol w="1025700"/>
                <a:gridCol w="1025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Столбец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Столбец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Столбец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ctrTitle"/>
          </p:nvPr>
        </p:nvSpPr>
        <p:spPr>
          <a:xfrm>
            <a:off x="1144800" y="608100"/>
            <a:ext cx="6854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Атрибуты для объединения</a:t>
            </a:r>
          </a:p>
        </p:txBody>
      </p:sp>
      <p:sp>
        <p:nvSpPr>
          <p:cNvPr id="573" name="Shape 573"/>
          <p:cNvSpPr txBox="1"/>
          <p:nvPr>
            <p:ph type="ctrTitle"/>
          </p:nvPr>
        </p:nvSpPr>
        <p:spPr>
          <a:xfrm>
            <a:off x="1144800" y="1178550"/>
            <a:ext cx="6854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580" name="Shape 580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600" name="Shape 60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602" name="Shape 602"/>
          <p:cNvGraphicFramePr/>
          <p:nvPr/>
        </p:nvGraphicFramePr>
        <p:xfrm>
          <a:off x="1245675" y="16937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{A74400FE-D567-4EE0-8E9B-8EACBC89DE65}</a:tableStyleId>
              </a:tblPr>
              <a:tblGrid>
                <a:gridCol w="2306400"/>
                <a:gridCol w="2306400"/>
                <a:gridCol w="2306400"/>
              </a:tblGrid>
              <a:tr h="77260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ru"/>
                        <a:t>rowspan</a:t>
                      </a:r>
                      <a:r>
                        <a:rPr lang="ru"/>
                        <a:t> – объединение по вертикали (строк)</a:t>
                      </a:r>
                    </a:p>
                  </a:txBody>
                  <a:tcPr marT="91425" marB="91425" marR="91425" marL="914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ru"/>
                        <a:t>colspan</a:t>
                      </a:r>
                      <a:r>
                        <a:rPr lang="ru"/>
                        <a:t> – объединение по горизонтали (столбцов)</a:t>
                      </a:r>
                    </a:p>
                  </a:txBody>
                  <a:tcPr marT="91425" marB="91425" marR="91425" marL="91425" anchor="ctr"/>
                </a:tc>
                <a:tc hMerge="1"/>
              </a:tr>
              <a:tr h="803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2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type="ctrTitle"/>
          </p:nvPr>
        </p:nvSpPr>
        <p:spPr>
          <a:xfrm>
            <a:off x="1142375" y="571500"/>
            <a:ext cx="379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&lt;table&gt;</a:t>
            </a:r>
          </a:p>
          <a:p>
            <a:pPr indent="-698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    &lt;tr&gt;</a:t>
            </a:r>
          </a:p>
          <a:p>
            <a:pPr indent="-698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        &lt;td </a:t>
            </a:r>
            <a:r>
              <a:rPr lang="ru" sz="1600">
                <a:solidFill>
                  <a:srgbClr val="660066"/>
                </a:solidFill>
              </a:rPr>
              <a:t>rowspan</a:t>
            </a:r>
            <a:r>
              <a:rPr lang="ru" sz="1600">
                <a:solidFill>
                  <a:srgbClr val="000088"/>
                </a:solidFill>
              </a:rPr>
              <a:t>=</a:t>
            </a:r>
            <a:r>
              <a:rPr lang="ru" sz="1600">
                <a:solidFill>
                  <a:srgbClr val="008000"/>
                </a:solidFill>
              </a:rPr>
              <a:t>”2”</a:t>
            </a:r>
            <a:r>
              <a:rPr lang="ru" sz="1600">
                <a:solidFill>
                  <a:srgbClr val="000088"/>
                </a:solidFill>
              </a:rPr>
              <a:t>&gt;</a:t>
            </a:r>
            <a:r>
              <a:rPr lang="ru" sz="1600"/>
              <a:t>Столбец 1</a:t>
            </a:r>
            <a:r>
              <a:rPr lang="ru" sz="1600">
                <a:solidFill>
                  <a:srgbClr val="000088"/>
                </a:solidFill>
              </a:rPr>
              <a:t>&lt;/td&gt; </a:t>
            </a:r>
          </a:p>
          <a:p>
            <a:pPr indent="-698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        &lt;td </a:t>
            </a:r>
            <a:r>
              <a:rPr lang="ru" sz="1600">
                <a:solidFill>
                  <a:srgbClr val="660066"/>
                </a:solidFill>
              </a:rPr>
              <a:t>colspan</a:t>
            </a:r>
            <a:r>
              <a:rPr lang="ru" sz="1600">
                <a:solidFill>
                  <a:srgbClr val="000088"/>
                </a:solidFill>
              </a:rPr>
              <a:t>=</a:t>
            </a:r>
            <a:r>
              <a:rPr lang="ru" sz="1600">
                <a:solidFill>
                  <a:srgbClr val="008000"/>
                </a:solidFill>
              </a:rPr>
              <a:t>”2”</a:t>
            </a:r>
            <a:r>
              <a:rPr lang="ru" sz="1600">
                <a:solidFill>
                  <a:srgbClr val="000088"/>
                </a:solidFill>
              </a:rPr>
              <a:t>&gt;</a:t>
            </a:r>
            <a:r>
              <a:rPr lang="ru" sz="1600"/>
              <a:t>Столбец 2</a:t>
            </a:r>
            <a:r>
              <a:rPr lang="ru" sz="1600">
                <a:solidFill>
                  <a:srgbClr val="000088"/>
                </a:solidFill>
              </a:rPr>
              <a:t>&lt;/td&gt;</a:t>
            </a:r>
            <a:r>
              <a:rPr lang="ru" sz="1600"/>
              <a:t> </a:t>
            </a:r>
          </a:p>
          <a:p>
            <a:pPr indent="-698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    &lt;/tr&gt;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    &lt;tr&gt;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        &lt;td&gt;</a:t>
            </a:r>
            <a:r>
              <a:rPr lang="ru" sz="1600"/>
              <a:t>Столбец 5</a:t>
            </a:r>
            <a:r>
              <a:rPr lang="ru" sz="1600">
                <a:solidFill>
                  <a:srgbClr val="000088"/>
                </a:solidFill>
              </a:rPr>
              <a:t>&lt;/td&gt; 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        &lt;td&gt;</a:t>
            </a:r>
            <a:r>
              <a:rPr lang="ru" sz="1600"/>
              <a:t>Столбец 6</a:t>
            </a:r>
            <a:r>
              <a:rPr lang="ru" sz="1600">
                <a:solidFill>
                  <a:srgbClr val="000088"/>
                </a:solidFill>
              </a:rPr>
              <a:t>&lt;/td&gt;</a:t>
            </a:r>
            <a:r>
              <a:rPr lang="ru" sz="1600"/>
              <a:t> 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    &lt;/tr&gt;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    &lt;tr&gt;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        &lt;td&gt;</a:t>
            </a:r>
            <a:r>
              <a:rPr lang="ru" sz="1600"/>
              <a:t>Столбец 7</a:t>
            </a:r>
            <a:r>
              <a:rPr lang="ru" sz="1600">
                <a:solidFill>
                  <a:srgbClr val="000088"/>
                </a:solidFill>
              </a:rPr>
              <a:t>&lt;/td&gt; 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        &lt;td&gt;</a:t>
            </a:r>
            <a:r>
              <a:rPr lang="ru" sz="1600"/>
              <a:t>Столбец 8</a:t>
            </a:r>
            <a:r>
              <a:rPr lang="ru" sz="1600">
                <a:solidFill>
                  <a:srgbClr val="000088"/>
                </a:solidFill>
              </a:rPr>
              <a:t>&lt;/td&gt;</a:t>
            </a:r>
            <a:r>
              <a:rPr lang="ru" sz="1600"/>
              <a:t> </a:t>
            </a:r>
          </a:p>
          <a:p>
            <a:pPr indent="-69850" lvl="0" marL="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        &lt;td&gt;</a:t>
            </a:r>
            <a:r>
              <a:rPr lang="ru" sz="1600"/>
              <a:t>Столбец 9</a:t>
            </a:r>
            <a:r>
              <a:rPr lang="ru" sz="1600">
                <a:solidFill>
                  <a:srgbClr val="000088"/>
                </a:solidFill>
              </a:rPr>
              <a:t>&lt;/td&gt;</a:t>
            </a:r>
            <a:r>
              <a:rPr lang="ru" sz="1600"/>
              <a:t> 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    &lt;/tr&gt;</a:t>
            </a:r>
          </a:p>
          <a:p>
            <a:pPr indent="-698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&lt;/table&gt;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2C2D30"/>
              </a:solidFill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14" name="Shape 614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634" name="Shape 6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Shape 6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 txBox="1"/>
          <p:nvPr/>
        </p:nvSpPr>
        <p:spPr>
          <a:xfrm>
            <a:off x="4794600" y="571500"/>
            <a:ext cx="3226200" cy="3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Внешний вид:</a:t>
            </a:r>
          </a:p>
        </p:txBody>
      </p:sp>
      <p:graphicFrame>
        <p:nvGraphicFramePr>
          <p:cNvPr id="637" name="Shape 637"/>
          <p:cNvGraphicFramePr/>
          <p:nvPr/>
        </p:nvGraphicFramePr>
        <p:xfrm>
          <a:off x="5030225" y="176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{A74400FE-D567-4EE0-8E9B-8EACBC89DE65}</a:tableStyleId>
              </a:tblPr>
              <a:tblGrid>
                <a:gridCol w="1025700"/>
                <a:gridCol w="1025700"/>
                <a:gridCol w="1025700"/>
              </a:tblGrid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/>
                        <a:t>Столбец 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Столбец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Столбец 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Столбец 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Столбец 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Столбец 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Столбец 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Стилевое оформление таблиц</a:t>
            </a:r>
          </a:p>
        </p:txBody>
      </p:sp>
      <p:sp>
        <p:nvSpPr>
          <p:cNvPr id="643" name="Shape 64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49" name="Shape 649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669" name="Shape 66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Shape 67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Размеры таблицы</a:t>
            </a:r>
          </a:p>
        </p:txBody>
      </p:sp>
      <p:sp>
        <p:nvSpPr>
          <p:cNvPr id="676" name="Shape 676"/>
          <p:cNvSpPr txBox="1"/>
          <p:nvPr>
            <p:ph type="ctrTitle"/>
          </p:nvPr>
        </p:nvSpPr>
        <p:spPr>
          <a:xfrm>
            <a:off x="1142375" y="1714450"/>
            <a:ext cx="2858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table</a:t>
            </a:r>
            <a:r>
              <a:rPr lang="ru" sz="1600">
                <a:solidFill>
                  <a:srgbClr val="990000"/>
                </a:solidFill>
              </a:rPr>
              <a:t> </a:t>
            </a:r>
            <a:r>
              <a:rPr lang="ru" sz="1600">
                <a:solidFill>
                  <a:srgbClr val="2C2D30"/>
                </a:solidFill>
              </a:rPr>
              <a:t>{</a:t>
            </a:r>
          </a:p>
          <a:p>
            <a:pPr indent="387350" lv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8800"/>
                </a:solidFill>
              </a:rPr>
              <a:t>width</a:t>
            </a:r>
            <a:r>
              <a:rPr lang="ru" sz="1600">
                <a:solidFill>
                  <a:srgbClr val="2C2D30"/>
                </a:solidFill>
              </a:rPr>
              <a:t>: 400px;</a:t>
            </a:r>
          </a:p>
          <a:p>
            <a:pPr indent="387350" lv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8800"/>
                </a:solidFill>
              </a:rPr>
              <a:t>height</a:t>
            </a:r>
            <a:r>
              <a:rPr lang="ru" sz="1600">
                <a:solidFill>
                  <a:srgbClr val="2C2D30"/>
                </a:solidFill>
              </a:rPr>
              <a:t>: 200px;</a:t>
            </a:r>
          </a:p>
          <a:p>
            <a:pPr lv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</a:p>
        </p:txBody>
      </p:sp>
      <p:sp>
        <p:nvSpPr>
          <p:cNvPr id="677" name="Shape 67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83" name="Shape 683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703" name="Shape 70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Shape 70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 txBox="1"/>
          <p:nvPr/>
        </p:nvSpPr>
        <p:spPr>
          <a:xfrm>
            <a:off x="1142400" y="3443225"/>
            <a:ext cx="68544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По умолчанию ширина и высота таблицы определяется содержимым ее ячеек. Если не задать ширину, то она будет равна ширине самого широкого ряда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1144800" y="608100"/>
            <a:ext cx="68544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План урока</a:t>
            </a:r>
          </a:p>
        </p:txBody>
      </p:sp>
      <p:sp>
        <p:nvSpPr>
          <p:cNvPr id="88" name="Shape 88"/>
          <p:cNvSpPr txBox="1"/>
          <p:nvPr>
            <p:ph type="ctrTitle"/>
          </p:nvPr>
        </p:nvSpPr>
        <p:spPr>
          <a:xfrm>
            <a:off x="1144800" y="171450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Псевдоклассы и псевдоэлементы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Таблицы в HTML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Создание таблиц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Стилевое оформление таблиц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Основные теги для верстки (div и span)</a:t>
            </a:r>
          </a:p>
        </p:txBody>
      </p:sp>
      <p:sp>
        <p:nvSpPr>
          <p:cNvPr id="89" name="Shape 8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15" name="Shape 1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Границы в таблице</a:t>
            </a:r>
          </a:p>
        </p:txBody>
      </p:sp>
      <p:sp>
        <p:nvSpPr>
          <p:cNvPr id="711" name="Shape 711"/>
          <p:cNvSpPr txBox="1"/>
          <p:nvPr>
            <p:ph type="ctrTitle"/>
          </p:nvPr>
        </p:nvSpPr>
        <p:spPr>
          <a:xfrm>
            <a:off x="1142375" y="1714450"/>
            <a:ext cx="34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4C5D6E"/>
                </a:solidFill>
              </a:rPr>
              <a:t>/*  Внешняя граница таблицы */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table</a:t>
            </a:r>
            <a:r>
              <a:rPr lang="ru" sz="1600">
                <a:solidFill>
                  <a:srgbClr val="990000"/>
                </a:solidFill>
              </a:rPr>
              <a:t> </a:t>
            </a:r>
            <a:r>
              <a:rPr lang="ru" sz="1600">
                <a:solidFill>
                  <a:srgbClr val="2C2D30"/>
                </a:solidFill>
              </a:rPr>
              <a:t>{</a:t>
            </a:r>
          </a:p>
          <a:p>
            <a:pPr indent="387350"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8800"/>
                </a:solidFill>
              </a:rPr>
              <a:t>border</a:t>
            </a:r>
            <a:r>
              <a:rPr lang="ru" sz="1600">
                <a:solidFill>
                  <a:srgbClr val="2C2D30"/>
                </a:solidFill>
              </a:rPr>
              <a:t>: 1px solid #000;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4C5D6E"/>
                </a:solidFill>
              </a:rPr>
              <a:t>/*  Границы для ячеек таблицы */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td</a:t>
            </a:r>
            <a:r>
              <a:rPr lang="ru" sz="1600">
                <a:solidFill>
                  <a:srgbClr val="990000"/>
                </a:solidFill>
              </a:rPr>
              <a:t> </a:t>
            </a:r>
            <a:r>
              <a:rPr lang="ru" sz="1600">
                <a:solidFill>
                  <a:srgbClr val="2C2D30"/>
                </a:solidFill>
              </a:rPr>
              <a:t>{</a:t>
            </a:r>
          </a:p>
          <a:p>
            <a:pPr indent="387350"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8800"/>
                </a:solidFill>
              </a:rPr>
              <a:t>border</a:t>
            </a:r>
            <a:r>
              <a:rPr lang="ru" sz="1600">
                <a:solidFill>
                  <a:srgbClr val="2C2D30"/>
                </a:solidFill>
              </a:rPr>
              <a:t>: 1px solid #000;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</a:p>
        </p:txBody>
      </p:sp>
      <p:sp>
        <p:nvSpPr>
          <p:cNvPr id="712" name="Shape 71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718" name="Shape 718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738" name="Shape 7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Shape 7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" name="Shape 740"/>
          <p:cNvSpPr txBox="1"/>
          <p:nvPr/>
        </p:nvSpPr>
        <p:spPr>
          <a:xfrm>
            <a:off x="4722450" y="1604500"/>
            <a:ext cx="3429600" cy="29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4C5D6E"/>
                </a:solidFill>
              </a:rPr>
              <a:t>/*  Убрать в таблице двойные линии, которые образовались в месте стыка ячеек */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table</a:t>
            </a:r>
            <a:r>
              <a:rPr lang="ru" sz="1600">
                <a:solidFill>
                  <a:srgbClr val="990000"/>
                </a:solidFill>
              </a:rPr>
              <a:t> </a:t>
            </a:r>
            <a:r>
              <a:rPr lang="ru" sz="1600">
                <a:solidFill>
                  <a:srgbClr val="2C2D30"/>
                </a:solidFill>
              </a:rPr>
              <a:t>{</a:t>
            </a:r>
          </a:p>
          <a:p>
            <a:pPr indent="387350"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8800"/>
                </a:solidFill>
              </a:rPr>
              <a:t>border-collapse</a:t>
            </a:r>
            <a:r>
              <a:rPr lang="ru" sz="1600">
                <a:solidFill>
                  <a:srgbClr val="2C2D30"/>
                </a:solidFill>
              </a:rPr>
              <a:t>: </a:t>
            </a:r>
            <a:r>
              <a:rPr lang="ru" sz="1600">
                <a:solidFill>
                  <a:srgbClr val="2B2B2B"/>
                </a:solidFill>
              </a:rPr>
              <a:t>collapse</a:t>
            </a:r>
            <a:r>
              <a:rPr lang="ru" sz="1600">
                <a:solidFill>
                  <a:srgbClr val="2C2D30"/>
                </a:solidFill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9368848" y="2285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9368848" y="2857459"/>
            <a:ext cx="571200" cy="571499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" name="Shape 765"/>
          <p:cNvSpPr/>
          <p:nvPr/>
        </p:nvSpPr>
        <p:spPr>
          <a:xfrm>
            <a:off x="9368848" y="4000458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9368848" y="457195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767" name="Shape 767"/>
          <p:cNvSpPr/>
          <p:nvPr/>
        </p:nvSpPr>
        <p:spPr>
          <a:xfrm>
            <a:off x="9368848" y="1142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9368848" y="571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 txBox="1"/>
          <p:nvPr>
            <p:ph type="ctrTitle"/>
          </p:nvPr>
        </p:nvSpPr>
        <p:spPr>
          <a:xfrm>
            <a:off x="4802125" y="571450"/>
            <a:ext cx="37683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4C5D6E"/>
                </a:solidFill>
              </a:rPr>
              <a:t>Отступы в таблице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C2D30"/>
                </a:solidFill>
              </a:rPr>
              <a:t>border-spacing: 5px 10px; 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C2D30"/>
                </a:solidFill>
              </a:rPr>
              <a:t>padding: 7px 10px;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C2D30"/>
                </a:solidFill>
              </a:rPr>
              <a:t>(1px 2px) - 1px: верхняя и нижняя, 2px: левая и правая 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C2D30"/>
                </a:solidFill>
              </a:rPr>
              <a:t>(1px 2px 3px) - 1px: верхняя, 2px: левая и правая, 3 нижняя 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C2D30"/>
                </a:solidFill>
              </a:rPr>
              <a:t>(1px 2px 3px 4px) - 1px: верхняя, 2px: правая, 3px: нижняя, 4px: левая</a:t>
            </a:r>
          </a:p>
        </p:txBody>
      </p:sp>
      <p:pic>
        <p:nvPicPr>
          <p:cNvPr descr="123188-NOAHO9.jpg" id="771" name="Shape 771"/>
          <p:cNvPicPr preferRelativeResize="0"/>
          <p:nvPr/>
        </p:nvPicPr>
        <p:blipFill rotWithShape="1">
          <a:blip r:embed="rId3">
            <a:alphaModFix/>
          </a:blip>
          <a:srcRect b="0" l="5301" r="5301" t="0"/>
          <a:stretch/>
        </p:blipFill>
        <p:spPr>
          <a:xfrm>
            <a:off x="573600" y="1238775"/>
            <a:ext cx="3998403" cy="26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Shape 772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773" name="Shape 773"/>
          <p:cNvPicPr preferRelativeResize="0"/>
          <p:nvPr/>
        </p:nvPicPr>
        <p:blipFill rotWithShape="1">
          <a:blip r:embed="rId4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Shape 77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Выравнивание по вертикали</a:t>
            </a:r>
          </a:p>
        </p:txBody>
      </p:sp>
      <p:sp>
        <p:nvSpPr>
          <p:cNvPr id="780" name="Shape 78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td</a:t>
            </a:r>
            <a:r>
              <a:rPr lang="ru" sz="1600">
                <a:solidFill>
                  <a:srgbClr val="990000"/>
                </a:solidFill>
              </a:rPr>
              <a:t> </a:t>
            </a:r>
            <a:r>
              <a:rPr lang="ru" sz="1600">
                <a:solidFill>
                  <a:srgbClr val="2C2D30"/>
                </a:solidFill>
              </a:rPr>
              <a:t>{</a:t>
            </a:r>
          </a:p>
          <a:p>
            <a:pPr indent="387350"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8800"/>
                </a:solidFill>
              </a:rPr>
              <a:t>vertical-align</a:t>
            </a:r>
            <a:r>
              <a:rPr lang="ru" sz="1600">
                <a:solidFill>
                  <a:srgbClr val="2C2D30"/>
                </a:solidFill>
              </a:rPr>
              <a:t>: top; </a:t>
            </a:r>
            <a:r>
              <a:rPr lang="ru" sz="1600">
                <a:solidFill>
                  <a:srgbClr val="4C5D6E"/>
                </a:solidFill>
              </a:rPr>
              <a:t>/*  bottom | baseline | middle */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" name="Shape 786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787" name="Shape 787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" name="Shape 78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" name="Shape 792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" name="Shape 796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" name="Shape 797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" name="Shape 802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" name="Shape 804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807" name="Shape 80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Shape 80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Основные теги для верстки</a:t>
            </a:r>
          </a:p>
        </p:txBody>
      </p:sp>
      <p:sp>
        <p:nvSpPr>
          <p:cNvPr id="814" name="Shape 8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" name="Shape 819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820" name="Shape 820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" name="Shape 821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" name="Shape 823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" name="Shape 82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" name="Shape 82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" name="Shape 83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" name="Shape 83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" name="Shape 83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" name="Shape 835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" name="Shape 836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" name="Shape 837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" name="Shape 839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840" name="Shape 84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Shape 8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Внешний вид</a:t>
            </a:r>
          </a:p>
        </p:txBody>
      </p:sp>
      <p:sp>
        <p:nvSpPr>
          <p:cNvPr id="847" name="Shape 847"/>
          <p:cNvSpPr txBox="1"/>
          <p:nvPr>
            <p:ph type="ctrTitle"/>
          </p:nvPr>
        </p:nvSpPr>
        <p:spPr>
          <a:xfrm>
            <a:off x="1089075" y="171450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rgbClr val="000088"/>
                </a:solidFill>
              </a:rPr>
              <a:t>&lt;div&gt;</a:t>
            </a:r>
            <a:r>
              <a:rPr lang="ru" sz="2400"/>
              <a:t>Это блочный элемент</a:t>
            </a:r>
            <a:r>
              <a:rPr lang="ru" sz="2400">
                <a:solidFill>
                  <a:srgbClr val="000088"/>
                </a:solidFill>
              </a:rPr>
              <a:t>&lt;/div&gt;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2400">
                <a:solidFill>
                  <a:srgbClr val="000088"/>
                </a:solidFill>
              </a:rPr>
              <a:t>&lt;span&gt;</a:t>
            </a:r>
            <a:r>
              <a:rPr lang="ru" sz="2400"/>
              <a:t>Это строчный элемент</a:t>
            </a:r>
            <a:r>
              <a:rPr lang="ru" sz="2400">
                <a:solidFill>
                  <a:srgbClr val="000088"/>
                </a:solidFill>
              </a:rPr>
              <a:t>&lt;/span&gt;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000088"/>
              </a:solidFill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" name="Shape 849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" name="Shape 85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" name="Shape 852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" name="Shape 853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854" name="Shape 854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" name="Shape 855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" name="Shape 85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" name="Shape 857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" name="Shape 861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" name="Shape 865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" name="Shape 866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" name="Shape 869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874" name="Shape 87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Shape 87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>
            <p:ph type="ctrTitle"/>
          </p:nvPr>
        </p:nvSpPr>
        <p:spPr>
          <a:xfrm>
            <a:off x="1144800" y="608100"/>
            <a:ext cx="6854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Особенности блочных элементов</a:t>
            </a:r>
          </a:p>
        </p:txBody>
      </p:sp>
      <p:sp>
        <p:nvSpPr>
          <p:cNvPr id="881" name="Shape 881"/>
          <p:cNvSpPr txBox="1"/>
          <p:nvPr>
            <p:ph type="ctrTitle"/>
          </p:nvPr>
        </p:nvSpPr>
        <p:spPr>
          <a:xfrm>
            <a:off x="1144800" y="1143000"/>
            <a:ext cx="6854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Блочные элементы отображается на веб-странице в виде прямоугольника</a:t>
            </a: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Занимает всю доступную ширину</a:t>
            </a: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Высота определяется его содержимым</a:t>
            </a: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Начинается с новой строки.</a:t>
            </a: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Допускается вкладывать один блочный элемент внутрь другого</a:t>
            </a: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Запрещено добавлять внутрь строчных элементов блочные.</a:t>
            </a:r>
          </a:p>
        </p:txBody>
      </p:sp>
      <p:sp>
        <p:nvSpPr>
          <p:cNvPr id="882" name="Shape 88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" name="Shape 883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" name="Shape 884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" name="Shape 886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888" name="Shape 888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" name="Shape 900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908" name="Shape 90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Shape 90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/>
          <p:nvPr>
            <p:ph type="ctrTitle"/>
          </p:nvPr>
        </p:nvSpPr>
        <p:spPr>
          <a:xfrm>
            <a:off x="1144800" y="608100"/>
            <a:ext cx="6854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Особенности строчных элементов</a:t>
            </a:r>
          </a:p>
        </p:txBody>
      </p:sp>
      <p:sp>
        <p:nvSpPr>
          <p:cNvPr id="915" name="Shape 915"/>
          <p:cNvSpPr txBox="1"/>
          <p:nvPr>
            <p:ph type="ctrTitle"/>
          </p:nvPr>
        </p:nvSpPr>
        <p:spPr>
          <a:xfrm>
            <a:off x="1144800" y="1143000"/>
            <a:ext cx="6854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Используются для изменения вида текста и логического выделения</a:t>
            </a: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Являются частью строки</a:t>
            </a: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Ширина равна содержимому плюс значения отступов.</a:t>
            </a: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Внутрь строчных элементов допустимо помещать текст или другие строчные элементы</a:t>
            </a: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Свойства, связанные с размерами не применимы</a:t>
            </a: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Элементы идущие подряд не переносятся на другую строку, располагаются на одной строке. </a:t>
            </a:r>
          </a:p>
        </p:txBody>
      </p:sp>
      <p:sp>
        <p:nvSpPr>
          <p:cNvPr id="916" name="Shape 9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" name="Shape 918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" name="Shape 920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22" name="Shape 922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" name="Shape 9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" name="Shape 925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" name="Shape 926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" name="Shape 927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" name="Shape 932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" name="Shape 933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" name="Shape 935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" name="Shape 936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" name="Shape 940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942" name="Shape 94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Shape 94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/>
          <p:nvPr>
            <p:ph type="ctrTitle"/>
          </p:nvPr>
        </p:nvSpPr>
        <p:spPr>
          <a:xfrm>
            <a:off x="1144800" y="571500"/>
            <a:ext cx="30876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2000">
                <a:solidFill>
                  <a:srgbClr val="4C5D6E"/>
                </a:solidFill>
              </a:rPr>
              <a:t>Блочные элементы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B2B2B"/>
              </a:buClr>
              <a:buSzPct val="100000"/>
              <a:buChar char="●"/>
            </a:pPr>
            <a:r>
              <a:rPr lang="ru" sz="1600">
                <a:solidFill>
                  <a:srgbClr val="2B2B2B"/>
                </a:solidFill>
              </a:rPr>
              <a:t>&lt;div&gt;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B2B2B"/>
              </a:buClr>
              <a:buSzPct val="100000"/>
              <a:buChar char="●"/>
            </a:pPr>
            <a:r>
              <a:rPr lang="ru" sz="1600">
                <a:solidFill>
                  <a:srgbClr val="2B2B2B"/>
                </a:solidFill>
              </a:rPr>
              <a:t>&lt;form&gt;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B2B2B"/>
              </a:buClr>
              <a:buSzPct val="100000"/>
              <a:buChar char="●"/>
            </a:pPr>
            <a:r>
              <a:rPr lang="ru" sz="1600">
                <a:solidFill>
                  <a:srgbClr val="2B2B2B"/>
                </a:solidFill>
              </a:rPr>
              <a:t>&lt;h1&gt;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B2B2B"/>
              </a:buClr>
              <a:buSzPct val="100000"/>
              <a:buChar char="●"/>
            </a:pPr>
            <a:r>
              <a:rPr lang="ru" sz="1600">
                <a:solidFill>
                  <a:srgbClr val="2B2B2B"/>
                </a:solidFill>
              </a:rPr>
              <a:t>&lt;p&gt;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B2B2B"/>
              </a:buClr>
              <a:buSzPct val="100000"/>
              <a:buChar char="●"/>
            </a:pPr>
            <a:r>
              <a:rPr lang="ru" sz="1600">
                <a:solidFill>
                  <a:srgbClr val="2B2B2B"/>
                </a:solidFill>
              </a:rPr>
              <a:t>&lt;table&gt;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B2B2B"/>
              </a:buClr>
              <a:buSzPct val="100000"/>
              <a:buChar char="●"/>
            </a:pPr>
            <a:r>
              <a:rPr lang="ru" sz="1600">
                <a:solidFill>
                  <a:srgbClr val="2B2B2B"/>
                </a:solidFill>
              </a:rPr>
              <a:t>&lt;ul&gt;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B2B2B"/>
                </a:solidFill>
              </a:rPr>
              <a:t>	. . . 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4C5D6E"/>
              </a:solidFill>
            </a:endParaRPr>
          </a:p>
        </p:txBody>
      </p:sp>
      <p:sp>
        <p:nvSpPr>
          <p:cNvPr id="949" name="Shape 94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55" name="Shape 955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" name="Shape 95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" name="Shape 961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" name="Shape 962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" name="Shape 963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" name="Shape 964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" name="Shape 965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" name="Shape 966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" name="Shape 967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" name="Shape 968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" name="Shape 970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" name="Shape 971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" name="Shape 972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" name="Shape 973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" name="Shape 974"/>
          <p:cNvSpPr txBox="1"/>
          <p:nvPr>
            <p:ph type="ctrTitle"/>
          </p:nvPr>
        </p:nvSpPr>
        <p:spPr>
          <a:xfrm>
            <a:off x="4572000" y="571500"/>
            <a:ext cx="33753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2000">
                <a:solidFill>
                  <a:srgbClr val="4C5D6E"/>
                </a:solidFill>
              </a:rPr>
              <a:t>Строчные элементы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B2B2B"/>
              </a:buClr>
              <a:buSzPct val="100000"/>
              <a:buChar char="●"/>
            </a:pPr>
            <a:r>
              <a:rPr lang="ru" sz="1600">
                <a:solidFill>
                  <a:srgbClr val="2B2B2B"/>
                </a:solidFill>
              </a:rPr>
              <a:t>&lt;span&gt;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B2B2B"/>
              </a:buClr>
              <a:buSzPct val="100000"/>
              <a:buChar char="●"/>
            </a:pPr>
            <a:r>
              <a:rPr lang="ru" sz="1600">
                <a:solidFill>
                  <a:srgbClr val="2B2B2B"/>
                </a:solidFill>
              </a:rPr>
              <a:t>&lt;a&gt;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B2B2B"/>
              </a:buClr>
              <a:buSzPct val="100000"/>
              <a:buChar char="●"/>
            </a:pPr>
            <a:r>
              <a:rPr lang="ru" sz="1600">
                <a:solidFill>
                  <a:srgbClr val="2B2B2B"/>
                </a:solidFill>
              </a:rPr>
              <a:t>&lt;i&gt;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B2B2B"/>
              </a:buClr>
              <a:buSzPct val="100000"/>
              <a:buChar char="●"/>
            </a:pPr>
            <a:r>
              <a:rPr lang="ru" sz="1600">
                <a:solidFill>
                  <a:srgbClr val="2B2B2B"/>
                </a:solidFill>
              </a:rPr>
              <a:t>&lt;strong&gt;</a:t>
            </a:r>
          </a:p>
          <a:p>
            <a:pPr lv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2B2B2B"/>
                </a:solidFill>
              </a:rPr>
              <a:t>	. . . </a:t>
            </a:r>
          </a:p>
        </p:txBody>
      </p:sp>
      <p:sp>
        <p:nvSpPr>
          <p:cNvPr id="975" name="Shape 97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976" name="Shape 97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Shape 97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</a:p>
        </p:txBody>
      </p:sp>
      <p:sp>
        <p:nvSpPr>
          <p:cNvPr id="983" name="Shape 98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" name="Shape 984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" name="Shape 985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" name="Shape 98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" name="Shape 987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" name="Shape 988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89" name="Shape 989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" name="Shape 990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" name="Shape 99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" name="Shape 992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" name="Shape 993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" name="Shape 994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" name="Shape 995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" name="Shape 996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" name="Shape 997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" name="Shape 998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" name="Shape 999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" name="Shape 1000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" name="Shape 1001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" name="Shape 1002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" name="Shape 1003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" name="Shape 1004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" name="Shape 1005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" name="Shape 1006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" name="Shape 100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ДЗ - в методичке, прикрепленной к этому уроку. 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Сдать ДЗ необходимо до 14.00 начала следующего урока.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Сделанные ДЗ - это ваше будущее портфолио. Это Важно!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Портфолио - основное, что интересует работодателя.</a:t>
            </a:r>
          </a:p>
        </p:txBody>
      </p:sp>
      <p:sp>
        <p:nvSpPr>
          <p:cNvPr id="1009" name="Shape 1009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010" name="Shape 101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Shape 101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 txBox="1"/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Вопросы участников ...</a:t>
            </a:r>
          </a:p>
        </p:txBody>
      </p:sp>
      <p:sp>
        <p:nvSpPr>
          <p:cNvPr id="1017" name="Shape 10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023" name="Shape 1023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" name="Shape 1030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" name="Shape 1031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" name="Shape 1032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" name="Shape 1033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" name="Shape 1034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" name="Shape 1035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" name="Shape 1036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" name="Shape 1037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" name="Shape 1038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" name="Shape 1039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" name="Shape 1040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" name="Shape 1041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" name="Shape 1042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043" name="Shape 104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Shape 104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Псевдоклассы и псевдоэлементы</a:t>
            </a:r>
          </a:p>
        </p:txBody>
      </p:sp>
      <p:sp>
        <p:nvSpPr>
          <p:cNvPr id="122" name="Shape 1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28" name="Shape 128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48" name="Shape 14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Псевдоклассы</a:t>
            </a:r>
          </a:p>
        </p:txBody>
      </p:sp>
      <p:sp>
        <p:nvSpPr>
          <p:cNvPr id="155" name="Shape 155"/>
          <p:cNvSpPr txBox="1"/>
          <p:nvPr>
            <p:ph type="ctrTitle"/>
          </p:nvPr>
        </p:nvSpPr>
        <p:spPr>
          <a:xfrm>
            <a:off x="1142375" y="1714450"/>
            <a:ext cx="2858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Селектор:</a:t>
            </a:r>
            <a:r>
              <a:rPr lang="ru" sz="1600">
                <a:solidFill>
                  <a:srgbClr val="990000"/>
                </a:solidFill>
              </a:rPr>
              <a:t>псевдокласс </a:t>
            </a:r>
            <a:r>
              <a:rPr lang="ru" sz="1600">
                <a:solidFill>
                  <a:srgbClr val="2C2D30"/>
                </a:solidFill>
              </a:rPr>
              <a:t>{</a:t>
            </a:r>
          </a:p>
          <a:p>
            <a:pPr indent="387350" lv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8800"/>
                </a:solidFill>
              </a:rPr>
              <a:t>свойство1</a:t>
            </a:r>
            <a:r>
              <a:rPr lang="ru" sz="1600">
                <a:solidFill>
                  <a:srgbClr val="2C2D30"/>
                </a:solidFill>
              </a:rPr>
              <a:t>: значение1;</a:t>
            </a:r>
          </a:p>
          <a:p>
            <a:pPr lv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</a:p>
        </p:txBody>
      </p:sp>
      <p:sp>
        <p:nvSpPr>
          <p:cNvPr id="156" name="Shape 15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62" name="Shape 162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type="ctrTitle"/>
          </p:nvPr>
        </p:nvSpPr>
        <p:spPr>
          <a:xfrm>
            <a:off x="5142000" y="1714500"/>
            <a:ext cx="2858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Пример: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a:</a:t>
            </a:r>
            <a:r>
              <a:rPr lang="ru" sz="1600">
                <a:solidFill>
                  <a:srgbClr val="990000"/>
                </a:solidFill>
              </a:rPr>
              <a:t>hover</a:t>
            </a:r>
            <a:r>
              <a:rPr lang="ru" sz="1600">
                <a:solidFill>
                  <a:srgbClr val="000088"/>
                </a:solidFill>
              </a:rPr>
              <a:t> </a:t>
            </a:r>
            <a:r>
              <a:rPr lang="ru" sz="1600">
                <a:solidFill>
                  <a:srgbClr val="2C2D30"/>
                </a:solidFill>
              </a:rPr>
              <a:t>{</a:t>
            </a:r>
          </a:p>
          <a:p>
            <a:pPr indent="387350"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8800"/>
                </a:solidFill>
              </a:rPr>
              <a:t>color</a:t>
            </a:r>
            <a:r>
              <a:rPr lang="ru" sz="1600">
                <a:solidFill>
                  <a:srgbClr val="2C2D30"/>
                </a:solidFill>
              </a:rPr>
              <a:t>: blue;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</a:p>
          <a:p>
            <a:pPr lv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83" name="Shape 18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1145950" y="3457425"/>
            <a:ext cx="68544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Псевдоклассы – это атрибуты, назначаемые строго к селекторам с намерением определить реакцию или состояние для данного селектора.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Определяющие состояние</a:t>
            </a:r>
          </a:p>
        </p:txBody>
      </p:sp>
      <p:sp>
        <p:nvSpPr>
          <p:cNvPr id="191" name="Shape 191"/>
          <p:cNvSpPr txBox="1"/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990000"/>
                </a:solidFill>
              </a:rPr>
              <a:t>:hover</a:t>
            </a:r>
            <a:r>
              <a:rPr lang="ru" sz="1600">
                <a:solidFill>
                  <a:srgbClr val="2C2D30"/>
                </a:solidFill>
              </a:rPr>
              <a:t> – курсор мыши в пределах элемента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990000"/>
                </a:solidFill>
              </a:rPr>
              <a:t>:active</a:t>
            </a:r>
            <a:r>
              <a:rPr lang="ru" sz="1600">
                <a:solidFill>
                  <a:srgbClr val="2C2D30"/>
                </a:solidFill>
              </a:rPr>
              <a:t> – при активации элемента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990000"/>
                </a:solidFill>
              </a:rPr>
              <a:t>:focus</a:t>
            </a:r>
            <a:r>
              <a:rPr lang="ru" sz="1600">
                <a:solidFill>
                  <a:srgbClr val="2C2D30"/>
                </a:solidFill>
              </a:rPr>
              <a:t> – при получении фокуса элемента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990000"/>
                </a:solidFill>
              </a:rPr>
              <a:t>:link</a:t>
            </a:r>
            <a:r>
              <a:rPr lang="ru" sz="1600">
                <a:solidFill>
                  <a:srgbClr val="2C2D30"/>
                </a:solidFill>
              </a:rPr>
              <a:t> – используются для непосещенных ссылок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990000"/>
                </a:solidFill>
              </a:rPr>
              <a:t>:visited</a:t>
            </a:r>
            <a:r>
              <a:rPr lang="ru" sz="1600">
                <a:solidFill>
                  <a:srgbClr val="2C2D30"/>
                </a:solidFill>
              </a:rPr>
              <a:t> – используется для ссылки на страницу, которую уже посетили.</a:t>
            </a:r>
          </a:p>
        </p:txBody>
      </p:sp>
      <p:sp>
        <p:nvSpPr>
          <p:cNvPr id="192" name="Shape 19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-799826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98" name="Shape 198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5711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2855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218" name="Shape 2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230" name="Shape 230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250" name="Shape 25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52" name="Shape 252"/>
          <p:cNvGraphicFramePr/>
          <p:nvPr/>
        </p:nvGraphicFramePr>
        <p:xfrm>
          <a:off x="952500" y="53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{A74400FE-D567-4EE0-8E9B-8EACBC89DE65}</a:tableStyleId>
              </a:tblPr>
              <a:tblGrid>
                <a:gridCol w="2111550"/>
                <a:gridCol w="5078600"/>
              </a:tblGrid>
              <a:tr h="91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>
                          <a:solidFill>
                            <a:srgbClr val="000088"/>
                          </a:solidFill>
                        </a:rPr>
                        <a:t>a</a:t>
                      </a:r>
                      <a:r>
                        <a:rPr lang="ru"/>
                        <a:t>:</a:t>
                      </a:r>
                      <a:r>
                        <a:rPr lang="ru">
                          <a:solidFill>
                            <a:srgbClr val="990000"/>
                          </a:solidFill>
                        </a:rPr>
                        <a:t>link</a:t>
                      </a:r>
                      <a:r>
                        <a:rPr lang="ru"/>
                        <a:t> 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/>
                        <a:t>    </a:t>
                      </a:r>
                      <a:r>
                        <a:rPr lang="ru">
                          <a:solidFill>
                            <a:srgbClr val="008800"/>
                          </a:solidFill>
                        </a:rPr>
                        <a:t>color:</a:t>
                      </a:r>
                      <a:r>
                        <a:rPr lang="ru"/>
                        <a:t> #00F;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}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Все не посещенные ссылки на сайте будут синего цвета</a:t>
                      </a:r>
                    </a:p>
                  </a:txBody>
                  <a:tcPr marT="91425" marB="91425" marR="91425" marL="91425" anchor="ctr"/>
                </a:tc>
              </a:tr>
              <a:tr h="961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>
                          <a:solidFill>
                            <a:srgbClr val="000088"/>
                          </a:solidFill>
                        </a:rPr>
                        <a:t>a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ru">
                          <a:solidFill>
                            <a:srgbClr val="990000"/>
                          </a:solidFill>
                        </a:rPr>
                        <a:t>visited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ru">
                          <a:solidFill>
                            <a:srgbClr val="008800"/>
                          </a:solidFill>
                        </a:rPr>
                        <a:t>color: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#F00;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ru">
                          <a:solidFill>
                            <a:srgbClr val="008800"/>
                          </a:solidFill>
                        </a:rPr>
                        <a:t>font-family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: Arial;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Все посещенные ссылки на сайте будут красного цвета и шрифт текста Arial.</a:t>
                      </a:r>
                    </a:p>
                  </a:txBody>
                  <a:tcPr marT="91425" marB="91425" marR="91425" marL="91425" anchor="ctr"/>
                </a:tc>
              </a:tr>
              <a:tr h="961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>
                          <a:solidFill>
                            <a:srgbClr val="000088"/>
                          </a:solidFill>
                        </a:rPr>
                        <a:t>a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ru">
                          <a:solidFill>
                            <a:srgbClr val="990000"/>
                          </a:solidFill>
                        </a:rPr>
                        <a:t>hover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ru">
                          <a:solidFill>
                            <a:srgbClr val="008800"/>
                          </a:solidFill>
                        </a:rPr>
                        <a:t>color: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#FFF;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ru">
                          <a:solidFill>
                            <a:srgbClr val="008800"/>
                          </a:solidFill>
                        </a:rPr>
                        <a:t>font-weight: </a:t>
                      </a:r>
                      <a:r>
                        <a:rPr lang="ru"/>
                        <a:t>bold;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При наведении на ссылки, цвет изменится на белый, а шрифт будет жирным. </a:t>
                      </a:r>
                    </a:p>
                  </a:txBody>
                  <a:tcPr marT="91425" marB="91425" marR="91425" marL="91425" anchor="ctr"/>
                </a:tc>
              </a:tr>
              <a:tr h="939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>
                          <a:solidFill>
                            <a:srgbClr val="000088"/>
                          </a:solidFill>
                        </a:rPr>
                        <a:t>a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ru">
                          <a:solidFill>
                            <a:srgbClr val="990000"/>
                          </a:solidFill>
                        </a:rPr>
                        <a:t>active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ru">
                          <a:solidFill>
                            <a:srgbClr val="008800"/>
                          </a:solidFill>
                        </a:rPr>
                        <a:t>color: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#CCC;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При нажатии на ссылку, цвет текста станет серым.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Выбор необходимого дочернего элемента</a:t>
            </a:r>
          </a:p>
        </p:txBody>
      </p:sp>
      <p:sp>
        <p:nvSpPr>
          <p:cNvPr id="258" name="Shape 25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990000"/>
                </a:solidFill>
              </a:rPr>
              <a:t>:first-child</a:t>
            </a:r>
            <a:r>
              <a:rPr lang="ru" sz="1600">
                <a:solidFill>
                  <a:srgbClr val="2C2D30"/>
                </a:solidFill>
              </a:rPr>
              <a:t> – первый дочерний элемент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990000"/>
                </a:solidFill>
              </a:rPr>
              <a:t>:last-child</a:t>
            </a:r>
            <a:r>
              <a:rPr lang="ru" sz="1600">
                <a:solidFill>
                  <a:srgbClr val="2C2D30"/>
                </a:solidFill>
              </a:rPr>
              <a:t> – последний дочерний элемент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990000"/>
                </a:solidFill>
              </a:rPr>
              <a:t>:nth-child(n)</a:t>
            </a:r>
            <a:r>
              <a:rPr lang="ru" sz="1600">
                <a:solidFill>
                  <a:srgbClr val="2C2D30"/>
                </a:solidFill>
              </a:rPr>
              <a:t> – “n” по счету дочерний элемент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Не все браузеры поддерживают выбор дочернего элемента, обязательно проверять перед применением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265" name="Shape 265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285" name="Shape 28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Добавление стилей к дочерним элементам</a:t>
            </a:r>
          </a:p>
        </p:txBody>
      </p:sp>
      <p:sp>
        <p:nvSpPr>
          <p:cNvPr id="292" name="Shape 292"/>
          <p:cNvSpPr txBox="1"/>
          <p:nvPr>
            <p:ph type="ctrTitle"/>
          </p:nvPr>
        </p:nvSpPr>
        <p:spPr>
          <a:xfrm>
            <a:off x="1142375" y="1714450"/>
            <a:ext cx="2858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/>
              <a:t>HTML: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&lt;div </a:t>
            </a:r>
            <a:r>
              <a:rPr lang="ru" sz="1600">
                <a:solidFill>
                  <a:srgbClr val="660066"/>
                </a:solidFill>
              </a:rPr>
              <a:t>class</a:t>
            </a:r>
            <a:r>
              <a:rPr lang="ru" sz="1600">
                <a:solidFill>
                  <a:srgbClr val="000088"/>
                </a:solidFill>
              </a:rPr>
              <a:t>=</a:t>
            </a:r>
            <a:r>
              <a:rPr lang="ru" sz="1600">
                <a:solidFill>
                  <a:srgbClr val="008800"/>
                </a:solidFill>
              </a:rPr>
              <a:t>”parent”</a:t>
            </a:r>
            <a:r>
              <a:rPr lang="ru" sz="1600">
                <a:solidFill>
                  <a:srgbClr val="000088"/>
                </a:solidFill>
              </a:rPr>
              <a:t>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    &lt;div </a:t>
            </a:r>
            <a:r>
              <a:rPr lang="ru" sz="1600">
                <a:solidFill>
                  <a:srgbClr val="660066"/>
                </a:solidFill>
              </a:rPr>
              <a:t>class</a:t>
            </a:r>
            <a:r>
              <a:rPr lang="ru" sz="1600">
                <a:solidFill>
                  <a:srgbClr val="000088"/>
                </a:solidFill>
              </a:rPr>
              <a:t>=</a:t>
            </a:r>
            <a:r>
              <a:rPr lang="ru" sz="1600">
                <a:solidFill>
                  <a:srgbClr val="008800"/>
                </a:solidFill>
              </a:rPr>
              <a:t>”child”</a:t>
            </a:r>
            <a:r>
              <a:rPr lang="ru" sz="1600">
                <a:solidFill>
                  <a:srgbClr val="000088"/>
                </a:solidFill>
              </a:rPr>
              <a:t>&gt;&lt;/div&gt;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&lt;/div&gt;</a:t>
            </a:r>
          </a:p>
        </p:txBody>
      </p:sp>
      <p:sp>
        <p:nvSpPr>
          <p:cNvPr id="293" name="Shape 29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299" name="Shape 299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type="ctrTitle"/>
          </p:nvPr>
        </p:nvSpPr>
        <p:spPr>
          <a:xfrm>
            <a:off x="5142000" y="1714500"/>
            <a:ext cx="2858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CSS: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8"/>
                </a:solidFill>
              </a:rPr>
              <a:t>.parent:</a:t>
            </a:r>
            <a:r>
              <a:rPr lang="ru" sz="1600">
                <a:solidFill>
                  <a:srgbClr val="990000"/>
                </a:solidFill>
              </a:rPr>
              <a:t>hover</a:t>
            </a:r>
            <a:r>
              <a:rPr lang="ru" sz="1600">
                <a:solidFill>
                  <a:srgbClr val="000088"/>
                </a:solidFill>
              </a:rPr>
              <a:t> .child</a:t>
            </a:r>
            <a:r>
              <a:rPr lang="ru" sz="1600">
                <a:solidFill>
                  <a:srgbClr val="2C2D30"/>
                </a:solidFill>
              </a:rPr>
              <a:t>{</a:t>
            </a:r>
          </a:p>
          <a:p>
            <a:pPr indent="387350"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8800"/>
                </a:solidFill>
              </a:rPr>
              <a:t>background-color</a:t>
            </a:r>
            <a:r>
              <a:rPr lang="ru" sz="1600">
                <a:solidFill>
                  <a:srgbClr val="2C2D30"/>
                </a:solidFill>
              </a:rPr>
              <a:t>: blue;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}</a:t>
            </a:r>
          </a:p>
          <a:p>
            <a:pPr lv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320" name="Shape 3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1145950" y="3457425"/>
            <a:ext cx="68544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При наведении на блок с классом “parent” у дочернего элемента с классом “child” цвет фона изменится на синий.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Комбинирование псевдоклассов</a:t>
            </a:r>
          </a:p>
        </p:txBody>
      </p:sp>
      <p:sp>
        <p:nvSpPr>
          <p:cNvPr id="328" name="Shape 32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334" name="Shape 334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354" name="Shape 35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56" name="Shape 356"/>
          <p:cNvGraphicFramePr/>
          <p:nvPr/>
        </p:nvGraphicFramePr>
        <p:xfrm>
          <a:off x="952500" y="169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{A74400FE-D567-4EE0-8E9B-8EACBC89DE65}</a:tableStyleId>
              </a:tblPr>
              <a:tblGrid>
                <a:gridCol w="2111550"/>
                <a:gridCol w="5078600"/>
              </a:tblGrid>
              <a:tr h="1131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rgbClr val="000088"/>
                          </a:solidFill>
                        </a:rPr>
                        <a:t>a</a:t>
                      </a:r>
                      <a:r>
                        <a:rPr lang="ru"/>
                        <a:t>:</a:t>
                      </a:r>
                      <a:r>
                        <a:rPr lang="ru">
                          <a:solidFill>
                            <a:srgbClr val="990000"/>
                          </a:solidFill>
                        </a:rPr>
                        <a:t>link</a:t>
                      </a:r>
                      <a:r>
                        <a:rPr lang="ru"/>
                        <a:t>:</a:t>
                      </a:r>
                      <a:r>
                        <a:rPr lang="ru">
                          <a:solidFill>
                            <a:srgbClr val="990000"/>
                          </a:solidFill>
                        </a:rPr>
                        <a:t>hover</a:t>
                      </a:r>
                      <a:r>
                        <a:rPr lang="ru"/>
                        <a:t> 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    </a:t>
                      </a:r>
                      <a:r>
                        <a:rPr lang="ru">
                          <a:solidFill>
                            <a:srgbClr val="008800"/>
                          </a:solidFill>
                        </a:rPr>
                        <a:t>color:</a:t>
                      </a:r>
                      <a:r>
                        <a:rPr lang="ru"/>
                        <a:t> #0F0;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}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При наведении на не посещенную ссылку цвет текста будет зеленым</a:t>
                      </a:r>
                    </a:p>
                  </a:txBody>
                  <a:tcPr marT="91425" marB="91425" marR="91425" marL="91425" anchor="ctr"/>
                </a:tc>
              </a:tr>
              <a:tr h="1423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rgbClr val="000088"/>
                          </a:solidFill>
                        </a:rPr>
                        <a:t>a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ru">
                          <a:solidFill>
                            <a:srgbClr val="990000"/>
                          </a:solidFill>
                        </a:rPr>
                        <a:t>visited:hover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ru">
                          <a:solidFill>
                            <a:srgbClr val="008800"/>
                          </a:solidFill>
                        </a:rPr>
                        <a:t>color: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#F00;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При наведении на посещенную ссылку, цвет текста будет красным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