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B2782F3-1530-4663-9C76-F0064379FD10}">
  <a:tblStyle styleId="{AB2782F3-1530-4663-9C76-F0064379FD1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325000"/>
              <a:buAutoNum type="arabicPeriod"/>
              <a:defRPr sz="1600">
                <a:solidFill>
                  <a:srgbClr val="2C2D30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325000"/>
              <a:buAutoNum type="alphaLcPeriod"/>
              <a:defRPr sz="1600">
                <a:solidFill>
                  <a:srgbClr val="2C2D30"/>
                </a:solidFill>
              </a:defRPr>
            </a:lvl2pPr>
            <a:lvl3pPr lvl="2" algn="ctr">
              <a:spcBef>
                <a:spcPts val="0"/>
              </a:spcBef>
              <a:buSzPct val="100000"/>
              <a:buAutoNum type="romanLcPeriod"/>
              <a:defRPr sz="5200"/>
            </a:lvl3pPr>
            <a:lvl4pPr lvl="3" algn="ctr">
              <a:spcBef>
                <a:spcPts val="0"/>
              </a:spcBef>
              <a:buSzPct val="100000"/>
              <a:buAutoNum type="arabicPeriod"/>
              <a:defRPr sz="5200"/>
            </a:lvl4pPr>
            <a:lvl5pPr lvl="4" algn="ctr">
              <a:spcBef>
                <a:spcPts val="0"/>
              </a:spcBef>
              <a:buSzPct val="100000"/>
              <a:buAutoNum type="alphaLcPeriod"/>
              <a:defRPr sz="5200"/>
            </a:lvl5pPr>
            <a:lvl6pPr lvl="5" algn="ctr">
              <a:spcBef>
                <a:spcPts val="0"/>
              </a:spcBef>
              <a:buSzPct val="100000"/>
              <a:buAutoNum type="romanLcPeriod"/>
              <a:defRPr sz="5200"/>
            </a:lvl6pPr>
            <a:lvl7pPr lvl="6" algn="ctr">
              <a:spcBef>
                <a:spcPts val="0"/>
              </a:spcBef>
              <a:buSzPct val="100000"/>
              <a:buAutoNum type="arabicPeriod"/>
              <a:defRPr sz="5200"/>
            </a:lvl7pPr>
            <a:lvl8pPr lvl="7" algn="ctr">
              <a:spcBef>
                <a:spcPts val="0"/>
              </a:spcBef>
              <a:buSzPct val="100000"/>
              <a:buAutoNum type="alphaLcPeriod"/>
              <a:defRPr sz="5200"/>
            </a:lvl8pPr>
            <a:lvl9pPr lvl="8" algn="ctr">
              <a:spcBef>
                <a:spcPts val="0"/>
              </a:spcBef>
              <a:buSzPct val="100000"/>
              <a:buAutoNum type="romanLcPeriod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validator.w3.org/" TargetMode="External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29300" y="1714500"/>
            <a:ext cx="5138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4000">
                <a:solidFill>
                  <a:srgbClr val="4C5D6E"/>
                </a:solidFill>
              </a:rPr>
              <a:t>Стандарты web и вспомогательные инструменты</a:t>
            </a:r>
          </a:p>
        </p:txBody>
      </p:sp>
      <p:pic>
        <p:nvPicPr>
          <p:cNvPr descr="HTMLCSS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49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Поддержка браузерами</a:t>
            </a:r>
          </a:p>
        </p:txBody>
      </p:sp>
      <p:sp>
        <p:nvSpPr>
          <p:cNvPr id="357" name="Shape 3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HTML5 и CSS3 поддерживается всеми современными браузерами, даже IE, правда начиная с 9-й версии.</a:t>
            </a:r>
          </a:p>
        </p:txBody>
      </p:sp>
      <p:sp>
        <p:nvSpPr>
          <p:cNvPr id="358" name="Shape 35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64" name="Shape 36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84" name="Shape 38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Что нового HTML5?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1" name="Shape 391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Сокращенная форма атрибутов в разделе head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&lt;!DOCTYPE html&gt; 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&lt;meta charset=”UTF-8″&gt; 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&lt;script src=”script.js”&gt;&lt;/script&gt; 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&lt;link rel=”stylesheet” href=”styles.css”&gt;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Поддержка аудио и видео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&lt;audio&gt; 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&lt;video&gt;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Рисование используя canvas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&lt;canvas&gt;</a:t>
            </a:r>
          </a:p>
        </p:txBody>
      </p:sp>
      <p:sp>
        <p:nvSpPr>
          <p:cNvPr id="392" name="Shape 392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-7974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-7974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-7974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-7974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98" name="Shape 398"/>
          <p:cNvSpPr/>
          <p:nvPr/>
        </p:nvSpPr>
        <p:spPr>
          <a:xfrm>
            <a:off x="-7974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-7974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18" name="Shape 4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ctrTitle"/>
          </p:nvPr>
        </p:nvSpPr>
        <p:spPr>
          <a:xfrm>
            <a:off x="1144800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Семантические теги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5.	Атрибуты формы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1" name="Shape 431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51" name="Shape 4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53" name="Shape 453"/>
          <p:cNvGraphicFramePr/>
          <p:nvPr/>
        </p:nvGraphicFramePr>
        <p:xfrm>
          <a:off x="1713575" y="10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{AB2782F3-1530-4663-9C76-F0064379FD10}</a:tableStyleId>
              </a:tblPr>
              <a:tblGrid>
                <a:gridCol w="2770375"/>
                <a:gridCol w="2770375"/>
              </a:tblGrid>
              <a:tr h="130970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section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header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footer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aside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hgroup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nav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article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main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section</a:t>
                      </a:r>
                    </a:p>
                    <a:p>
                      <a:pPr indent="-3302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2C2D30"/>
                        </a:buClr>
                        <a:buSzPct val="100000"/>
                        <a:buChar char="●"/>
                      </a:pPr>
                      <a:r>
                        <a:rPr lang="ru" sz="1600">
                          <a:solidFill>
                            <a:srgbClr val="2C2D30"/>
                          </a:solidFill>
                        </a:rPr>
                        <a:t>...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Shape 454"/>
          <p:cNvGraphicFramePr/>
          <p:nvPr/>
        </p:nvGraphicFramePr>
        <p:xfrm>
          <a:off x="1707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{AB2782F3-1530-4663-9C76-F0064379FD10}</a:tableStyleId>
              </a:tblPr>
              <a:tblGrid>
                <a:gridCol w="2864400"/>
                <a:gridCol w="2864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placeholder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required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multiple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type=”date”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autofocus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autocomplete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form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ru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Что нового CSS3?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0" name="Shape 460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Скруглённые рамки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border-radius: 5px;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Тени у блоков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box-shadow: 2px 3px 4px #ccc;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Тени у текста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text-shadow: 2px 3px 4px #ccc;</a:t>
            </a:r>
          </a:p>
        </p:txBody>
      </p:sp>
      <p:sp>
        <p:nvSpPr>
          <p:cNvPr id="461" name="Shape 461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-7974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-7974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-7974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-7974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67" name="Shape 467"/>
          <p:cNvSpPr/>
          <p:nvPr/>
        </p:nvSpPr>
        <p:spPr>
          <a:xfrm>
            <a:off x="-7974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74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87" name="Shape 48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Анимация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transitions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transforms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Градиенты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linear-gradient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radial-gradient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repeating-linear-gradient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lphaLcPeriod"/>
            </a:pPr>
            <a:r>
              <a:rPr lang="ru" sz="1600">
                <a:solidFill>
                  <a:srgbClr val="2C2D30"/>
                </a:solidFill>
              </a:rPr>
              <a:t>repeating-radial-gradient</a:t>
            </a:r>
          </a:p>
        </p:txBody>
      </p:sp>
      <p:sp>
        <p:nvSpPr>
          <p:cNvPr id="494" name="Shape 49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00" name="Shape 500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20" name="Shape 5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6.	Множественные бекграунды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а.	background: url(img/html5.png) top center no-repeat, 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ru"/>
              <a:t>     url(img/css3.png) top right no-repeat;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7.	Шрифты</a:t>
            </a:r>
          </a:p>
          <a:p>
            <a:pPr indent="-330200" lvl="1" marL="914400" rtl="0">
              <a:spcBef>
                <a:spcPts val="0"/>
              </a:spcBef>
              <a:buClr>
                <a:srgbClr val="2C2D30"/>
              </a:buClr>
              <a:buSzPct val="100000"/>
            </a:pPr>
            <a:r>
              <a:rPr lang="ru"/>
              <a:t>@font-face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 8.	Полупрозрачный фон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 a. 	opacity: 0.1 …. 1;</a:t>
            </a:r>
          </a:p>
        </p:txBody>
      </p:sp>
      <p:sp>
        <p:nvSpPr>
          <p:cNvPr id="527" name="Shape 5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33" name="Shape 53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53" name="Shape 5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Препроцессоры</a:t>
            </a:r>
          </a:p>
        </p:txBody>
      </p:sp>
      <p:sp>
        <p:nvSpPr>
          <p:cNvPr id="560" name="Shape 5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66" name="Shape 56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86" name="Shape 58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Что такое препроцессоры?</a:t>
            </a:r>
          </a:p>
        </p:txBody>
      </p:sp>
      <p:sp>
        <p:nvSpPr>
          <p:cNvPr id="593" name="Shape 59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CSS-препроцессоры — это «программистский» подход к CSS. Они позволяют при написании стилей использовать свойственные языкам программирования приёмы и конструкции: переменные, вложенность, наследуемость, циклы, функции и математические операции. Синтаксис препроцессоров похож на обычный CSS. Код, написанный на языке препроцессора, не используется прямо в браузере, а преобразуется в чистый CSS-код с помощью специальных библиотек.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00" name="Shape 600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20" name="Shape 6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LESS</a:t>
            </a:r>
          </a:p>
        </p:txBody>
      </p:sp>
      <p:sp>
        <p:nvSpPr>
          <p:cNvPr id="627" name="Shape 6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/>
              <a:t>Динамический язык стилей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/>
              <a:t>Продукт с открытым исходным кодом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/>
              <a:t>Может работать на стороне клиента или на стороне сервера под управлением Node.js или Rhino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34" name="Shape 63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54" name="Shape 6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Расширения CSS</a:t>
            </a:r>
          </a:p>
        </p:txBody>
      </p:sp>
      <p:sp>
        <p:nvSpPr>
          <p:cNvPr id="661" name="Shape 66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/>
              <a:t>Переменные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/>
              <a:t>Вложенные блоки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/>
              <a:t>Миксины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/>
              <a:t>Операторы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/>
              <a:t>Функции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68" name="Shape 66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88" name="Shape 68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144800" y="608100"/>
            <a:ext cx="685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1144800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Инструменты разработчика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Выбор хостинга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Проблема «кроссбраузерности»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Будущее за стандартами HTML5 и CSS3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Препроцессоры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5" name="Shape 1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695" name="Shape 69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01" name="Shape 701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Сдать ДЗ необходимо до начала следующего урока.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Портфолио - основное, что интересует работодателя.</a:t>
            </a:r>
          </a:p>
        </p:txBody>
      </p:sp>
      <p:sp>
        <p:nvSpPr>
          <p:cNvPr id="721" name="Shape 72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22" name="Shape 7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Вопросы участников ...</a:t>
            </a:r>
          </a:p>
        </p:txBody>
      </p:sp>
      <p:sp>
        <p:nvSpPr>
          <p:cNvPr id="729" name="Shape 7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35" name="Shape 73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55" name="Shape 7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Инструменты разработчика</a:t>
            </a:r>
          </a:p>
        </p:txBody>
      </p:sp>
      <p:sp>
        <p:nvSpPr>
          <p:cNvPr id="122" name="Shape 1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ftp-клиент (FileZilla, WinSCP, Total Commander . . .)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Плагины (FireBug, WebDeveloper)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Валидатор (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http://validator.w3.org/</a:t>
            </a:r>
            <a:r>
              <a:rPr lang="ru" sz="1600">
                <a:solidFill>
                  <a:srgbClr val="2C2D30"/>
                </a:solidFill>
              </a:rPr>
              <a:t>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Оптимизация изображений (TinyPNG)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9" name="Shape 12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9" name="Shape 149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Генератор CSS-градиентов (CSS3Factory, CSSMatic Gradients)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Совместимости разных версий браузеров (Can I Use …?)</a:t>
            </a:r>
          </a:p>
        </p:txBody>
      </p:sp>
      <p:sp>
        <p:nvSpPr>
          <p:cNvPr id="156" name="Shape 15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2" name="Shape 162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82" name="Shape 18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Проблема «кроссбраузерности»</a:t>
            </a:r>
          </a:p>
        </p:txBody>
      </p:sp>
      <p:sp>
        <p:nvSpPr>
          <p:cNvPr id="189" name="Shape 18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5" name="Shape 19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15" name="Shape 2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Что делать?</a:t>
            </a:r>
          </a:p>
        </p:txBody>
      </p:sp>
      <p:sp>
        <p:nvSpPr>
          <p:cNvPr id="222" name="Shape 222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Тестировать во всех основных браузерах 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Сбросить стили css 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Использовать «css-хаки»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Условный комментарий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29" name="Shape 22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49" name="Shape 2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Условный комментарий</a:t>
            </a:r>
          </a:p>
        </p:txBody>
      </p:sp>
      <p:sp>
        <p:nvSpPr>
          <p:cNvPr id="256" name="Shape 25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38761D"/>
                </a:solidFill>
              </a:rPr>
              <a:t>&lt;!--</a:t>
            </a:r>
            <a:r>
              <a:rPr lang="ru" sz="1600">
                <a:solidFill>
                  <a:srgbClr val="0000FF"/>
                </a:solidFill>
              </a:rPr>
              <a:t>[if </a:t>
            </a:r>
            <a:r>
              <a:rPr lang="ru" sz="1600">
                <a:solidFill>
                  <a:srgbClr val="BF9000"/>
                </a:solidFill>
              </a:rPr>
              <a:t>gte</a:t>
            </a:r>
            <a:r>
              <a:rPr lang="ru" sz="1600">
                <a:solidFill>
                  <a:srgbClr val="0000FF"/>
                </a:solidFill>
              </a:rPr>
              <a:t> IE 6]</a:t>
            </a:r>
            <a:r>
              <a:rPr lang="ru" sz="1600">
                <a:solidFill>
                  <a:srgbClr val="38761D"/>
                </a:solidFill>
              </a:rPr>
              <a:t>&gt;</a:t>
            </a:r>
            <a:r>
              <a:rPr lang="ru" sz="1600">
                <a:solidFill>
                  <a:srgbClr val="2C2D30"/>
                </a:solidFill>
              </a:rPr>
              <a:t> </a:t>
            </a: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&lt;link href="css/style_ie.css" rel="stylesheet" type="text/css" /&gt;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38761D"/>
                </a:solidFill>
              </a:rPr>
              <a:t>&lt;</a:t>
            </a:r>
            <a:r>
              <a:rPr lang="ru" sz="1600">
                <a:solidFill>
                  <a:srgbClr val="0000FF"/>
                </a:solidFill>
              </a:rPr>
              <a:t>![endif]</a:t>
            </a:r>
            <a:r>
              <a:rPr lang="ru" sz="1600">
                <a:solidFill>
                  <a:srgbClr val="38761D"/>
                </a:solidFill>
              </a:rPr>
              <a:t>--&gt;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F9000"/>
                </a:solidFill>
              </a:rPr>
              <a:t>lt</a:t>
            </a:r>
            <a:r>
              <a:rPr lang="ru" sz="1600">
                <a:solidFill>
                  <a:srgbClr val="2C2D30"/>
                </a:solidFill>
              </a:rPr>
              <a:t> – версия меньше указанной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F9000"/>
                </a:solidFill>
              </a:rPr>
              <a:t>lte</a:t>
            </a:r>
            <a:r>
              <a:rPr lang="ru" sz="1600">
                <a:solidFill>
                  <a:srgbClr val="2C2D30"/>
                </a:solidFill>
              </a:rPr>
              <a:t> – версия меньше или равно указанной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F9000"/>
                </a:solidFill>
              </a:rPr>
              <a:t>gt</a:t>
            </a:r>
            <a:r>
              <a:rPr lang="ru" sz="1600">
                <a:solidFill>
                  <a:srgbClr val="2C2D30"/>
                </a:solidFill>
              </a:rPr>
              <a:t> – версия больше указанной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F9000"/>
                </a:solidFill>
              </a:rPr>
              <a:t>gte</a:t>
            </a:r>
            <a:r>
              <a:rPr lang="ru" sz="1600">
                <a:solidFill>
                  <a:srgbClr val="2C2D30"/>
                </a:solidFill>
              </a:rPr>
              <a:t> - версия больше или равно указанной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3" name="Shape 26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83" name="Shape 28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Группирование условных комментариев</a:t>
            </a:r>
          </a:p>
        </p:txBody>
      </p:sp>
      <p:sp>
        <p:nvSpPr>
          <p:cNvPr id="290" name="Shape 29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[if (IE 6) </a:t>
            </a:r>
            <a:r>
              <a:rPr lang="ru" sz="1600">
                <a:solidFill>
                  <a:srgbClr val="990000"/>
                </a:solidFill>
              </a:rPr>
              <a:t>&amp;</a:t>
            </a:r>
            <a:r>
              <a:rPr lang="ru" sz="1600">
                <a:solidFill>
                  <a:srgbClr val="2C2D30"/>
                </a:solidFill>
              </a:rPr>
              <a:t> (IE 7)] – 6-я версия </a:t>
            </a:r>
            <a:r>
              <a:rPr lang="ru" sz="1600">
                <a:solidFill>
                  <a:srgbClr val="990000"/>
                </a:solidFill>
              </a:rPr>
              <a:t>И</a:t>
            </a:r>
            <a:r>
              <a:rPr lang="ru" sz="1600">
                <a:solidFill>
                  <a:srgbClr val="2C2D30"/>
                </a:solidFill>
              </a:rPr>
              <a:t> 7-я версия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[if (IE 6)</a:t>
            </a:r>
            <a:r>
              <a:rPr lang="ru" sz="1600">
                <a:solidFill>
                  <a:srgbClr val="990000"/>
                </a:solidFill>
              </a:rPr>
              <a:t> |</a:t>
            </a:r>
            <a:r>
              <a:rPr lang="ru" sz="1600">
                <a:solidFill>
                  <a:srgbClr val="2C2D30"/>
                </a:solidFill>
              </a:rPr>
              <a:t> (IE 7)] – 6-я версия </a:t>
            </a:r>
            <a:r>
              <a:rPr lang="ru" sz="1600">
                <a:solidFill>
                  <a:srgbClr val="990000"/>
                </a:solidFill>
              </a:rPr>
              <a:t>ИЛИ</a:t>
            </a:r>
            <a:r>
              <a:rPr lang="ru" sz="1600">
                <a:solidFill>
                  <a:srgbClr val="2C2D30"/>
                </a:solidFill>
              </a:rPr>
              <a:t> 7-я версия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[if </a:t>
            </a:r>
            <a:r>
              <a:rPr lang="ru" sz="1600">
                <a:solidFill>
                  <a:srgbClr val="990000"/>
                </a:solidFill>
              </a:rPr>
              <a:t>!</a:t>
            </a:r>
            <a:r>
              <a:rPr lang="ru" sz="1600">
                <a:solidFill>
                  <a:srgbClr val="2C2D30"/>
                </a:solidFill>
              </a:rPr>
              <a:t>(IE 8)] – </a:t>
            </a:r>
            <a:r>
              <a:rPr lang="ru" sz="1600">
                <a:solidFill>
                  <a:srgbClr val="990000"/>
                </a:solidFill>
              </a:rPr>
              <a:t>НЕ</a:t>
            </a:r>
            <a:r>
              <a:rPr lang="ru" sz="1600">
                <a:solidFill>
                  <a:srgbClr val="2C2D30"/>
                </a:solidFill>
              </a:rPr>
              <a:t> 8-я версия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97" name="Shape 29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1173" y="-800099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855973" y="-800099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17" name="Shape 3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Будущее за стандартами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HTML5 и CSS3</a:t>
            </a:r>
          </a:p>
        </p:txBody>
      </p:sp>
      <p:sp>
        <p:nvSpPr>
          <p:cNvPr id="324" name="Shape 3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0" name="Shape 33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50" name="Shape 3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