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Shape 1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Shape 1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Shape 1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Shape 1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Shape 1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Shape 1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Shape 1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Shape 1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Shape 1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Shape 1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Shape 1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4000">
                <a:solidFill>
                  <a:srgbClr val="4C5D6E"/>
                </a:solidFill>
              </a:rPr>
              <a:t>Основы CSS</a:t>
            </a:r>
          </a:p>
        </p:txBody>
      </p:sp>
      <p:pic>
        <p:nvPicPr>
          <p:cNvPr descr="HTMLCSS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3. Подключение внешнего файла</a:t>
            </a:r>
          </a:p>
        </p:txBody>
      </p:sp>
      <p:sp>
        <p:nvSpPr>
          <p:cNvPr id="363" name="Shape 363"/>
          <p:cNvSpPr txBox="1"/>
          <p:nvPr>
            <p:ph type="ctrTitle"/>
          </p:nvPr>
        </p:nvSpPr>
        <p:spPr>
          <a:xfrm>
            <a:off x="1142375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Плюсы: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8800"/>
              </a:buClr>
              <a:buSzPct val="100000"/>
              <a:buChar char="+"/>
            </a:pPr>
            <a:r>
              <a:rPr lang="ru" sz="1600">
                <a:solidFill>
                  <a:srgbClr val="008800"/>
                </a:solidFill>
              </a:rPr>
              <a:t>Можно применить стили ко всему сайту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8800"/>
              </a:buClr>
              <a:buSzPct val="100000"/>
              <a:buChar char="+"/>
            </a:pPr>
            <a:r>
              <a:rPr lang="ru" sz="1600">
                <a:solidFill>
                  <a:srgbClr val="008800"/>
                </a:solidFill>
              </a:rPr>
              <a:t>Удобно редактировать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8800"/>
              </a:buClr>
              <a:buSzPct val="100000"/>
              <a:buChar char="+"/>
            </a:pPr>
            <a:r>
              <a:rPr lang="ru" sz="1600">
                <a:solidFill>
                  <a:srgbClr val="008800"/>
                </a:solidFill>
              </a:rPr>
              <a:t>Файл кэшируется</a:t>
            </a:r>
          </a:p>
        </p:txBody>
      </p:sp>
      <p:sp>
        <p:nvSpPr>
          <p:cNvPr id="364" name="Shape 3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70" name="Shape 37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type="ctrTitle"/>
          </p:nvPr>
        </p:nvSpPr>
        <p:spPr>
          <a:xfrm>
            <a:off x="5142000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Пример: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body</a:t>
            </a:r>
            <a:r>
              <a:rPr lang="ru" sz="1400">
                <a:solidFill>
                  <a:srgbClr val="2C2D30"/>
                </a:solidFill>
              </a:rPr>
              <a:t> 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color:</a:t>
            </a:r>
            <a:r>
              <a:rPr lang="ru" sz="1400"/>
              <a:t> blue;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background</a:t>
            </a:r>
            <a:r>
              <a:rPr lang="ru" sz="1400">
                <a:solidFill>
                  <a:srgbClr val="2C2D30"/>
                </a:solidFill>
              </a:rPr>
              <a:t>: #0f0;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/>
              <a:t>center;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390" name="Shape 39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91" name="Shape 39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Подключение внешнего файла</a:t>
            </a:r>
          </a:p>
        </p:txBody>
      </p:sp>
      <p:sp>
        <p:nvSpPr>
          <p:cNvPr id="398" name="Shape 398"/>
          <p:cNvSpPr txBox="1"/>
          <p:nvPr>
            <p:ph type="ctrTitle"/>
          </p:nvPr>
        </p:nvSpPr>
        <p:spPr>
          <a:xfrm>
            <a:off x="1142375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index.html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&lt;head&gt;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&lt;link</a:t>
            </a:r>
            <a:r>
              <a:rPr lang="ru" sz="1600">
                <a:solidFill>
                  <a:srgbClr val="008800"/>
                </a:solidFill>
              </a:rPr>
              <a:t> </a:t>
            </a:r>
            <a:r>
              <a:rPr lang="ru" sz="1600">
                <a:solidFill>
                  <a:srgbClr val="660066"/>
                </a:solidFill>
              </a:rPr>
              <a:t>rel=</a:t>
            </a:r>
            <a:r>
              <a:rPr lang="ru" sz="1600">
                <a:solidFill>
                  <a:srgbClr val="008800"/>
                </a:solidFill>
              </a:rPr>
              <a:t>"stylesheet" </a:t>
            </a:r>
            <a:r>
              <a:rPr lang="ru" sz="1600">
                <a:solidFill>
                  <a:srgbClr val="660066"/>
                </a:solidFill>
              </a:rPr>
              <a:t>type=</a:t>
            </a:r>
            <a:r>
              <a:rPr lang="ru" sz="1600">
                <a:solidFill>
                  <a:srgbClr val="008800"/>
                </a:solidFill>
              </a:rPr>
              <a:t>"text/css" </a:t>
            </a:r>
            <a:r>
              <a:rPr lang="ru" sz="1600">
                <a:solidFill>
                  <a:srgbClr val="660066"/>
                </a:solidFill>
              </a:rPr>
              <a:t>href=</a:t>
            </a:r>
            <a:r>
              <a:rPr lang="ru" sz="1600">
                <a:solidFill>
                  <a:srgbClr val="008800"/>
                </a:solidFill>
              </a:rPr>
              <a:t>"style.сss"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&lt;/head&gt;</a:t>
            </a:r>
          </a:p>
        </p:txBody>
      </p:sp>
      <p:sp>
        <p:nvSpPr>
          <p:cNvPr id="399" name="Shape 39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05" name="Shape 40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type="ctrTitle"/>
          </p:nvPr>
        </p:nvSpPr>
        <p:spPr>
          <a:xfrm>
            <a:off x="5142000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style.css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body</a:t>
            </a:r>
            <a:r>
              <a:rPr lang="ru" sz="1400">
                <a:solidFill>
                  <a:srgbClr val="2C2D30"/>
                </a:solidFill>
              </a:rPr>
              <a:t> 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color:</a:t>
            </a:r>
            <a:r>
              <a:rPr lang="ru" sz="1400"/>
              <a:t> blue;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background</a:t>
            </a:r>
            <a:r>
              <a:rPr lang="ru" sz="1400">
                <a:solidFill>
                  <a:srgbClr val="2C2D30"/>
                </a:solidFill>
              </a:rPr>
              <a:t>: #0f0;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/>
              <a:t>center;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425" name="Shape 42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26" name="Shape 4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Селекторы</a:t>
            </a:r>
          </a:p>
        </p:txBody>
      </p:sp>
      <p:sp>
        <p:nvSpPr>
          <p:cNvPr id="433" name="Shape 4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39" name="Shape 439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59" name="Shape 4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Tags</a:t>
            </a:r>
          </a:p>
        </p:txBody>
      </p:sp>
      <p:sp>
        <p:nvSpPr>
          <p:cNvPr id="466" name="Shape 466"/>
          <p:cNvSpPr txBox="1"/>
          <p:nvPr>
            <p:ph type="ctrTitle"/>
          </p:nvPr>
        </p:nvSpPr>
        <p:spPr>
          <a:xfrm>
            <a:off x="1142375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&lt;h1&gt;</a:t>
            </a:r>
            <a:r>
              <a:rPr lang="ru" sz="1600">
                <a:solidFill>
                  <a:srgbClr val="2B2B2B"/>
                </a:solidFill>
              </a:rPr>
              <a:t>Для всех заголовков первого уровня цвет текста будет синим</a:t>
            </a:r>
            <a:r>
              <a:rPr lang="ru" sz="1600">
                <a:solidFill>
                  <a:srgbClr val="000088"/>
                </a:solidFill>
              </a:rPr>
              <a:t>&lt;/h1&gt;</a:t>
            </a:r>
          </a:p>
        </p:txBody>
      </p:sp>
      <p:sp>
        <p:nvSpPr>
          <p:cNvPr id="467" name="Shape 46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73" name="Shape 47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type="ctrTitle"/>
          </p:nvPr>
        </p:nvSpPr>
        <p:spPr>
          <a:xfrm>
            <a:off x="5142000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>
                <a:solidFill>
                  <a:srgbClr val="2B2B2B"/>
                </a:solidFill>
              </a:rPr>
              <a:t>blue</a:t>
            </a:r>
            <a:r>
              <a:rPr lang="ru" sz="14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94" name="Shape 49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id</a:t>
            </a:r>
          </a:p>
        </p:txBody>
      </p:sp>
      <p:sp>
        <p:nvSpPr>
          <p:cNvPr id="501" name="Shape 501"/>
          <p:cNvSpPr txBox="1"/>
          <p:nvPr>
            <p:ph type="ctrTitle"/>
          </p:nvPr>
        </p:nvSpPr>
        <p:spPr>
          <a:xfrm>
            <a:off x="1142375" y="1714500"/>
            <a:ext cx="3429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 </a:t>
            </a:r>
            <a:r>
              <a:rPr lang="ru" sz="1600">
                <a:solidFill>
                  <a:srgbClr val="660066"/>
                </a:solidFill>
              </a:rPr>
              <a:t>id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”first”</a:t>
            </a:r>
            <a:r>
              <a:rPr lang="ru" sz="1600">
                <a:solidFill>
                  <a:srgbClr val="000088"/>
                </a:solidFill>
              </a:rPr>
              <a:t>&gt;</a:t>
            </a:r>
            <a:r>
              <a:rPr lang="ru" sz="1600">
                <a:solidFill>
                  <a:srgbClr val="2B2B2B"/>
                </a:solidFill>
              </a:rPr>
              <a:t>Цвет фона данного параграфа будет серым</a:t>
            </a:r>
            <a:r>
              <a:rPr lang="ru" sz="1600">
                <a:solidFill>
                  <a:srgbClr val="000088"/>
                </a:solidFill>
              </a:rPr>
              <a:t>&lt;/p&gt;</a:t>
            </a:r>
          </a:p>
        </p:txBody>
      </p:sp>
      <p:sp>
        <p:nvSpPr>
          <p:cNvPr id="502" name="Shape 50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08" name="Shape 50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 txBox="1"/>
          <p:nvPr>
            <p:ph type="ctrTitle"/>
          </p:nvPr>
        </p:nvSpPr>
        <p:spPr>
          <a:xfrm>
            <a:off x="5142000" y="1714500"/>
            <a:ext cx="3429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#first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background: </a:t>
            </a:r>
            <a:r>
              <a:rPr lang="ru" sz="1400">
                <a:solidFill>
                  <a:srgbClr val="2B2B2B"/>
                </a:solidFill>
              </a:rPr>
              <a:t>#ccc</a:t>
            </a:r>
            <a:r>
              <a:rPr lang="ru" sz="14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29" name="Shape 5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1144800" y="3429000"/>
            <a:ext cx="68544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990000"/>
                </a:solidFill>
              </a:rPr>
              <a:t>Идентификатор в коде документа должен быть в единственном экземпляре, иными словами, встречаться только один раз.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class</a:t>
            </a:r>
          </a:p>
        </p:txBody>
      </p:sp>
      <p:sp>
        <p:nvSpPr>
          <p:cNvPr id="537" name="Shape 537"/>
          <p:cNvSpPr txBox="1"/>
          <p:nvPr>
            <p:ph type="ctrTitle"/>
          </p:nvPr>
        </p:nvSpPr>
        <p:spPr>
          <a:xfrm>
            <a:off x="1142375" y="1714500"/>
            <a:ext cx="3429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&lt;h1 </a:t>
            </a:r>
            <a:r>
              <a:rPr lang="ru" sz="1600">
                <a:solidFill>
                  <a:srgbClr val="660066"/>
                </a:solidFill>
              </a:rPr>
              <a:t>class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”border”</a:t>
            </a:r>
            <a:r>
              <a:rPr lang="ru" sz="1600">
                <a:solidFill>
                  <a:srgbClr val="000088"/>
                </a:solidFill>
              </a:rPr>
              <a:t>&gt;</a:t>
            </a:r>
            <a:r>
              <a:rPr lang="ru" sz="1600">
                <a:solidFill>
                  <a:srgbClr val="2B2B2B"/>
                </a:solidFill>
              </a:rPr>
              <a:t>Заголовок с рамкой</a:t>
            </a:r>
            <a:r>
              <a:rPr lang="ru" sz="1600">
                <a:solidFill>
                  <a:srgbClr val="000088"/>
                </a:solidFill>
              </a:rPr>
              <a:t>&lt;/h1&gt;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 </a:t>
            </a:r>
            <a:r>
              <a:rPr lang="ru" sz="1600">
                <a:solidFill>
                  <a:srgbClr val="660066"/>
                </a:solidFill>
              </a:rPr>
              <a:t>class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”border”</a:t>
            </a:r>
            <a:r>
              <a:rPr lang="ru" sz="1600">
                <a:solidFill>
                  <a:srgbClr val="000088"/>
                </a:solidFill>
              </a:rPr>
              <a:t>&gt;</a:t>
            </a:r>
            <a:r>
              <a:rPr lang="ru" sz="1600">
                <a:solidFill>
                  <a:srgbClr val="2B2B2B"/>
                </a:solidFill>
              </a:rPr>
              <a:t>Параграф с рамкой</a:t>
            </a:r>
            <a:r>
              <a:rPr lang="ru" sz="1600">
                <a:solidFill>
                  <a:srgbClr val="000088"/>
                </a:solidFill>
              </a:rPr>
              <a:t>&lt;/p&gt;</a:t>
            </a:r>
          </a:p>
        </p:txBody>
      </p:sp>
      <p:sp>
        <p:nvSpPr>
          <p:cNvPr id="538" name="Shape 5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44" name="Shape 54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>
            <p:ph type="ctrTitle"/>
          </p:nvPr>
        </p:nvSpPr>
        <p:spPr>
          <a:xfrm>
            <a:off x="5142000" y="1714500"/>
            <a:ext cx="3429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.border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border: </a:t>
            </a:r>
            <a:r>
              <a:rPr lang="ru" sz="1400">
                <a:solidFill>
                  <a:srgbClr val="2B2B2B"/>
                </a:solidFill>
              </a:rPr>
              <a:t>1px solid black</a:t>
            </a:r>
            <a:r>
              <a:rPr lang="ru" sz="1400"/>
              <a:t>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65" name="Shape 56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/>
        </p:nvSpPr>
        <p:spPr>
          <a:xfrm>
            <a:off x="1270200" y="3734000"/>
            <a:ext cx="73001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В значении допускается указывать сразу несколько классов, разделяя их между собой пробелом.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Селекторы атрибутов</a:t>
            </a:r>
          </a:p>
        </p:txBody>
      </p:sp>
      <p:sp>
        <p:nvSpPr>
          <p:cNvPr id="573" name="Shape 573"/>
          <p:cNvSpPr txBox="1"/>
          <p:nvPr>
            <p:ph type="ctrTitle"/>
          </p:nvPr>
        </p:nvSpPr>
        <p:spPr>
          <a:xfrm>
            <a:off x="1142375" y="1714500"/>
            <a:ext cx="3429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&lt;img </a:t>
            </a:r>
            <a:r>
              <a:rPr lang="ru" sz="1600">
                <a:solidFill>
                  <a:srgbClr val="660066"/>
                </a:solidFill>
              </a:rPr>
              <a:t>src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”pic.jpg” </a:t>
            </a:r>
            <a:r>
              <a:rPr lang="ru" sz="1600">
                <a:solidFill>
                  <a:srgbClr val="660066"/>
                </a:solidFill>
              </a:rPr>
              <a:t>alt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”Фото”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&lt;input </a:t>
            </a:r>
            <a:r>
              <a:rPr lang="ru" sz="1600">
                <a:solidFill>
                  <a:srgbClr val="660066"/>
                </a:solidFill>
              </a:rPr>
              <a:t>type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”text”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</p:txBody>
      </p:sp>
      <p:sp>
        <p:nvSpPr>
          <p:cNvPr id="574" name="Shape 57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80" name="Shape 58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type="ctrTitle"/>
          </p:nvPr>
        </p:nvSpPr>
        <p:spPr>
          <a:xfrm>
            <a:off x="5142000" y="1714500"/>
            <a:ext cx="34296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img[alt]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width: </a:t>
            </a:r>
            <a:r>
              <a:rPr lang="ru" sz="1400">
                <a:solidFill>
                  <a:srgbClr val="2B2B2B"/>
                </a:solidFill>
              </a:rPr>
              <a:t>100px;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input[type=”text”]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10px;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01" name="Shape 60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Основные свойства стилей</a:t>
            </a:r>
          </a:p>
        </p:txBody>
      </p:sp>
      <p:sp>
        <p:nvSpPr>
          <p:cNvPr id="608" name="Shape 60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14" name="Shape 61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34" name="Shape 6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Единицы измерения в CSS</a:t>
            </a:r>
          </a:p>
        </p:txBody>
      </p:sp>
      <p:sp>
        <p:nvSpPr>
          <p:cNvPr id="641" name="Shape 641"/>
          <p:cNvSpPr txBox="1"/>
          <p:nvPr>
            <p:ph type="ctrTitle"/>
          </p:nvPr>
        </p:nvSpPr>
        <p:spPr>
          <a:xfrm>
            <a:off x="1142375" y="1714500"/>
            <a:ext cx="3999599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990000"/>
                </a:solidFill>
              </a:rPr>
              <a:t>Относительные</a:t>
            </a:r>
            <a:r>
              <a:rPr lang="ru" sz="1600">
                <a:solidFill>
                  <a:srgbClr val="2C2D30"/>
                </a:solidFill>
              </a:rPr>
              <a:t>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ru" sz="1600"/>
              <a:t>px - пиксел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ru" sz="1600"/>
              <a:t>% - процент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ru" sz="1600"/>
              <a:t>em – высота текущего шрифта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/>
              <a:t>	...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8" name="Shape 64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68" name="Shape 66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 txBox="1"/>
          <p:nvPr>
            <p:ph type="ctrTitle"/>
          </p:nvPr>
        </p:nvSpPr>
        <p:spPr>
          <a:xfrm>
            <a:off x="5142000" y="1714500"/>
            <a:ext cx="34296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990000"/>
                </a:solidFill>
              </a:rPr>
              <a:t>Абсолютные</a:t>
            </a:r>
            <a:r>
              <a:rPr lang="ru" sz="1600">
                <a:solidFill>
                  <a:srgbClr val="2C2D30"/>
                </a:solidFill>
              </a:rPr>
              <a:t>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600"/>
              <a:t>cm -сантиметр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600"/>
              <a:t>mm – миллиметр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600"/>
              <a:t>in - дюйм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600"/>
              <a:t>pt - пункт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/>
              <a:t>	...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88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Цвета в CSS</a:t>
            </a:r>
          </a:p>
        </p:txBody>
      </p:sp>
      <p:sp>
        <p:nvSpPr>
          <p:cNvPr id="676" name="Shape 676"/>
          <p:cNvSpPr txBox="1"/>
          <p:nvPr>
            <p:ph type="ctrTitle"/>
          </p:nvPr>
        </p:nvSpPr>
        <p:spPr>
          <a:xfrm>
            <a:off x="1144800" y="1714500"/>
            <a:ext cx="22848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990000"/>
                </a:solidFill>
              </a:rPr>
              <a:t>Именованные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/>
              <a:t>red,green,blue,black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/>
              <a:t>...</a:t>
            </a:r>
          </a:p>
        </p:txBody>
      </p:sp>
      <p:sp>
        <p:nvSpPr>
          <p:cNvPr id="677" name="Shape 67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83" name="Shape 68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 txBox="1"/>
          <p:nvPr>
            <p:ph type="ctrTitle"/>
          </p:nvPr>
        </p:nvSpPr>
        <p:spPr>
          <a:xfrm>
            <a:off x="3429600" y="1714500"/>
            <a:ext cx="23712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990000"/>
                </a:solidFill>
              </a:rPr>
              <a:t>Функциональные RGB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R</a:t>
            </a:r>
            <a:r>
              <a:rPr lang="ru" sz="1600">
                <a:solidFill>
                  <a:srgbClr val="38761D"/>
                </a:solidFill>
              </a:rPr>
              <a:t>G</a:t>
            </a:r>
            <a:r>
              <a:rPr lang="ru" sz="1600">
                <a:solidFill>
                  <a:srgbClr val="0000FF"/>
                </a:solidFill>
              </a:rPr>
              <a:t>B</a:t>
            </a:r>
            <a:r>
              <a:rPr lang="ru" sz="1600"/>
              <a:t>(255, 130, 0)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R</a:t>
            </a:r>
            <a:r>
              <a:rPr lang="ru" sz="1600">
                <a:solidFill>
                  <a:srgbClr val="38761D"/>
                </a:solidFill>
              </a:rPr>
              <a:t>G</a:t>
            </a:r>
            <a:r>
              <a:rPr lang="ru" sz="1600">
                <a:solidFill>
                  <a:srgbClr val="0000FF"/>
                </a:solidFill>
              </a:rPr>
              <a:t>B</a:t>
            </a:r>
            <a:r>
              <a:rPr lang="ru" sz="1600"/>
              <a:t>(100%, 70%, 0%)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/>
              <a:t>0 - 255, 0 - 100%</a:t>
            </a:r>
          </a:p>
        </p:txBody>
      </p:sp>
      <p:sp>
        <p:nvSpPr>
          <p:cNvPr id="703" name="Shape 70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04" name="Shape 70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5800800" y="1714500"/>
            <a:ext cx="276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990000"/>
                </a:solidFill>
              </a:rPr>
              <a:t>Шестнадцатиричные RGB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#</a:t>
            </a:r>
            <a:r>
              <a:rPr lang="ru" sz="1600">
                <a:solidFill>
                  <a:srgbClr val="FF0000"/>
                </a:solidFill>
              </a:rPr>
              <a:t>FA</a:t>
            </a:r>
            <a:r>
              <a:rPr lang="ru" sz="1600">
                <a:solidFill>
                  <a:srgbClr val="008800"/>
                </a:solidFill>
              </a:rPr>
              <a:t>96</a:t>
            </a:r>
            <a:r>
              <a:rPr lang="ru" sz="1600">
                <a:solidFill>
                  <a:srgbClr val="0000FF"/>
                </a:solidFill>
              </a:rPr>
              <a:t>CF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#</a:t>
            </a:r>
            <a:r>
              <a:rPr lang="ru" sz="1600">
                <a:solidFill>
                  <a:srgbClr val="FF0000"/>
                </a:solidFill>
              </a:rPr>
              <a:t>FF</a:t>
            </a:r>
            <a:r>
              <a:rPr lang="ru" sz="1600">
                <a:solidFill>
                  <a:srgbClr val="008800"/>
                </a:solidFill>
              </a:rPr>
              <a:t>AA</a:t>
            </a:r>
            <a:r>
              <a:rPr lang="ru" sz="1600">
                <a:solidFill>
                  <a:srgbClr val="0000FF"/>
                </a:solidFill>
              </a:rPr>
              <a:t>00</a:t>
            </a:r>
            <a:r>
              <a:rPr lang="ru" sz="1600">
                <a:solidFill>
                  <a:schemeClr val="dk1"/>
                </a:solidFill>
              </a:rPr>
              <a:t> =&gt; #</a:t>
            </a:r>
            <a:r>
              <a:rPr lang="ru" sz="1600">
                <a:solidFill>
                  <a:srgbClr val="FF0000"/>
                </a:solidFill>
              </a:rPr>
              <a:t>F</a:t>
            </a:r>
            <a:r>
              <a:rPr lang="ru" sz="1600">
                <a:solidFill>
                  <a:srgbClr val="008800"/>
                </a:solidFill>
              </a:rPr>
              <a:t>A</a:t>
            </a:r>
            <a:r>
              <a:rPr lang="ru" sz="1600">
                <a:solidFill>
                  <a:srgbClr val="0000FF"/>
                </a:solidFill>
              </a:rPr>
              <a:t>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chemeClr val="dk1"/>
                </a:solidFill>
              </a:rPr>
              <a:t>(0,1,2,3,4,5,6,7,8,9,A,B,C,D,E,F)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CSS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Синтаксис CSS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Способы объявления CSS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Селекторы (id, class, tag)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Селекторы атрибутов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Основные свойства стилей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Вложенность, наследование и группирование свойств</a:t>
            </a:r>
          </a:p>
        </p:txBody>
      </p:sp>
      <p:sp>
        <p:nvSpPr>
          <p:cNvPr id="89" name="Shape 8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5" name="Shape 1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width, height </a:t>
            </a:r>
            <a:r>
              <a:rPr lang="ru" sz="3200">
                <a:solidFill>
                  <a:srgbClr val="4C5D6E"/>
                </a:solidFill>
              </a:rPr>
              <a:t>– ширина и высота</a:t>
            </a:r>
          </a:p>
        </p:txBody>
      </p:sp>
      <p:sp>
        <p:nvSpPr>
          <p:cNvPr id="712" name="Shape 712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990000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000088"/>
                </a:solidFill>
              </a:rPr>
              <a:t>h1 </a:t>
            </a:r>
            <a:r>
              <a:rPr lang="ru" sz="18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>
                <a:solidFill>
                  <a:srgbClr val="008800"/>
                </a:solidFill>
              </a:rPr>
              <a:t>width: </a:t>
            </a:r>
            <a:r>
              <a:rPr lang="ru" sz="1800">
                <a:solidFill>
                  <a:srgbClr val="2B2B2B"/>
                </a:solidFill>
              </a:rPr>
              <a:t>300px</a:t>
            </a:r>
            <a:r>
              <a:rPr lang="ru" sz="1800"/>
              <a:t>;</a:t>
            </a:r>
          </a:p>
          <a:p>
            <a:pPr indent="-69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008800"/>
                </a:solidFill>
              </a:rPr>
              <a:t>height: </a:t>
            </a:r>
            <a:r>
              <a:rPr lang="ru" sz="1800">
                <a:solidFill>
                  <a:srgbClr val="2B2B2B"/>
                </a:solidFill>
              </a:rPr>
              <a:t>200px</a:t>
            </a:r>
            <a:r>
              <a:rPr lang="ru" sz="1800"/>
              <a:t>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19" name="Shape 71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39" name="Shape 7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background</a:t>
            </a:r>
            <a:r>
              <a:rPr lang="ru" sz="3200">
                <a:solidFill>
                  <a:srgbClr val="4C5D6E"/>
                </a:solidFill>
              </a:rPr>
              <a:t> – фон элемента</a:t>
            </a:r>
          </a:p>
        </p:txBody>
      </p:sp>
      <p:sp>
        <p:nvSpPr>
          <p:cNvPr id="746" name="Shape 746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background-color</a:t>
            </a:r>
            <a:r>
              <a:rPr lang="ru" sz="1600">
                <a:solidFill>
                  <a:srgbClr val="2C2D30"/>
                </a:solidFill>
              </a:rPr>
              <a:t>: #ff0;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background-image</a:t>
            </a:r>
            <a:r>
              <a:rPr lang="ru" sz="1600">
                <a:solidFill>
                  <a:srgbClr val="2C2D30"/>
                </a:solidFill>
              </a:rPr>
              <a:t>: url(img/foto.jpg);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background-position</a:t>
            </a:r>
            <a:r>
              <a:rPr lang="ru" sz="1600">
                <a:solidFill>
                  <a:srgbClr val="2C2D30"/>
                </a:solidFill>
              </a:rPr>
              <a:t>: top; (bottom | left | right);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background-repeat</a:t>
            </a:r>
            <a:r>
              <a:rPr lang="ru" sz="1600">
                <a:solidFill>
                  <a:srgbClr val="2C2D30"/>
                </a:solidFill>
              </a:rPr>
              <a:t>: repeat-x; (repeat-y | no-repeat);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background-attachment</a:t>
            </a:r>
            <a:r>
              <a:rPr lang="ru" sz="1600">
                <a:solidFill>
                  <a:srgbClr val="2C2D30"/>
                </a:solidFill>
              </a:rPr>
              <a:t>: fixed;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Объединённое значение: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8800"/>
                </a:solidFill>
              </a:rPr>
              <a:t>background</a:t>
            </a:r>
            <a:r>
              <a:rPr lang="ru" sz="1600">
                <a:solidFill>
                  <a:srgbClr val="2C2D30"/>
                </a:solidFill>
              </a:rPr>
              <a:t>: #ff0 url(img/foto.jpg) top repeat-x;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(любое из свойств может отсутствовать)</a:t>
            </a:r>
          </a:p>
        </p:txBody>
      </p:sp>
      <p:sp>
        <p:nvSpPr>
          <p:cNvPr id="747" name="Shape 74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53" name="Shape 75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73" name="Shape 77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border </a:t>
            </a:r>
            <a:r>
              <a:rPr lang="ru" sz="3200">
                <a:solidFill>
                  <a:srgbClr val="4C5D6E"/>
                </a:solidFill>
              </a:rPr>
              <a:t>– рамка</a:t>
            </a:r>
          </a:p>
        </p:txBody>
      </p:sp>
      <p:sp>
        <p:nvSpPr>
          <p:cNvPr id="780" name="Shape 780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border-color</a:t>
            </a:r>
            <a:r>
              <a:rPr lang="ru" sz="1600">
                <a:solidFill>
                  <a:srgbClr val="2C2D30"/>
                </a:solidFill>
              </a:rPr>
              <a:t>: red; (#f00 | RGB(255, 0, 0));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border-style</a:t>
            </a:r>
            <a:r>
              <a:rPr lang="ru" sz="1600">
                <a:solidFill>
                  <a:srgbClr val="2C2D30"/>
                </a:solidFill>
              </a:rPr>
              <a:t>: solid; (dotted | dashed | groove | ridge | solid | double | inset | outset);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border-width</a:t>
            </a:r>
            <a:r>
              <a:rPr lang="ru" sz="1600">
                <a:solidFill>
                  <a:srgbClr val="2C2D30"/>
                </a:solidFill>
              </a:rPr>
              <a:t>: 2px;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(1px 2px) - 1px: верхняя и нижняя, 2px: левая и правая 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(1px 2px 3px) - 1px: верхняя, 2px: левая и правая, 3 нижняя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(1px 2px 3px 4px) - 1px: верхняя, 2px: правая, 3px: нижняя, 4px: левая</a:t>
            </a:r>
          </a:p>
        </p:txBody>
      </p:sp>
      <p:sp>
        <p:nvSpPr>
          <p:cNvPr id="781" name="Shape 78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87" name="Shape 78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07" name="Shape 80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 Добавление рамки</a:t>
            </a:r>
          </a:p>
        </p:txBody>
      </p:sp>
      <p:sp>
        <p:nvSpPr>
          <p:cNvPr id="814" name="Shape 814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Для создания рамки вокруг текста, изображения или блока используется объединённое свойство: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000088"/>
                </a:solidFill>
              </a:rPr>
              <a:t>h1 </a:t>
            </a:r>
            <a:r>
              <a:rPr lang="ru" sz="18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008800"/>
                </a:solidFill>
              </a:rPr>
              <a:t>border: </a:t>
            </a:r>
            <a:r>
              <a:rPr lang="ru" sz="1800">
                <a:solidFill>
                  <a:srgbClr val="2B2B2B"/>
                </a:solidFill>
              </a:rPr>
              <a:t>1px solid black</a:t>
            </a:r>
            <a:r>
              <a:rPr lang="ru" sz="1800"/>
              <a:t>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(однопиксельная сплошная рамка, вокруг заголовка)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821" name="Shape 821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41" name="Shape 8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Shape 8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color </a:t>
            </a:r>
            <a:r>
              <a:rPr lang="ru" sz="3200">
                <a:solidFill>
                  <a:srgbClr val="4C5D6E"/>
                </a:solidFill>
              </a:rPr>
              <a:t>– цвет текста</a:t>
            </a:r>
          </a:p>
        </p:txBody>
      </p:sp>
      <p:sp>
        <p:nvSpPr>
          <p:cNvPr id="848" name="Shape 848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color</a:t>
            </a:r>
            <a:r>
              <a:rPr lang="ru" sz="1600">
                <a:solidFill>
                  <a:srgbClr val="2C2D30"/>
                </a:solidFill>
              </a:rPr>
              <a:t>: red;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color</a:t>
            </a:r>
            <a:r>
              <a:rPr lang="ru" sz="1600">
                <a:solidFill>
                  <a:srgbClr val="2C2D30"/>
                </a:solidFill>
              </a:rPr>
              <a:t>: #78fa2e;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color</a:t>
            </a:r>
            <a:r>
              <a:rPr lang="ru" sz="1600">
                <a:solidFill>
                  <a:srgbClr val="2C2D30"/>
                </a:solidFill>
              </a:rPr>
              <a:t>: RGB(34, 21, 56);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855" name="Shape 855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75" name="Shape 87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Shape 87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font </a:t>
            </a:r>
            <a:r>
              <a:rPr lang="ru" sz="3200">
                <a:solidFill>
                  <a:srgbClr val="4C5D6E"/>
                </a:solidFill>
              </a:rPr>
              <a:t>– шрифт текста</a:t>
            </a:r>
          </a:p>
        </p:txBody>
      </p:sp>
      <p:sp>
        <p:nvSpPr>
          <p:cNvPr id="882" name="Shape 882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font-family</a:t>
            </a:r>
            <a:r>
              <a:rPr lang="ru" sz="1600">
                <a:solidFill>
                  <a:srgbClr val="2C2D30"/>
                </a:solidFill>
              </a:rPr>
              <a:t>: "Times New Roman", serif, Verdana;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serif </a:t>
            </a:r>
            <a:r>
              <a:rPr lang="ru" sz="1600">
                <a:solidFill>
                  <a:srgbClr val="000000"/>
                </a:solidFill>
              </a:rPr>
              <a:t>— шрифты с засечками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sans-serif </a:t>
            </a:r>
            <a:r>
              <a:rPr lang="ru" sz="1600">
                <a:solidFill>
                  <a:srgbClr val="000000"/>
                </a:solidFill>
              </a:rPr>
              <a:t>— рубленные шрифты, без засечек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cursive </a:t>
            </a:r>
            <a:r>
              <a:rPr lang="ru" sz="1600">
                <a:solidFill>
                  <a:srgbClr val="000000"/>
                </a:solidFill>
              </a:rPr>
              <a:t>— курсивные шрифты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fantasy </a:t>
            </a:r>
            <a:r>
              <a:rPr lang="ru" sz="1600">
                <a:solidFill>
                  <a:srgbClr val="000000"/>
                </a:solidFill>
              </a:rPr>
              <a:t>— декоративные шрифты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monospace </a:t>
            </a:r>
            <a:r>
              <a:rPr lang="ru" sz="1600">
                <a:solidFill>
                  <a:srgbClr val="000000"/>
                </a:solidFill>
              </a:rPr>
              <a:t>— моноширинные шрифты</a:t>
            </a:r>
          </a:p>
        </p:txBody>
      </p:sp>
      <p:sp>
        <p:nvSpPr>
          <p:cNvPr id="883" name="Shape 88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889" name="Shape 88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909" name="Shape 90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Shape 91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font </a:t>
            </a:r>
            <a:r>
              <a:rPr lang="ru" sz="3200">
                <a:solidFill>
                  <a:srgbClr val="4C5D6E"/>
                </a:solidFill>
              </a:rPr>
              <a:t>– шрифт текста</a:t>
            </a:r>
          </a:p>
        </p:txBody>
      </p:sp>
      <p:sp>
        <p:nvSpPr>
          <p:cNvPr id="916" name="Shape 916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font-style</a:t>
            </a:r>
            <a:r>
              <a:rPr lang="ru" sz="1600">
                <a:solidFill>
                  <a:srgbClr val="2C2D30"/>
                </a:solidFill>
              </a:rPr>
              <a:t>: italic; </a:t>
            </a:r>
            <a:r>
              <a:rPr lang="ru" sz="1600">
                <a:solidFill>
                  <a:srgbClr val="666666"/>
                </a:solidFill>
              </a:rPr>
              <a:t>(oblique | normal | bold);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font-variant</a:t>
            </a:r>
            <a:r>
              <a:rPr lang="ru" sz="1600">
                <a:solidFill>
                  <a:srgbClr val="2C2D30"/>
                </a:solidFill>
              </a:rPr>
              <a:t>: small-caps;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font-weight</a:t>
            </a:r>
            <a:r>
              <a:rPr lang="ru" sz="1600">
                <a:solidFill>
                  <a:srgbClr val="2C2D30"/>
                </a:solidFill>
              </a:rPr>
              <a:t>: bold; </a:t>
            </a:r>
            <a:r>
              <a:rPr lang="ru" sz="1600">
                <a:solidFill>
                  <a:srgbClr val="666666"/>
                </a:solidFill>
              </a:rPr>
              <a:t>(bolder|lighter| 100 | 200);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font-size</a:t>
            </a:r>
            <a:r>
              <a:rPr lang="ru" sz="1600">
                <a:solidFill>
                  <a:srgbClr val="2C2D30"/>
                </a:solidFill>
              </a:rPr>
              <a:t>: 20px; </a:t>
            </a:r>
            <a:r>
              <a:rPr lang="ru" sz="1600">
                <a:solidFill>
                  <a:srgbClr val="666666"/>
                </a:solidFill>
              </a:rPr>
              <a:t>(small | medium | large);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Объединённое значение: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8800"/>
                </a:solidFill>
              </a:rPr>
              <a:t>font</a:t>
            </a:r>
            <a:r>
              <a:rPr lang="ru" sz="1600">
                <a:solidFill>
                  <a:srgbClr val="2C2D30"/>
                </a:solidFill>
              </a:rPr>
              <a:t>: bold 24px Arial, Verdana;</a:t>
            </a:r>
          </a:p>
        </p:txBody>
      </p:sp>
      <p:sp>
        <p:nvSpPr>
          <p:cNvPr id="917" name="Shape 9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23" name="Shape 92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943" name="Shape 9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3200">
                <a:solidFill>
                  <a:srgbClr val="4C5D6E"/>
                </a:solidFill>
              </a:rPr>
              <a:t>list-style </a:t>
            </a:r>
            <a:r>
              <a:rPr lang="ru" sz="3200">
                <a:solidFill>
                  <a:srgbClr val="4C5D6E"/>
                </a:solidFill>
              </a:rPr>
              <a:t>– вид маркера</a:t>
            </a:r>
          </a:p>
        </p:txBody>
      </p:sp>
      <p:sp>
        <p:nvSpPr>
          <p:cNvPr id="950" name="Shape 950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list-style-type:</a:t>
            </a:r>
            <a:r>
              <a:rPr lang="ru" sz="1600">
                <a:solidFill>
                  <a:srgbClr val="2C2D30"/>
                </a:solidFill>
              </a:rPr>
              <a:t> circle; (disc | square | armenian | decimal)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list-style-position:</a:t>
            </a:r>
            <a:r>
              <a:rPr lang="ru" sz="1600">
                <a:solidFill>
                  <a:srgbClr val="2C2D30"/>
                </a:solidFill>
              </a:rPr>
              <a:t> inside | outside;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list-style-image:</a:t>
            </a:r>
            <a:r>
              <a:rPr lang="ru" sz="1600">
                <a:solidFill>
                  <a:srgbClr val="2C2D30"/>
                </a:solidFill>
              </a:rPr>
              <a:t> url(img/list.png);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list-style:</a:t>
            </a:r>
            <a:r>
              <a:rPr lang="ru" sz="1600">
                <a:solidFill>
                  <a:srgbClr val="2C2D30"/>
                </a:solidFill>
              </a:rPr>
              <a:t> square outside;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Универсальное свойство, позволяющее одновременно задать стиль маркера, его положение, а также изображение, которое будет использоваться в качестве маркера.</a:t>
            </a:r>
          </a:p>
        </p:txBody>
      </p:sp>
      <p:sp>
        <p:nvSpPr>
          <p:cNvPr id="951" name="Shape 95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7" name="Shape 95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977" name="Shape 97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Shape 97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Редактирование текста</a:t>
            </a:r>
          </a:p>
        </p:txBody>
      </p:sp>
      <p:sp>
        <p:nvSpPr>
          <p:cNvPr id="984" name="Shape 984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text-align: </a:t>
            </a:r>
            <a:r>
              <a:rPr lang="ru" sz="1600"/>
              <a:t>center; (justify | left | right);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text-decoration: </a:t>
            </a:r>
            <a:r>
              <a:rPr lang="ru" sz="1600"/>
              <a:t>none; (line-through | overline | underline | none);</a:t>
            </a: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008800"/>
                </a:solidFill>
              </a:rPr>
              <a:t>text-transform: </a:t>
            </a:r>
            <a:r>
              <a:rPr lang="ru" sz="1600"/>
              <a:t>capitalize; (lowercase | uppercase);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8800"/>
              </a:solidFill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91" name="Shape 991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011" name="Shape 101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Shape 101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Вложенность</a:t>
            </a:r>
          </a:p>
        </p:txBody>
      </p:sp>
      <p:sp>
        <p:nvSpPr>
          <p:cNvPr id="1018" name="Shape 10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24" name="Shape 102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044" name="Shape 10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Shape 10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Что такое CSS</a:t>
            </a:r>
          </a:p>
        </p:txBody>
      </p:sp>
      <p:sp>
        <p:nvSpPr>
          <p:cNvPr id="122" name="Shape 122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 (англ. Cascading Style Sheets — каскадные таблицы стилей) — формальный язык описания внешнего вида документа, написанного с использованием языка разметки.Преимущественно используется как средство описания, оформления внешнего вида веб-страниц.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Простыми словами CSS дополнение к HTML, которое значительно расширяет его возможности.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9" name="Shape 12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11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855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9" name="Shape 1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Контекстные селекторы</a:t>
            </a:r>
          </a:p>
        </p:txBody>
      </p:sp>
      <p:sp>
        <p:nvSpPr>
          <p:cNvPr id="1051" name="Shape 1051"/>
          <p:cNvSpPr txBox="1"/>
          <p:nvPr>
            <p:ph type="ctrTitle"/>
          </p:nvPr>
        </p:nvSpPr>
        <p:spPr>
          <a:xfrm>
            <a:off x="1142375" y="1714500"/>
            <a:ext cx="51432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&lt;p class=</a:t>
            </a:r>
            <a:r>
              <a:rPr lang="ru" sz="1600">
                <a:solidFill>
                  <a:srgbClr val="008800"/>
                </a:solidFill>
              </a:rPr>
              <a:t>”main”</a:t>
            </a:r>
            <a:r>
              <a:rPr lang="ru" sz="1600">
                <a:solidFill>
                  <a:srgbClr val="000088"/>
                </a:solidFill>
              </a:rPr>
              <a:t>&gt;В этом параграфе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&lt;strong&gt;&lt;a href=“#”&gt;</a:t>
            </a:r>
            <a:r>
              <a:rPr lang="ru" sz="1800">
                <a:solidFill>
                  <a:srgbClr val="990000"/>
                </a:solidFill>
              </a:rPr>
              <a:t>эта ссылка</a:t>
            </a:r>
            <a:r>
              <a:rPr lang="ru" sz="1600">
                <a:solidFill>
                  <a:srgbClr val="000088"/>
                </a:solidFill>
              </a:rPr>
              <a:t>&lt;/a&gt;&lt;/strong&gt; </a:t>
            </a:r>
            <a:r>
              <a:rPr lang="ru" sz="1600"/>
              <a:t>будет размером 18 px и красного цвета,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</a:t>
            </a:r>
            <a:r>
              <a:rPr lang="ru" sz="1600">
                <a:solidFill>
                  <a:srgbClr val="660066"/>
                </a:solidFill>
              </a:rPr>
              <a:t>href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”#”</a:t>
            </a:r>
            <a:r>
              <a:rPr lang="ru" sz="1600">
                <a:solidFill>
                  <a:srgbClr val="000088"/>
                </a:solidFill>
              </a:rPr>
              <a:t>&gt;</a:t>
            </a:r>
            <a:r>
              <a:rPr lang="ru" sz="1600">
                <a:solidFill>
                  <a:srgbClr val="000000"/>
                </a:solidFill>
              </a:rPr>
              <a:t>а эта будет обычной</a:t>
            </a:r>
            <a:r>
              <a:rPr lang="ru" sz="1600">
                <a:solidFill>
                  <a:srgbClr val="000088"/>
                </a:solidFill>
              </a:rPr>
              <a:t>&lt;/a&gt;.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58" name="Shape 105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" name="Shape 1077"/>
          <p:cNvSpPr txBox="1"/>
          <p:nvPr>
            <p:ph type="ctrTitle"/>
          </p:nvPr>
        </p:nvSpPr>
        <p:spPr>
          <a:xfrm>
            <a:off x="6285600" y="1714500"/>
            <a:ext cx="22860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.main </a:t>
            </a:r>
            <a:r>
              <a:rPr lang="ru" sz="1400">
                <a:solidFill>
                  <a:srgbClr val="0000FF"/>
                </a:solidFill>
              </a:rPr>
              <a:t>strong </a:t>
            </a:r>
            <a:r>
              <a:rPr lang="ru" sz="1400">
                <a:solidFill>
                  <a:srgbClr val="000088"/>
                </a:solidFill>
              </a:rPr>
              <a:t>a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18px</a:t>
            </a:r>
            <a:r>
              <a:rPr lang="ru" sz="1400"/>
              <a:t>;</a:t>
            </a:r>
          </a:p>
          <a:p>
            <a:pPr indent="-69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red;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079" name="Shape 107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Shape 108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Дочерние селекторы</a:t>
            </a:r>
          </a:p>
        </p:txBody>
      </p:sp>
      <p:sp>
        <p:nvSpPr>
          <p:cNvPr id="1086" name="Shape 1086"/>
          <p:cNvSpPr txBox="1"/>
          <p:nvPr>
            <p:ph type="ctrTitle"/>
          </p:nvPr>
        </p:nvSpPr>
        <p:spPr>
          <a:xfrm>
            <a:off x="1142375" y="1355100"/>
            <a:ext cx="4000800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 </a:t>
            </a:r>
            <a:r>
              <a:rPr lang="ru" sz="1600">
                <a:solidFill>
                  <a:srgbClr val="660066"/>
                </a:solidFill>
              </a:rPr>
              <a:t>class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”main”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</a:t>
            </a:r>
            <a:r>
              <a:rPr lang="ru" sz="1600">
                <a:solidFill>
                  <a:srgbClr val="660066"/>
                </a:solidFill>
              </a:rPr>
              <a:t>href</a:t>
            </a:r>
            <a:r>
              <a:rPr lang="ru" sz="1600">
                <a:solidFill>
                  <a:srgbClr val="000088"/>
                </a:solidFill>
              </a:rPr>
              <a:t>=“</a:t>
            </a:r>
            <a:r>
              <a:rPr lang="ru" sz="1600">
                <a:solidFill>
                  <a:srgbClr val="008800"/>
                </a:solidFill>
              </a:rPr>
              <a:t>#</a:t>
            </a:r>
            <a:r>
              <a:rPr lang="ru" sz="1600">
                <a:solidFill>
                  <a:srgbClr val="000088"/>
                </a:solidFill>
              </a:rPr>
              <a:t>”&gt;</a:t>
            </a:r>
            <a:r>
              <a:rPr lang="ru" sz="1800">
                <a:solidFill>
                  <a:srgbClr val="990000"/>
                </a:solidFill>
              </a:rPr>
              <a:t>ссылка 1</a:t>
            </a:r>
            <a:r>
              <a:rPr lang="ru" sz="1600">
                <a:solidFill>
                  <a:srgbClr val="000088"/>
                </a:solidFill>
              </a:rPr>
              <a:t>&lt;/a&gt;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 </a:t>
            </a:r>
            <a:r>
              <a:rPr lang="ru" sz="1600">
                <a:solidFill>
                  <a:srgbClr val="660066"/>
                </a:solidFill>
              </a:rPr>
              <a:t>class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”main”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&lt;i&gt;</a:t>
            </a: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</a:t>
            </a:r>
            <a:r>
              <a:rPr lang="ru" sz="1600">
                <a:solidFill>
                  <a:srgbClr val="660066"/>
                </a:solidFill>
              </a:rPr>
              <a:t>href</a:t>
            </a:r>
            <a:r>
              <a:rPr lang="ru" sz="1600">
                <a:solidFill>
                  <a:srgbClr val="000088"/>
                </a:solidFill>
              </a:rPr>
              <a:t>=“</a:t>
            </a:r>
            <a:r>
              <a:rPr lang="ru" sz="1600">
                <a:solidFill>
                  <a:srgbClr val="008800"/>
                </a:solidFill>
              </a:rPr>
              <a:t>#</a:t>
            </a:r>
            <a:r>
              <a:rPr lang="ru" sz="1600">
                <a:solidFill>
                  <a:srgbClr val="000088"/>
                </a:solidFill>
              </a:rPr>
              <a:t>”&gt;</a:t>
            </a:r>
            <a:r>
              <a:rPr lang="ru" sz="1600"/>
              <a:t>ссылка 2</a:t>
            </a:r>
            <a:r>
              <a:rPr lang="ru" sz="1600">
                <a:solidFill>
                  <a:srgbClr val="000088"/>
                </a:solidFill>
              </a:rPr>
              <a:t>&lt;/a&gt;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&lt;/i&gt;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93" name="Shape 109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2" name="Shape 1112"/>
          <p:cNvSpPr txBox="1"/>
          <p:nvPr>
            <p:ph type="ctrTitle"/>
          </p:nvPr>
        </p:nvSpPr>
        <p:spPr>
          <a:xfrm>
            <a:off x="5714400" y="1355125"/>
            <a:ext cx="2857200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.main </a:t>
            </a:r>
            <a:r>
              <a:rPr lang="ru" sz="1400">
                <a:solidFill>
                  <a:srgbClr val="990000"/>
                </a:solidFill>
              </a:rPr>
              <a:t>&gt;</a:t>
            </a:r>
            <a:r>
              <a:rPr lang="ru" sz="1400">
                <a:solidFill>
                  <a:srgbClr val="0000FF"/>
                </a:solidFill>
              </a:rPr>
              <a:t> </a:t>
            </a:r>
            <a:r>
              <a:rPr lang="ru" sz="1400">
                <a:solidFill>
                  <a:srgbClr val="000088"/>
                </a:solidFill>
              </a:rPr>
              <a:t>a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18px</a:t>
            </a:r>
            <a:r>
              <a:rPr lang="ru" sz="1400"/>
              <a:t>;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red;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113" name="Shape 111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14" name="Shape 11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Shape 11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Соседние селекторы</a:t>
            </a:r>
          </a:p>
        </p:txBody>
      </p:sp>
      <p:sp>
        <p:nvSpPr>
          <p:cNvPr id="1121" name="Shape 1121"/>
          <p:cNvSpPr txBox="1"/>
          <p:nvPr>
            <p:ph type="ctrTitle"/>
          </p:nvPr>
        </p:nvSpPr>
        <p:spPr>
          <a:xfrm>
            <a:off x="1142375" y="1355100"/>
            <a:ext cx="4504199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 class=</a:t>
            </a:r>
            <a:r>
              <a:rPr lang="ru" sz="1600">
                <a:solidFill>
                  <a:srgbClr val="008800"/>
                </a:solidFill>
              </a:rPr>
              <a:t>”main”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href=“#”&gt;</a:t>
            </a:r>
            <a:r>
              <a:rPr lang="ru" sz="1600"/>
              <a:t>ссылка 1</a:t>
            </a:r>
            <a:r>
              <a:rPr lang="ru" sz="1600">
                <a:solidFill>
                  <a:srgbClr val="000088"/>
                </a:solidFill>
              </a:rPr>
              <a:t>&lt;/a&gt;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 class=</a:t>
            </a:r>
            <a:r>
              <a:rPr lang="ru" sz="1600">
                <a:solidFill>
                  <a:srgbClr val="008800"/>
                </a:solidFill>
              </a:rPr>
              <a:t>”main”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&lt;i&gt;</a:t>
            </a:r>
            <a:r>
              <a:rPr lang="ru" sz="1600"/>
              <a:t>Соседний элемент</a:t>
            </a:r>
            <a:r>
              <a:rPr lang="ru" sz="1600">
                <a:solidFill>
                  <a:srgbClr val="000088"/>
                </a:solidFill>
              </a:rPr>
              <a:t>&lt;/i&gt;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href=“#”&gt;</a:t>
            </a:r>
            <a:r>
              <a:rPr lang="ru" sz="1800">
                <a:solidFill>
                  <a:srgbClr val="990000"/>
                </a:solidFill>
              </a:rPr>
              <a:t>ссылка 2</a:t>
            </a:r>
            <a:r>
              <a:rPr lang="ru" sz="1600">
                <a:solidFill>
                  <a:srgbClr val="000088"/>
                </a:solidFill>
              </a:rPr>
              <a:t>&lt;/a&gt;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122" name="Shape 11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128" name="Shape 112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 txBox="1"/>
          <p:nvPr>
            <p:ph type="ctrTitle"/>
          </p:nvPr>
        </p:nvSpPr>
        <p:spPr>
          <a:xfrm>
            <a:off x="5714400" y="1355125"/>
            <a:ext cx="2857200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.main i</a:t>
            </a:r>
            <a:r>
              <a:rPr lang="ru" sz="1400">
                <a:solidFill>
                  <a:srgbClr val="0000FF"/>
                </a:solidFill>
              </a:rPr>
              <a:t> </a:t>
            </a:r>
            <a:r>
              <a:rPr lang="ru" sz="1400">
                <a:solidFill>
                  <a:srgbClr val="990000"/>
                </a:solidFill>
              </a:rPr>
              <a:t>+</a:t>
            </a:r>
            <a:r>
              <a:rPr lang="ru" sz="1400">
                <a:solidFill>
                  <a:srgbClr val="0000FF"/>
                </a:solidFill>
              </a:rPr>
              <a:t> </a:t>
            </a:r>
            <a:r>
              <a:rPr lang="ru" sz="1400">
                <a:solidFill>
                  <a:srgbClr val="000088"/>
                </a:solidFill>
              </a:rPr>
              <a:t>a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18px</a:t>
            </a:r>
            <a:r>
              <a:rPr lang="ru" sz="1400"/>
              <a:t>;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red;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49" name="Shape 11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Shape 11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Наследование</a:t>
            </a:r>
          </a:p>
        </p:txBody>
      </p:sp>
      <p:sp>
        <p:nvSpPr>
          <p:cNvPr id="1156" name="Shape 1156"/>
          <p:cNvSpPr txBox="1"/>
          <p:nvPr>
            <p:ph type="ctrTitle"/>
          </p:nvPr>
        </p:nvSpPr>
        <p:spPr>
          <a:xfrm>
            <a:off x="1142375" y="1355100"/>
            <a:ext cx="4504199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&lt;p&gt;</a:t>
            </a:r>
            <a:r>
              <a:rPr lang="ru" sz="1600">
                <a:solidFill>
                  <a:srgbClr val="990000"/>
                </a:solidFill>
              </a:rPr>
              <a:t>В этом параграфе весь текст</a:t>
            </a:r>
            <a:r>
              <a:rPr lang="ru" sz="1600">
                <a:solidFill>
                  <a:srgbClr val="000088"/>
                </a:solidFill>
              </a:rPr>
              <a:t> &lt;b&gt;</a:t>
            </a:r>
            <a:r>
              <a:rPr b="1" lang="ru" sz="1600">
                <a:solidFill>
                  <a:srgbClr val="990000"/>
                </a:solidFill>
              </a:rPr>
              <a:t>будет</a:t>
            </a:r>
            <a:r>
              <a:rPr lang="ru" sz="1600">
                <a:solidFill>
                  <a:srgbClr val="000088"/>
                </a:solidFill>
              </a:rPr>
              <a:t>&lt;/b&gt;</a:t>
            </a:r>
            <a:r>
              <a:rPr lang="ru" sz="1600">
                <a:solidFill>
                  <a:srgbClr val="990000"/>
                </a:solidFill>
              </a:rPr>
              <a:t>красного цвета и шрифтом</a:t>
            </a:r>
            <a:r>
              <a:rPr lang="ru" sz="1600">
                <a:solidFill>
                  <a:srgbClr val="000088"/>
                </a:solidFill>
              </a:rPr>
              <a:t> &lt;b&gt;&lt;i&gt;</a:t>
            </a:r>
            <a:r>
              <a:rPr b="1" i="1" lang="ru" sz="1600">
                <a:solidFill>
                  <a:srgbClr val="990000"/>
                </a:solidFill>
              </a:rPr>
              <a:t>размером 18 px</a:t>
            </a:r>
            <a:r>
              <a:rPr lang="ru" sz="1600">
                <a:solidFill>
                  <a:srgbClr val="000088"/>
                </a:solidFill>
              </a:rPr>
              <a:t>&lt;/i&gt;&lt;b&gt;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163" name="Shape 116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9" name="Shape 116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 txBox="1"/>
          <p:nvPr>
            <p:ph type="ctrTitle"/>
          </p:nvPr>
        </p:nvSpPr>
        <p:spPr>
          <a:xfrm>
            <a:off x="5714400" y="1355125"/>
            <a:ext cx="2857200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p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18px</a:t>
            </a:r>
            <a:r>
              <a:rPr lang="ru" sz="1400"/>
              <a:t>;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red;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84" name="Shape 118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Shape 118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Не все свойства CSS наследуются</a:t>
            </a:r>
          </a:p>
        </p:txBody>
      </p:sp>
      <p:sp>
        <p:nvSpPr>
          <p:cNvPr id="1191" name="Shape 1191"/>
          <p:cNvSpPr txBox="1"/>
          <p:nvPr>
            <p:ph type="ctrTitle"/>
          </p:nvPr>
        </p:nvSpPr>
        <p:spPr>
          <a:xfrm>
            <a:off x="1142375" y="1355100"/>
            <a:ext cx="4504199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&lt;p&gt;</a:t>
            </a:r>
            <a:r>
              <a:rPr lang="ru" sz="1600">
                <a:solidFill>
                  <a:srgbClr val="990000"/>
                </a:solidFill>
              </a:rPr>
              <a:t>В этом параграфе весь текст</a:t>
            </a:r>
            <a:r>
              <a:rPr lang="ru" sz="1600">
                <a:solidFill>
                  <a:srgbClr val="000088"/>
                </a:solidFill>
              </a:rPr>
              <a:t> &lt;b&gt;</a:t>
            </a:r>
            <a:r>
              <a:rPr b="1" lang="ru" sz="1600">
                <a:solidFill>
                  <a:srgbClr val="990000"/>
                </a:solidFill>
              </a:rPr>
              <a:t>будет</a:t>
            </a:r>
            <a:r>
              <a:rPr lang="ru" sz="1600">
                <a:solidFill>
                  <a:srgbClr val="000088"/>
                </a:solidFill>
              </a:rPr>
              <a:t>&lt;/b&gt;</a:t>
            </a:r>
            <a:r>
              <a:rPr lang="ru" sz="1600">
                <a:solidFill>
                  <a:srgbClr val="990000"/>
                </a:solidFill>
              </a:rPr>
              <a:t>красного цвета и шрифтом</a:t>
            </a:r>
            <a:r>
              <a:rPr lang="ru" sz="1600">
                <a:solidFill>
                  <a:srgbClr val="000088"/>
                </a:solidFill>
              </a:rPr>
              <a:t> &lt;b&gt;&lt;i&gt;</a:t>
            </a:r>
            <a:r>
              <a:rPr b="1" i="1" lang="ru" sz="1600">
                <a:solidFill>
                  <a:srgbClr val="990000"/>
                </a:solidFill>
              </a:rPr>
              <a:t>размером 18 px</a:t>
            </a:r>
            <a:r>
              <a:rPr lang="ru" sz="1600">
                <a:solidFill>
                  <a:srgbClr val="000088"/>
                </a:solidFill>
              </a:rPr>
              <a:t>&lt;/i&gt;&lt;b&gt;, </a:t>
            </a:r>
            <a:r>
              <a:rPr lang="ru" sz="1600">
                <a:solidFill>
                  <a:srgbClr val="990000"/>
                </a:solidFill>
              </a:rPr>
              <a:t>только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href=“#”&gt;</a:t>
            </a:r>
            <a:r>
              <a:rPr lang="ru" sz="1600" u="sng">
                <a:solidFill>
                  <a:srgbClr val="1155CC"/>
                </a:solidFill>
              </a:rPr>
              <a:t>эта ссылка</a:t>
            </a:r>
            <a:r>
              <a:rPr lang="ru" sz="1600">
                <a:solidFill>
                  <a:srgbClr val="000088"/>
                </a:solidFill>
              </a:rPr>
              <a:t>&lt;/a&gt; </a:t>
            </a:r>
            <a:r>
              <a:rPr lang="ru" sz="1600">
                <a:solidFill>
                  <a:srgbClr val="990000"/>
                </a:solidFill>
              </a:rPr>
              <a:t>не будет красной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198" name="Shape 119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3" name="Shape 1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4" name="Shape 1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5" name="Shape 1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 txBox="1"/>
          <p:nvPr>
            <p:ph type="ctrTitle"/>
          </p:nvPr>
        </p:nvSpPr>
        <p:spPr>
          <a:xfrm>
            <a:off x="5714400" y="1355125"/>
            <a:ext cx="2857200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p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18px</a:t>
            </a:r>
            <a:r>
              <a:rPr lang="ru" sz="1400"/>
              <a:t>;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red;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219" name="Shape 12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Shape 12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Наследование свойств для ссылок</a:t>
            </a:r>
          </a:p>
        </p:txBody>
      </p:sp>
      <p:sp>
        <p:nvSpPr>
          <p:cNvPr id="1226" name="Shape 1226"/>
          <p:cNvSpPr txBox="1"/>
          <p:nvPr>
            <p:ph type="ctrTitle"/>
          </p:nvPr>
        </p:nvSpPr>
        <p:spPr>
          <a:xfrm>
            <a:off x="1142375" y="1355100"/>
            <a:ext cx="4504199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&lt;p&gt;</a:t>
            </a:r>
            <a:r>
              <a:rPr lang="ru" sz="1600">
                <a:solidFill>
                  <a:srgbClr val="990000"/>
                </a:solidFill>
              </a:rPr>
              <a:t>В этом параграфе весь текст</a:t>
            </a:r>
            <a:r>
              <a:rPr lang="ru" sz="1600">
                <a:solidFill>
                  <a:srgbClr val="000088"/>
                </a:solidFill>
              </a:rPr>
              <a:t> &lt;b&gt;</a:t>
            </a:r>
            <a:r>
              <a:rPr b="1" lang="ru" sz="1600">
                <a:solidFill>
                  <a:srgbClr val="990000"/>
                </a:solidFill>
              </a:rPr>
              <a:t>будет</a:t>
            </a:r>
            <a:r>
              <a:rPr lang="ru" sz="1600">
                <a:solidFill>
                  <a:srgbClr val="000088"/>
                </a:solidFill>
              </a:rPr>
              <a:t>&lt;/b&gt;</a:t>
            </a:r>
            <a:r>
              <a:rPr lang="ru" sz="1600">
                <a:solidFill>
                  <a:srgbClr val="990000"/>
                </a:solidFill>
              </a:rPr>
              <a:t>красного цвета и шрифтом</a:t>
            </a:r>
            <a:r>
              <a:rPr lang="ru" sz="1600">
                <a:solidFill>
                  <a:srgbClr val="000088"/>
                </a:solidFill>
              </a:rPr>
              <a:t> &lt;b&gt;&lt;i&gt;</a:t>
            </a:r>
            <a:r>
              <a:rPr b="1" i="1" lang="ru" sz="1600">
                <a:solidFill>
                  <a:srgbClr val="990000"/>
                </a:solidFill>
              </a:rPr>
              <a:t>размером 18 px</a:t>
            </a:r>
            <a:r>
              <a:rPr lang="ru" sz="1600">
                <a:solidFill>
                  <a:srgbClr val="000088"/>
                </a:solidFill>
              </a:rPr>
              <a:t>&lt;/i&gt;&lt;b&gt;, </a:t>
            </a:r>
            <a:r>
              <a:rPr lang="ru" sz="1600">
                <a:solidFill>
                  <a:srgbClr val="990000"/>
                </a:solidFill>
              </a:rPr>
              <a:t>включая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&lt;a href=“#”&gt;</a:t>
            </a:r>
            <a:r>
              <a:rPr lang="ru" sz="1600" u="sng">
                <a:solidFill>
                  <a:srgbClr val="990000"/>
                </a:solidFill>
              </a:rPr>
              <a:t>эту ссылку</a:t>
            </a:r>
            <a:r>
              <a:rPr lang="ru" sz="1600">
                <a:solidFill>
                  <a:srgbClr val="000088"/>
                </a:solidFill>
              </a:rPr>
              <a:t>&lt;/a&gt;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&lt;/p&gt;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33" name="Shape 123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 txBox="1"/>
          <p:nvPr>
            <p:ph type="ctrTitle"/>
          </p:nvPr>
        </p:nvSpPr>
        <p:spPr>
          <a:xfrm>
            <a:off x="5714400" y="1355125"/>
            <a:ext cx="2857200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p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>
                <a:solidFill>
                  <a:srgbClr val="2B2B2B"/>
                </a:solidFill>
              </a:rPr>
              <a:t>18px</a:t>
            </a:r>
            <a:r>
              <a:rPr lang="ru" sz="1400"/>
              <a:t>;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red;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p a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inherit;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254" name="Shape 12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Shape 12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Группирование свойств</a:t>
            </a:r>
          </a:p>
        </p:txBody>
      </p:sp>
      <p:sp>
        <p:nvSpPr>
          <p:cNvPr id="1261" name="Shape 12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67" name="Shape 1267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6" name="Shape 127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287" name="Shape 128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Shape 128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 txBox="1"/>
          <p:nvPr>
            <p:ph type="ctrTitle"/>
          </p:nvPr>
        </p:nvSpPr>
        <p:spPr>
          <a:xfrm>
            <a:off x="1142375" y="571500"/>
            <a:ext cx="28583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>
                <a:solidFill>
                  <a:srgbClr val="2B2B2B"/>
                </a:solidFill>
              </a:rPr>
              <a:t>center;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blue;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font-family: </a:t>
            </a:r>
            <a:r>
              <a:rPr lang="ru" sz="1400"/>
              <a:t>Verdana;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h3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>
                <a:solidFill>
                  <a:srgbClr val="2B2B2B"/>
                </a:solidFill>
              </a:rPr>
              <a:t>center;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blue;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font-family: </a:t>
            </a:r>
            <a:r>
              <a:rPr lang="ru" sz="1400"/>
              <a:t>Arial;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p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>
                <a:solidFill>
                  <a:srgbClr val="2B2B2B"/>
                </a:solidFill>
              </a:rPr>
              <a:t>center;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blue;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/>
              <a:t>12px;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1294" name="Shape 129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6" name="Shape 129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7" name="Shape 129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300" name="Shape 130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9" name="Shape 130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8" name="Shape 131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9" name="Shape 1319"/>
          <p:cNvSpPr txBox="1"/>
          <p:nvPr>
            <p:ph type="ctrTitle"/>
          </p:nvPr>
        </p:nvSpPr>
        <p:spPr>
          <a:xfrm>
            <a:off x="5142000" y="571500"/>
            <a:ext cx="28583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h1, h3, p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>
                <a:solidFill>
                  <a:srgbClr val="2B2B2B"/>
                </a:solidFill>
              </a:rPr>
              <a:t>center;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blue;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font-family: </a:t>
            </a:r>
            <a:r>
              <a:rPr lang="ru" sz="1400"/>
              <a:t>Verdana;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h3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font-family: </a:t>
            </a:r>
            <a:r>
              <a:rPr lang="ru" sz="1400"/>
              <a:t>Arial;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p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8800"/>
                </a:solidFill>
              </a:rPr>
              <a:t>font-size: </a:t>
            </a:r>
            <a:r>
              <a:rPr lang="ru" sz="1400"/>
              <a:t>12px;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1320" name="Shape 132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321" name="Shape 13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Shape 13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Приоритеты применения стилей</a:t>
            </a:r>
          </a:p>
        </p:txBody>
      </p:sp>
      <p:sp>
        <p:nvSpPr>
          <p:cNvPr id="1328" name="Shape 13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334" name="Shape 133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2" name="Shape 134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354" name="Shape 13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Shape 13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 Почему каскадные?</a:t>
            </a:r>
          </a:p>
        </p:txBody>
      </p:sp>
      <p:sp>
        <p:nvSpPr>
          <p:cNvPr id="1361" name="Shape 1361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Каскадирование применяется тогда, когда одному и тому же элементу пытаются присвоить разные стили.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h1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color: </a:t>
            </a:r>
            <a:r>
              <a:rPr lang="ru" sz="1600">
                <a:solidFill>
                  <a:srgbClr val="2B2B2B"/>
                </a:solidFill>
              </a:rPr>
              <a:t>black</a:t>
            </a:r>
            <a:r>
              <a:rPr lang="ru" sz="1600"/>
              <a:t>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h1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color: </a:t>
            </a:r>
            <a:r>
              <a:rPr lang="ru" sz="1600">
                <a:solidFill>
                  <a:srgbClr val="2B2B2B"/>
                </a:solidFill>
              </a:rPr>
              <a:t>red</a:t>
            </a:r>
            <a:r>
              <a:rPr lang="ru" sz="1600"/>
              <a:t>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(Цвет заголовка будет </a:t>
            </a:r>
            <a:r>
              <a:rPr lang="ru" sz="1600">
                <a:solidFill>
                  <a:srgbClr val="990000"/>
                </a:solidFill>
              </a:rPr>
              <a:t>красного цвета</a:t>
            </a:r>
            <a:r>
              <a:rPr lang="ru" sz="1600">
                <a:solidFill>
                  <a:srgbClr val="2C2D30"/>
                </a:solidFill>
              </a:rPr>
              <a:t>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368" name="Shape 1368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7" name="Shape 1377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388" name="Shape 138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Shape 138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Синтаксис CSS</a:t>
            </a:r>
          </a:p>
        </p:txBody>
      </p:sp>
      <p:sp>
        <p:nvSpPr>
          <p:cNvPr id="156" name="Shape 156"/>
          <p:cNvSpPr txBox="1"/>
          <p:nvPr>
            <p:ph type="ctrTitle"/>
          </p:nvPr>
        </p:nvSpPr>
        <p:spPr>
          <a:xfrm>
            <a:off x="1142375" y="1714450"/>
            <a:ext cx="28583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Селектор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свойство1</a:t>
            </a:r>
            <a:r>
              <a:rPr lang="ru" sz="1600">
                <a:solidFill>
                  <a:srgbClr val="2C2D30"/>
                </a:solidFill>
              </a:rPr>
              <a:t>: значение1;</a:t>
            </a:r>
          </a:p>
          <a:p>
            <a:pPr indent="387350"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свойство2:</a:t>
            </a:r>
            <a:r>
              <a:rPr lang="ru" sz="1600">
                <a:solidFill>
                  <a:srgbClr val="2C2D30"/>
                </a:solidFill>
              </a:rPr>
              <a:t> значение2;</a:t>
            </a:r>
          </a:p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157" name="Shape 1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3" name="Shape 16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ctrTitle"/>
          </p:nvPr>
        </p:nvSpPr>
        <p:spPr>
          <a:xfrm>
            <a:off x="5142000" y="1714500"/>
            <a:ext cx="28583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Пример: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p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color</a:t>
            </a:r>
            <a:r>
              <a:rPr lang="ru" sz="1600">
                <a:solidFill>
                  <a:srgbClr val="2C2D30"/>
                </a:solidFill>
              </a:rPr>
              <a:t>: blue;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84" name="Shape 18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4C5D6E"/>
              </a:buClr>
              <a:buSzPct val="100000"/>
              <a:buAutoNum type="arabicPeriod"/>
            </a:pPr>
            <a:r>
              <a:rPr lang="ru" sz="3200">
                <a:solidFill>
                  <a:srgbClr val="4C5D6E"/>
                </a:solidFill>
              </a:rPr>
              <a:t>Приоритеты стилей автора</a:t>
            </a:r>
          </a:p>
        </p:txBody>
      </p:sp>
      <p:sp>
        <p:nvSpPr>
          <p:cNvPr id="1395" name="Shape 1395"/>
          <p:cNvSpPr txBox="1"/>
          <p:nvPr>
            <p:ph type="ctrTitle"/>
          </p:nvPr>
        </p:nvSpPr>
        <p:spPr>
          <a:xfrm>
            <a:off x="1142375" y="1334475"/>
            <a:ext cx="6854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CSS-свойство получит максимальный приоритет в каскаде стилей, при добавлении !important.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h1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-69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color: </a:t>
            </a:r>
            <a:r>
              <a:rPr lang="ru" sz="1600">
                <a:solidFill>
                  <a:srgbClr val="2B2B2B"/>
                </a:solidFill>
              </a:rPr>
              <a:t>black </a:t>
            </a:r>
            <a:r>
              <a:rPr lang="ru" sz="1600">
                <a:solidFill>
                  <a:srgbClr val="990000"/>
                </a:solidFill>
              </a:rPr>
              <a:t>!important</a:t>
            </a:r>
            <a:r>
              <a:rPr lang="ru" sz="1600"/>
              <a:t>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h1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800"/>
                </a:solidFill>
              </a:rPr>
              <a:t>color: </a:t>
            </a:r>
            <a:r>
              <a:rPr lang="ru" sz="1600">
                <a:solidFill>
                  <a:srgbClr val="2B2B2B"/>
                </a:solidFill>
              </a:rPr>
              <a:t>green</a:t>
            </a:r>
            <a:r>
              <a:rPr lang="ru" sz="1600"/>
              <a:t>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(Цвет заголовка будет черного цвета)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402" name="Shape 1402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22" name="Shape 14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Shape 14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2. Стиль в теге style</a:t>
            </a:r>
          </a:p>
        </p:txBody>
      </p:sp>
      <p:sp>
        <p:nvSpPr>
          <p:cNvPr id="1429" name="Shape 1429"/>
          <p:cNvSpPr txBox="1"/>
          <p:nvPr>
            <p:ph type="ctrTitle"/>
          </p:nvPr>
        </p:nvSpPr>
        <p:spPr>
          <a:xfrm>
            <a:off x="1142375" y="1355100"/>
            <a:ext cx="4000800" cy="20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&lt;h1 style=</a:t>
            </a:r>
            <a:r>
              <a:rPr lang="ru" sz="1600">
                <a:solidFill>
                  <a:srgbClr val="008800"/>
                </a:solidFill>
              </a:rPr>
              <a:t>”color: </a:t>
            </a:r>
            <a:r>
              <a:rPr lang="ru" sz="1600"/>
              <a:t>red;</a:t>
            </a:r>
            <a:r>
              <a:rPr lang="ru" sz="1600">
                <a:solidFill>
                  <a:srgbClr val="008800"/>
                </a:solidFill>
              </a:rPr>
              <a:t>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B2B2B"/>
                </a:solidFill>
              </a:rPr>
              <a:t>Заголовок первого уровня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88"/>
                </a:solidFill>
              </a:rPr>
              <a:t>&lt;/h1&gt;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88"/>
              </a:solidFill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436" name="Shape 143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2" name="Shape 144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 txBox="1"/>
          <p:nvPr>
            <p:ph type="ctrTitle"/>
          </p:nvPr>
        </p:nvSpPr>
        <p:spPr>
          <a:xfrm>
            <a:off x="5714400" y="1355125"/>
            <a:ext cx="2857200" cy="20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CSS:</a:t>
            </a:r>
          </a:p>
          <a:p>
            <a:pPr indent="0"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8800"/>
                </a:solidFill>
              </a:rPr>
              <a:t>color: </a:t>
            </a:r>
            <a:r>
              <a:rPr lang="ru" sz="1400"/>
              <a:t>green;</a:t>
            </a:r>
          </a:p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2D30"/>
              </a:solidFill>
            </a:endParaRPr>
          </a:p>
        </p:txBody>
      </p:sp>
      <p:sp>
        <p:nvSpPr>
          <p:cNvPr id="1456" name="Shape 145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57" name="Shape 14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Shape 14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 txBox="1"/>
          <p:nvPr/>
        </p:nvSpPr>
        <p:spPr>
          <a:xfrm>
            <a:off x="1244725" y="3685600"/>
            <a:ext cx="68544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>
                <a:solidFill>
                  <a:srgbClr val="990000"/>
                </a:solidFill>
              </a:rPr>
              <a:t>Цвет текста будет красным.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400">
                <a:solidFill>
                  <a:srgbClr val="2C2D30"/>
                </a:solidFill>
              </a:rPr>
              <a:t>3.	Уровень приоритета селекторов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2400">
                <a:solidFill>
                  <a:srgbClr val="2C2D30"/>
                </a:solidFill>
              </a:rPr>
              <a:t>Стили, заданные в разделе &lt;head&gt;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2400">
                <a:solidFill>
                  <a:srgbClr val="2C2D30"/>
                </a:solidFill>
              </a:rPr>
              <a:t>Стили, во внешних файлах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 startAt="4"/>
            </a:pPr>
            <a:r>
              <a:rPr lang="ru" sz="2400">
                <a:solidFill>
                  <a:srgbClr val="2C2D30"/>
                </a:solidFill>
              </a:rPr>
              <a:t>Наследуемые стили от предков</a:t>
            </a:r>
          </a:p>
        </p:txBody>
      </p:sp>
      <p:sp>
        <p:nvSpPr>
          <p:cNvPr id="1465" name="Shape 146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471" name="Shape 1471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5711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/>
        </p:nvSpPr>
        <p:spPr>
          <a:xfrm>
            <a:off x="2855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91" name="Shape 149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Shape 149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1498" name="Shape 149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504" name="Shape 150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6" name="Shape 151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8" name="Shape 151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3" name="Shape 1523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файл style.css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стилей для интернет магазина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Портфолио - основное, что интересует работодателя.</a:t>
            </a:r>
          </a:p>
        </p:txBody>
      </p:sp>
      <p:sp>
        <p:nvSpPr>
          <p:cNvPr id="1524" name="Shape 152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525" name="Shape 15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Shape 15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Вопросы участников ...</a:t>
            </a:r>
          </a:p>
        </p:txBody>
      </p:sp>
      <p:sp>
        <p:nvSpPr>
          <p:cNvPr id="1532" name="Shape 15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538" name="Shape 153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4" name="Shape 154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558" name="Shape 15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Shape 15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Оформление</a:t>
            </a:r>
          </a:p>
        </p:txBody>
      </p:sp>
      <p:sp>
        <p:nvSpPr>
          <p:cNvPr id="191" name="Shape 191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AutoNum type="arabicPeriod"/>
            </a:pPr>
            <a:r>
              <a:rPr lang="ru" sz="1600">
                <a:solidFill>
                  <a:srgbClr val="000088"/>
                </a:solidFill>
              </a:rPr>
              <a:t>Селектор </a:t>
            </a:r>
            <a:r>
              <a:rPr lang="ru" sz="1600">
                <a:solidFill>
                  <a:srgbClr val="2C2D30"/>
                </a:solidFill>
              </a:rPr>
              <a:t>{</a:t>
            </a:r>
            <a:r>
              <a:rPr lang="ru" sz="1600">
                <a:solidFill>
                  <a:srgbClr val="008800"/>
                </a:solidFill>
              </a:rPr>
              <a:t>свойство1</a:t>
            </a:r>
            <a:r>
              <a:rPr lang="ru" sz="1600">
                <a:solidFill>
                  <a:srgbClr val="2C2D30"/>
                </a:solidFill>
              </a:rPr>
              <a:t>: значение1;</a:t>
            </a:r>
            <a:r>
              <a:rPr lang="ru" sz="1600">
                <a:solidFill>
                  <a:srgbClr val="008800"/>
                </a:solidFill>
              </a:rPr>
              <a:t>свойство2:</a:t>
            </a:r>
            <a:r>
              <a:rPr lang="ru" sz="1600">
                <a:solidFill>
                  <a:srgbClr val="2C2D30"/>
                </a:solidFill>
              </a:rPr>
              <a:t> значение2;}</a:t>
            </a:r>
          </a:p>
          <a:p>
            <a:pPr indent="-330200" lvl="0" marL="457200" rtl="0" algn="l">
              <a:spcBef>
                <a:spcPts val="1000"/>
              </a:spcBef>
              <a:spcAft>
                <a:spcPts val="3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000088"/>
                </a:solidFill>
              </a:rPr>
              <a:t>Селектор </a:t>
            </a:r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45720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" sz="1600">
                <a:solidFill>
                  <a:srgbClr val="008800"/>
                </a:solidFill>
              </a:rPr>
              <a:t>свойство1</a:t>
            </a:r>
            <a:r>
              <a:rPr lang="ru" sz="1600">
                <a:solidFill>
                  <a:srgbClr val="2C2D30"/>
                </a:solidFill>
              </a:rPr>
              <a:t>: значение1;</a:t>
            </a:r>
          </a:p>
          <a:p>
            <a:pPr indent="45720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" sz="1600">
                <a:solidFill>
                  <a:srgbClr val="008800"/>
                </a:solidFill>
              </a:rPr>
              <a:t>свойство2:</a:t>
            </a:r>
            <a:r>
              <a:rPr lang="ru" sz="1600">
                <a:solidFill>
                  <a:srgbClr val="2C2D30"/>
                </a:solidFill>
              </a:rPr>
              <a:t> значение2;</a:t>
            </a:r>
          </a:p>
          <a:p>
            <a:pPr indent="0" lvl="0" marL="457200" rtl="0" algn="l">
              <a:spcBef>
                <a:spcPts val="3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3. 	</a:t>
            </a:r>
            <a:r>
              <a:rPr lang="ru" sz="1600">
                <a:solidFill>
                  <a:srgbClr val="000088"/>
                </a:solidFill>
              </a:rPr>
              <a:t>Селектор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marL="4572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свойство1</a:t>
            </a:r>
            <a:r>
              <a:rPr lang="ru" sz="1600">
                <a:solidFill>
                  <a:srgbClr val="2C2D30"/>
                </a:solidFill>
              </a:rPr>
              <a:t>: значение1;</a:t>
            </a:r>
          </a:p>
          <a:p>
            <a:pPr indent="387350" lvl="0" marL="45720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свойство2:</a:t>
            </a:r>
            <a:r>
              <a:rPr lang="ru" sz="1600">
                <a:solidFill>
                  <a:srgbClr val="2C2D30"/>
                </a:solidFill>
              </a:rPr>
              <a:t> значение2;</a:t>
            </a:r>
          </a:p>
          <a:p>
            <a:pPr indent="457200" lv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711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855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18" name="Shape 2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Комментарии</a:t>
            </a:r>
          </a:p>
        </p:txBody>
      </p:sp>
      <p:sp>
        <p:nvSpPr>
          <p:cNvPr id="225" name="Shape 225"/>
          <p:cNvSpPr txBox="1"/>
          <p:nvPr>
            <p:ph type="ctrTitle"/>
          </p:nvPr>
        </p:nvSpPr>
        <p:spPr>
          <a:xfrm>
            <a:off x="1142375" y="1142999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B7B7B7"/>
                </a:solidFill>
              </a:rPr>
              <a:t>/*Внешний вид*/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p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color</a:t>
            </a:r>
            <a:r>
              <a:rPr lang="ru" sz="1600">
                <a:solidFill>
                  <a:srgbClr val="2C2D30"/>
                </a:solidFill>
              </a:rPr>
              <a:t>: blue;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</a:rPr>
              <a:t>/*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</a:rPr>
              <a:t>Стили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</a:rPr>
              <a:t>для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</a:rPr>
              <a:t>параграфа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</a:rPr>
              <a:t>*/</a:t>
            </a:r>
          </a:p>
        </p:txBody>
      </p:sp>
      <p:sp>
        <p:nvSpPr>
          <p:cNvPr id="226" name="Shape 2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32" name="Shape 232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-26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711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142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713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284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855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427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998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69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1407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7119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2831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8543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7425573" y="-8000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9967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567973" y="-8000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52" name="Shape 2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Способы объявления CSS</a:t>
            </a:r>
          </a:p>
        </p:txBody>
      </p:sp>
      <p:sp>
        <p:nvSpPr>
          <p:cNvPr id="259" name="Shape 259"/>
          <p:cNvSpPr txBox="1"/>
          <p:nvPr>
            <p:ph type="ctrTitle"/>
          </p:nvPr>
        </p:nvSpPr>
        <p:spPr>
          <a:xfrm>
            <a:off x="1142375" y="1167575"/>
            <a:ext cx="6854400" cy="340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inline-стили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CSS в разделе head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Подключение внешнего файла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66" name="Shape 266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86" name="Shape 28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4C5D6E"/>
              </a:buClr>
              <a:buSzPct val="100000"/>
              <a:buAutoNum type="arabicPeriod"/>
            </a:pPr>
            <a:r>
              <a:rPr lang="ru" sz="3200">
                <a:solidFill>
                  <a:srgbClr val="4C5D6E"/>
                </a:solidFill>
              </a:rPr>
              <a:t>inline-стили</a:t>
            </a:r>
          </a:p>
        </p:txBody>
      </p:sp>
      <p:sp>
        <p:nvSpPr>
          <p:cNvPr id="293" name="Shape 293"/>
          <p:cNvSpPr txBox="1"/>
          <p:nvPr>
            <p:ph type="ctrTitle"/>
          </p:nvPr>
        </p:nvSpPr>
        <p:spPr>
          <a:xfrm>
            <a:off x="1142375" y="1432000"/>
            <a:ext cx="3429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Плюсы: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8800"/>
              </a:buClr>
              <a:buSzPct val="100000"/>
              <a:buChar char="+"/>
            </a:pPr>
            <a:r>
              <a:rPr lang="ru" sz="1600">
                <a:solidFill>
                  <a:srgbClr val="008800"/>
                </a:solidFill>
              </a:rPr>
              <a:t>Можно быстро прописывать стиль для определенного элемента.</a:t>
            </a:r>
          </a:p>
          <a:p>
            <a:pPr indent="38735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Минусы: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990000"/>
              </a:buClr>
              <a:buSzPct val="100000"/>
              <a:buChar char="-"/>
            </a:pPr>
            <a:r>
              <a:rPr lang="ru" sz="1600">
                <a:solidFill>
                  <a:srgbClr val="990000"/>
                </a:solidFill>
              </a:rPr>
              <a:t>Необходимо прописывать стили для каждого тега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990000"/>
              </a:buClr>
              <a:buSzPct val="100000"/>
              <a:buChar char="-"/>
            </a:pPr>
            <a:r>
              <a:rPr lang="ru" sz="1600">
                <a:solidFill>
                  <a:srgbClr val="990000"/>
                </a:solidFill>
              </a:rPr>
              <a:t>Сложно редактировать</a:t>
            </a:r>
          </a:p>
        </p:txBody>
      </p:sp>
      <p:sp>
        <p:nvSpPr>
          <p:cNvPr id="294" name="Shape 29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00" name="Shape 30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type="ctrTitle"/>
          </p:nvPr>
        </p:nvSpPr>
        <p:spPr>
          <a:xfrm>
            <a:off x="5142000" y="1431900"/>
            <a:ext cx="3429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Пример: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&lt;</a:t>
            </a:r>
            <a:r>
              <a:rPr lang="ru" sz="1400">
                <a:solidFill>
                  <a:srgbClr val="000088"/>
                </a:solidFill>
              </a:rPr>
              <a:t>body </a:t>
            </a:r>
            <a:r>
              <a:rPr lang="ru" sz="1400">
                <a:solidFill>
                  <a:srgbClr val="660066"/>
                </a:solidFill>
              </a:rPr>
              <a:t>style</a:t>
            </a:r>
            <a:r>
              <a:rPr lang="ru" sz="1400">
                <a:solidFill>
                  <a:srgbClr val="2C2D30"/>
                </a:solidFill>
              </a:rPr>
              <a:t>="</a:t>
            </a:r>
            <a:r>
              <a:rPr lang="ru" sz="1400">
                <a:solidFill>
                  <a:srgbClr val="008800"/>
                </a:solidFill>
              </a:rPr>
              <a:t>background:</a:t>
            </a:r>
            <a:r>
              <a:rPr lang="ru" sz="1400"/>
              <a:t>#0f0;</a:t>
            </a:r>
            <a:r>
              <a:rPr lang="ru" sz="1400">
                <a:solidFill>
                  <a:srgbClr val="2C2D30"/>
                </a:solidFill>
              </a:rPr>
              <a:t>"&gt;</a:t>
            </a:r>
          </a:p>
          <a:p>
            <a:pPr indent="387350" lvl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&lt;</a:t>
            </a: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660066"/>
                </a:solidFill>
              </a:rPr>
              <a:t>style</a:t>
            </a:r>
            <a:r>
              <a:rPr lang="ru" sz="1400">
                <a:solidFill>
                  <a:srgbClr val="2C2D30"/>
                </a:solidFill>
              </a:rPr>
              <a:t>="</a:t>
            </a:r>
            <a:r>
              <a:rPr lang="ru" sz="1400">
                <a:solidFill>
                  <a:srgbClr val="008800"/>
                </a:solidFill>
              </a:rPr>
              <a:t>color:</a:t>
            </a:r>
            <a:r>
              <a:rPr lang="ru" sz="1400"/>
              <a:t> blue;</a:t>
            </a:r>
            <a:r>
              <a:rPr lang="ru" sz="1400">
                <a:solidFill>
                  <a:srgbClr val="2C2D30"/>
                </a:solidFill>
              </a:rPr>
              <a:t>"&gt;</a:t>
            </a:r>
          </a:p>
          <a:p>
            <a:pPr indent="387350" lvl="0" marL="45720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2C2D30"/>
                </a:solidFill>
              </a:rPr>
              <a:t>Заголовок</a:t>
            </a:r>
          </a:p>
          <a:p>
            <a:pPr indent="387350" lvl="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000088"/>
                </a:solidFill>
              </a:rPr>
              <a:t>&lt;/h1&gt;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&lt;/body&gt;</a:t>
            </a:r>
          </a:p>
        </p:txBody>
      </p:sp>
      <p:sp>
        <p:nvSpPr>
          <p:cNvPr id="320" name="Shape 32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21" name="Shape 3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2. Стили в разделе head</a:t>
            </a:r>
          </a:p>
        </p:txBody>
      </p:sp>
      <p:sp>
        <p:nvSpPr>
          <p:cNvPr id="328" name="Shape 328"/>
          <p:cNvSpPr txBox="1"/>
          <p:nvPr>
            <p:ph type="ctrTitle"/>
          </p:nvPr>
        </p:nvSpPr>
        <p:spPr>
          <a:xfrm>
            <a:off x="1142375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Плюсы: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8800"/>
              </a:buClr>
              <a:buSzPct val="100000"/>
              <a:buChar char="+"/>
            </a:pPr>
            <a:r>
              <a:rPr lang="ru" sz="1600">
                <a:solidFill>
                  <a:srgbClr val="008800"/>
                </a:solidFill>
              </a:rPr>
              <a:t>Можно прописывать стили для нескольких элементов.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Минусы: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990000"/>
              </a:buClr>
              <a:buSzPct val="100000"/>
              <a:buChar char="-"/>
            </a:pPr>
            <a:r>
              <a:rPr lang="ru" sz="1600">
                <a:solidFill>
                  <a:srgbClr val="990000"/>
                </a:solidFill>
              </a:rPr>
              <a:t>Необходимо добавлять стили для каждой страницы</a:t>
            </a:r>
          </a:p>
        </p:txBody>
      </p:sp>
      <p:sp>
        <p:nvSpPr>
          <p:cNvPr id="329" name="Shape 3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35" name="Shape 33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ctrTitle"/>
          </p:nvPr>
        </p:nvSpPr>
        <p:spPr>
          <a:xfrm>
            <a:off x="5142000" y="1714500"/>
            <a:ext cx="3429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Пример: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C2D30"/>
                </a:solidFill>
              </a:rPr>
              <a:t>&lt;</a:t>
            </a:r>
            <a:r>
              <a:rPr lang="ru" sz="1400">
                <a:solidFill>
                  <a:srgbClr val="000088"/>
                </a:solidFill>
              </a:rPr>
              <a:t>head&gt;</a:t>
            </a:r>
          </a:p>
          <a:p>
            <a:pPr indent="457200"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&lt;style </a:t>
            </a:r>
            <a:r>
              <a:rPr lang="ru" sz="1400">
                <a:solidFill>
                  <a:srgbClr val="660066"/>
                </a:solidFill>
              </a:rPr>
              <a:t>type</a:t>
            </a:r>
            <a:r>
              <a:rPr lang="ru" sz="1400">
                <a:solidFill>
                  <a:srgbClr val="2C2D30"/>
                </a:solidFill>
              </a:rPr>
              <a:t>="</a:t>
            </a:r>
            <a:r>
              <a:rPr lang="ru" sz="1400">
                <a:solidFill>
                  <a:srgbClr val="008800"/>
                </a:solidFill>
              </a:rPr>
              <a:t>text/css</a:t>
            </a:r>
            <a:r>
              <a:rPr lang="ru" sz="1400">
                <a:solidFill>
                  <a:srgbClr val="2C2D30"/>
                </a:solidFill>
              </a:rPr>
              <a:t>"&gt;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body</a:t>
            </a:r>
            <a:r>
              <a:rPr lang="ru" sz="1400">
                <a:solidFill>
                  <a:srgbClr val="2C2D30"/>
                </a:solidFill>
              </a:rPr>
              <a:t> {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color:</a:t>
            </a:r>
            <a:r>
              <a:rPr lang="ru" sz="1400"/>
              <a:t> blue;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background</a:t>
            </a:r>
            <a:r>
              <a:rPr lang="ru" sz="1400">
                <a:solidFill>
                  <a:srgbClr val="2C2D30"/>
                </a:solidFill>
              </a:rPr>
              <a:t>: #0f0;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h1 </a:t>
            </a:r>
            <a:r>
              <a:rPr lang="ru" sz="1400">
                <a:solidFill>
                  <a:srgbClr val="2C2D30"/>
                </a:solidFill>
              </a:rPr>
              <a:t>{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8800"/>
                </a:solidFill>
              </a:rPr>
              <a:t>text-align: </a:t>
            </a:r>
            <a:r>
              <a:rPr lang="ru" sz="1400"/>
              <a:t>center;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2C2D30"/>
                </a:solidFill>
              </a:rPr>
              <a:t>}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ru" sz="1400">
                <a:solidFill>
                  <a:srgbClr val="000088"/>
                </a:solidFill>
              </a:rPr>
              <a:t>&lt;/style&gt;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88"/>
                </a:solidFill>
              </a:rPr>
              <a:t>&lt;/head&gt;</a:t>
            </a:r>
          </a:p>
        </p:txBody>
      </p:sp>
      <p:sp>
        <p:nvSpPr>
          <p:cNvPr id="355" name="Shape 35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56" name="Shape 3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