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2" r:id="rId3"/>
    <p:sldId id="258" r:id="rId4"/>
    <p:sldId id="259" r:id="rId5"/>
    <p:sldId id="261" r:id="rId6"/>
    <p:sldId id="260" r:id="rId7"/>
    <p:sldId id="257"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A5861-60D9-4F49-B3F4-281B546CC6F1}"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88C1F-D95E-47BF-89FF-4C4849631DA8}" type="slidenum">
              <a:rPr lang="en-US" smtClean="0"/>
              <a:t>‹#›</a:t>
            </a:fld>
            <a:endParaRPr lang="en-US"/>
          </a:p>
        </p:txBody>
      </p:sp>
    </p:spTree>
    <p:extLst>
      <p:ext uri="{BB962C8B-B14F-4D97-AF65-F5344CB8AC3E}">
        <p14:creationId xmlns:p14="http://schemas.microsoft.com/office/powerpoint/2010/main" val="330935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0344-94C7-4930-A2B9-E4F34EF53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94E0EB-D8D1-4054-BE74-3EA2F21E7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3DE46-3B40-46C3-8759-B5CE4445E38E}"/>
              </a:ext>
            </a:extLst>
          </p:cNvPr>
          <p:cNvSpPr>
            <a:spLocks noGrp="1"/>
          </p:cNvSpPr>
          <p:nvPr>
            <p:ph type="dt" sz="half" idx="10"/>
          </p:nvPr>
        </p:nvSpPr>
        <p:spPr/>
        <p:txBody>
          <a:bodyPr/>
          <a:lstStyle/>
          <a:p>
            <a:fld id="{05F5C5AC-3130-4AB1-A3FA-E93E7112275D}" type="datetime1">
              <a:rPr lang="en-US" smtClean="0"/>
              <a:t>6/16/2020</a:t>
            </a:fld>
            <a:endParaRPr lang="en-US"/>
          </a:p>
        </p:txBody>
      </p:sp>
      <p:sp>
        <p:nvSpPr>
          <p:cNvPr id="5" name="Footer Placeholder 4">
            <a:extLst>
              <a:ext uri="{FF2B5EF4-FFF2-40B4-BE49-F238E27FC236}">
                <a16:creationId xmlns:a16="http://schemas.microsoft.com/office/drawing/2014/main" id="{69EEE459-1FA2-4E90-9564-6CC21A590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D4BCF-AC82-41FB-B70B-F69A00A2CC9A}"/>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1262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41D4-31AA-4C50-9A38-0C817324C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E1E4BA-561B-41C7-9F05-9B9CC500F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E83DE-1784-41CB-8185-D0B1D0D088BE}"/>
              </a:ext>
            </a:extLst>
          </p:cNvPr>
          <p:cNvSpPr>
            <a:spLocks noGrp="1"/>
          </p:cNvSpPr>
          <p:nvPr>
            <p:ph type="dt" sz="half" idx="10"/>
          </p:nvPr>
        </p:nvSpPr>
        <p:spPr/>
        <p:txBody>
          <a:bodyPr/>
          <a:lstStyle/>
          <a:p>
            <a:fld id="{3F61BC10-99E3-4B4C-81E6-DD73B7A6E98E}" type="datetime1">
              <a:rPr lang="en-US" smtClean="0"/>
              <a:t>6/16/2020</a:t>
            </a:fld>
            <a:endParaRPr lang="en-US"/>
          </a:p>
        </p:txBody>
      </p:sp>
      <p:sp>
        <p:nvSpPr>
          <p:cNvPr id="5" name="Footer Placeholder 4">
            <a:extLst>
              <a:ext uri="{FF2B5EF4-FFF2-40B4-BE49-F238E27FC236}">
                <a16:creationId xmlns:a16="http://schemas.microsoft.com/office/drawing/2014/main" id="{DA5D697E-95D9-4271-A9F7-FB303A439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8BEC6-A126-486C-943B-4C2CF79B69E1}"/>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243940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F3D23-8D82-4EAE-8227-FA9A98136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0B382-97D8-4204-BEBE-E90369315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376DB-3EFC-42D6-9ACB-9D50FB198356}"/>
              </a:ext>
            </a:extLst>
          </p:cNvPr>
          <p:cNvSpPr>
            <a:spLocks noGrp="1"/>
          </p:cNvSpPr>
          <p:nvPr>
            <p:ph type="dt" sz="half" idx="10"/>
          </p:nvPr>
        </p:nvSpPr>
        <p:spPr/>
        <p:txBody>
          <a:bodyPr/>
          <a:lstStyle/>
          <a:p>
            <a:fld id="{69F13166-9F2F-440E-8B42-D700ECC576B2}" type="datetime1">
              <a:rPr lang="en-US" smtClean="0"/>
              <a:t>6/16/2020</a:t>
            </a:fld>
            <a:endParaRPr lang="en-US"/>
          </a:p>
        </p:txBody>
      </p:sp>
      <p:sp>
        <p:nvSpPr>
          <p:cNvPr id="5" name="Footer Placeholder 4">
            <a:extLst>
              <a:ext uri="{FF2B5EF4-FFF2-40B4-BE49-F238E27FC236}">
                <a16:creationId xmlns:a16="http://schemas.microsoft.com/office/drawing/2014/main" id="{57F21FD4-B201-4759-8A1B-043A30B80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7C945-C3E9-4750-B4D8-09E554DF5757}"/>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81671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B6C1-0A3B-407B-BCB7-193763602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82D9D-791F-40FD-9839-E5E5363E8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5D03B-9B56-4C33-862E-DE838A86AE6E}"/>
              </a:ext>
            </a:extLst>
          </p:cNvPr>
          <p:cNvSpPr>
            <a:spLocks noGrp="1"/>
          </p:cNvSpPr>
          <p:nvPr>
            <p:ph type="dt" sz="half" idx="10"/>
          </p:nvPr>
        </p:nvSpPr>
        <p:spPr/>
        <p:txBody>
          <a:bodyPr/>
          <a:lstStyle/>
          <a:p>
            <a:fld id="{CF57BBFE-D2EC-45C7-B50C-ECFB283B929C}" type="datetime1">
              <a:rPr lang="en-US" smtClean="0"/>
              <a:t>6/16/2020</a:t>
            </a:fld>
            <a:endParaRPr lang="en-US"/>
          </a:p>
        </p:txBody>
      </p:sp>
      <p:sp>
        <p:nvSpPr>
          <p:cNvPr id="5" name="Footer Placeholder 4">
            <a:extLst>
              <a:ext uri="{FF2B5EF4-FFF2-40B4-BE49-F238E27FC236}">
                <a16:creationId xmlns:a16="http://schemas.microsoft.com/office/drawing/2014/main" id="{BD82750B-517F-41E9-B03C-EC7990C00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6B516-6817-43D4-8382-2158F2C966F8}"/>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346198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3D6E-89BF-4B09-9396-FD1795257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835502-7F2C-4B75-8685-F9C208EFAF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D220F-04F2-4D2D-A36A-8113A2E43A7A}"/>
              </a:ext>
            </a:extLst>
          </p:cNvPr>
          <p:cNvSpPr>
            <a:spLocks noGrp="1"/>
          </p:cNvSpPr>
          <p:nvPr>
            <p:ph type="dt" sz="half" idx="10"/>
          </p:nvPr>
        </p:nvSpPr>
        <p:spPr/>
        <p:txBody>
          <a:bodyPr/>
          <a:lstStyle/>
          <a:p>
            <a:fld id="{42C7658E-B62E-4571-A646-C49E47220F7A}" type="datetime1">
              <a:rPr lang="en-US" smtClean="0"/>
              <a:t>6/16/2020</a:t>
            </a:fld>
            <a:endParaRPr lang="en-US"/>
          </a:p>
        </p:txBody>
      </p:sp>
      <p:sp>
        <p:nvSpPr>
          <p:cNvPr id="5" name="Footer Placeholder 4">
            <a:extLst>
              <a:ext uri="{FF2B5EF4-FFF2-40B4-BE49-F238E27FC236}">
                <a16:creationId xmlns:a16="http://schemas.microsoft.com/office/drawing/2014/main" id="{0023634F-CF92-4B3F-A4E1-B4171440B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B4E53-2E17-4F05-9C22-307031511CA9}"/>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108346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F518-2A4A-42C0-B3A2-83910A075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2F4BD-90D2-46F0-B63C-5E85D0997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BAAA0-8209-47A1-A1F1-54486641AE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DEEF5-C2D9-4B6B-A47B-D35ABE471B28}"/>
              </a:ext>
            </a:extLst>
          </p:cNvPr>
          <p:cNvSpPr>
            <a:spLocks noGrp="1"/>
          </p:cNvSpPr>
          <p:nvPr>
            <p:ph type="dt" sz="half" idx="10"/>
          </p:nvPr>
        </p:nvSpPr>
        <p:spPr/>
        <p:txBody>
          <a:bodyPr/>
          <a:lstStyle/>
          <a:p>
            <a:fld id="{FD24A200-0124-4CD9-8B9C-071A3615251B}" type="datetime1">
              <a:rPr lang="en-US" smtClean="0"/>
              <a:t>6/16/2020</a:t>
            </a:fld>
            <a:endParaRPr lang="en-US"/>
          </a:p>
        </p:txBody>
      </p:sp>
      <p:sp>
        <p:nvSpPr>
          <p:cNvPr id="6" name="Footer Placeholder 5">
            <a:extLst>
              <a:ext uri="{FF2B5EF4-FFF2-40B4-BE49-F238E27FC236}">
                <a16:creationId xmlns:a16="http://schemas.microsoft.com/office/drawing/2014/main" id="{1EE4E8B0-D2AD-444A-9ECA-A20178E20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679E3-B923-4EAF-ACF6-D54B082F4313}"/>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99802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2CE6-B122-4F55-A6DF-A77C2A011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59573E-B924-42D4-895B-B3D436C6B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20E3D-E08A-4A99-88E1-CF6E274EB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B129E-051C-4207-BD00-F2AD6C67C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B1F37-4929-4B5D-95FD-5852522D5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940CB-FB54-4727-9681-28F603D955EB}"/>
              </a:ext>
            </a:extLst>
          </p:cNvPr>
          <p:cNvSpPr>
            <a:spLocks noGrp="1"/>
          </p:cNvSpPr>
          <p:nvPr>
            <p:ph type="dt" sz="half" idx="10"/>
          </p:nvPr>
        </p:nvSpPr>
        <p:spPr/>
        <p:txBody>
          <a:bodyPr/>
          <a:lstStyle/>
          <a:p>
            <a:fld id="{3BA785E9-7B1B-4866-9DEE-19315D4210E0}" type="datetime1">
              <a:rPr lang="en-US" smtClean="0"/>
              <a:t>6/16/2020</a:t>
            </a:fld>
            <a:endParaRPr lang="en-US"/>
          </a:p>
        </p:txBody>
      </p:sp>
      <p:sp>
        <p:nvSpPr>
          <p:cNvPr id="8" name="Footer Placeholder 7">
            <a:extLst>
              <a:ext uri="{FF2B5EF4-FFF2-40B4-BE49-F238E27FC236}">
                <a16:creationId xmlns:a16="http://schemas.microsoft.com/office/drawing/2014/main" id="{7F318EC5-8FEB-4C40-BDF2-D8EE71D2F0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9307B-17C3-4FCD-AA89-0233C844D2D2}"/>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179046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3DCE-88F1-43C9-ABB6-EFBC766C3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0708B2-F28D-46AA-A157-3C98F53AFFC3}"/>
              </a:ext>
            </a:extLst>
          </p:cNvPr>
          <p:cNvSpPr>
            <a:spLocks noGrp="1"/>
          </p:cNvSpPr>
          <p:nvPr>
            <p:ph type="dt" sz="half" idx="10"/>
          </p:nvPr>
        </p:nvSpPr>
        <p:spPr/>
        <p:txBody>
          <a:bodyPr/>
          <a:lstStyle/>
          <a:p>
            <a:fld id="{6D49DB72-3F81-4674-920F-263840F6078B}" type="datetime1">
              <a:rPr lang="en-US" smtClean="0"/>
              <a:t>6/16/2020</a:t>
            </a:fld>
            <a:endParaRPr lang="en-US"/>
          </a:p>
        </p:txBody>
      </p:sp>
      <p:sp>
        <p:nvSpPr>
          <p:cNvPr id="4" name="Footer Placeholder 3">
            <a:extLst>
              <a:ext uri="{FF2B5EF4-FFF2-40B4-BE49-F238E27FC236}">
                <a16:creationId xmlns:a16="http://schemas.microsoft.com/office/drawing/2014/main" id="{454F315D-7A4B-434E-A282-16FD0DAEE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23FB27-6D73-48AD-9F48-A4AFFE77B23D}"/>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258088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7268B-36F4-414D-88E8-34E927929DA0}"/>
              </a:ext>
            </a:extLst>
          </p:cNvPr>
          <p:cNvSpPr>
            <a:spLocks noGrp="1"/>
          </p:cNvSpPr>
          <p:nvPr>
            <p:ph type="dt" sz="half" idx="10"/>
          </p:nvPr>
        </p:nvSpPr>
        <p:spPr/>
        <p:txBody>
          <a:bodyPr/>
          <a:lstStyle/>
          <a:p>
            <a:fld id="{5F9D4C98-A5D1-4A55-A8C2-FA9F1DD8A900}" type="datetime1">
              <a:rPr lang="en-US" smtClean="0"/>
              <a:t>6/16/2020</a:t>
            </a:fld>
            <a:endParaRPr lang="en-US"/>
          </a:p>
        </p:txBody>
      </p:sp>
      <p:sp>
        <p:nvSpPr>
          <p:cNvPr id="3" name="Footer Placeholder 2">
            <a:extLst>
              <a:ext uri="{FF2B5EF4-FFF2-40B4-BE49-F238E27FC236}">
                <a16:creationId xmlns:a16="http://schemas.microsoft.com/office/drawing/2014/main" id="{EA02B83B-12D5-4F8D-852F-09F8E522C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89BB8-7D33-42A0-81C5-2F3A3ACF0E37}"/>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329237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297D-55B4-47CC-BC0F-630B016DC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0E124-9D48-44FD-82BF-54904FF2B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BB7B4C-A98F-42AF-B4F4-D61CBD129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45F56-AFF0-4249-860E-430729D46557}"/>
              </a:ext>
            </a:extLst>
          </p:cNvPr>
          <p:cNvSpPr>
            <a:spLocks noGrp="1"/>
          </p:cNvSpPr>
          <p:nvPr>
            <p:ph type="dt" sz="half" idx="10"/>
          </p:nvPr>
        </p:nvSpPr>
        <p:spPr/>
        <p:txBody>
          <a:bodyPr/>
          <a:lstStyle/>
          <a:p>
            <a:fld id="{D59019BB-66C5-4DF2-A939-73A4C7F3808C}" type="datetime1">
              <a:rPr lang="en-US" smtClean="0"/>
              <a:t>6/16/2020</a:t>
            </a:fld>
            <a:endParaRPr lang="en-US"/>
          </a:p>
        </p:txBody>
      </p:sp>
      <p:sp>
        <p:nvSpPr>
          <p:cNvPr id="6" name="Footer Placeholder 5">
            <a:extLst>
              <a:ext uri="{FF2B5EF4-FFF2-40B4-BE49-F238E27FC236}">
                <a16:creationId xmlns:a16="http://schemas.microsoft.com/office/drawing/2014/main" id="{6FE69A72-1287-4456-B612-889DE1B78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63205-9A02-4836-93C2-2906C4AEA1F4}"/>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337973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61A5-1615-49BA-8453-B1A20E4C5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62C4E-40B1-4B22-A349-FB97B7423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2DBE5-231F-4674-A2F4-8168477A8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8E7EA-1577-4999-8565-CF5022E9646A}"/>
              </a:ext>
            </a:extLst>
          </p:cNvPr>
          <p:cNvSpPr>
            <a:spLocks noGrp="1"/>
          </p:cNvSpPr>
          <p:nvPr>
            <p:ph type="dt" sz="half" idx="10"/>
          </p:nvPr>
        </p:nvSpPr>
        <p:spPr/>
        <p:txBody>
          <a:bodyPr/>
          <a:lstStyle/>
          <a:p>
            <a:fld id="{50F1788B-B312-4FF4-AE4B-0A6CD737E87E}" type="datetime1">
              <a:rPr lang="en-US" smtClean="0"/>
              <a:t>6/16/2020</a:t>
            </a:fld>
            <a:endParaRPr lang="en-US"/>
          </a:p>
        </p:txBody>
      </p:sp>
      <p:sp>
        <p:nvSpPr>
          <p:cNvPr id="6" name="Footer Placeholder 5">
            <a:extLst>
              <a:ext uri="{FF2B5EF4-FFF2-40B4-BE49-F238E27FC236}">
                <a16:creationId xmlns:a16="http://schemas.microsoft.com/office/drawing/2014/main" id="{17D08DC6-56DD-4FF2-AF44-6C9895728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7FEFC-0DF3-480B-8231-038C9A2DB0D7}"/>
              </a:ext>
            </a:extLst>
          </p:cNvPr>
          <p:cNvSpPr>
            <a:spLocks noGrp="1"/>
          </p:cNvSpPr>
          <p:nvPr>
            <p:ph type="sldNum" sz="quarter" idx="12"/>
          </p:nvPr>
        </p:nvSpPr>
        <p:spPr/>
        <p:txBody>
          <a:bodyPr/>
          <a:lstStyle/>
          <a:p>
            <a:fld id="{BD8795F3-48CE-447C-AA1A-1CC093C1E2AA}" type="slidenum">
              <a:rPr lang="en-US" smtClean="0"/>
              <a:t>‹#›</a:t>
            </a:fld>
            <a:endParaRPr lang="en-US"/>
          </a:p>
        </p:txBody>
      </p:sp>
    </p:spTree>
    <p:extLst>
      <p:ext uri="{BB962C8B-B14F-4D97-AF65-F5344CB8AC3E}">
        <p14:creationId xmlns:p14="http://schemas.microsoft.com/office/powerpoint/2010/main" val="60143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63B6E-AE85-4151-A13E-3F4171522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B81EA8-C646-462B-90F6-9A7F24D79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4E7F3-749D-4173-BFAD-0A8E63F79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7FF7F-E4A0-4128-A0AD-062650C29F2A}" type="datetime1">
              <a:rPr lang="en-US" smtClean="0"/>
              <a:t>6/16/2020</a:t>
            </a:fld>
            <a:endParaRPr lang="en-US"/>
          </a:p>
        </p:txBody>
      </p:sp>
      <p:sp>
        <p:nvSpPr>
          <p:cNvPr id="5" name="Footer Placeholder 4">
            <a:extLst>
              <a:ext uri="{FF2B5EF4-FFF2-40B4-BE49-F238E27FC236}">
                <a16:creationId xmlns:a16="http://schemas.microsoft.com/office/drawing/2014/main" id="{7E57AFBD-5FCC-4A57-A980-36BF494BA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77625-8652-4B67-87C6-0DB631837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795F3-48CE-447C-AA1A-1CC093C1E2AA}" type="slidenum">
              <a:rPr lang="en-US" smtClean="0"/>
              <a:t>‹#›</a:t>
            </a:fld>
            <a:endParaRPr lang="en-US"/>
          </a:p>
        </p:txBody>
      </p:sp>
    </p:spTree>
    <p:extLst>
      <p:ext uri="{BB962C8B-B14F-4D97-AF65-F5344CB8AC3E}">
        <p14:creationId xmlns:p14="http://schemas.microsoft.com/office/powerpoint/2010/main" val="156933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worasom/aqi_thailand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C88C-3C12-4881-8840-98722FC791B9}"/>
              </a:ext>
            </a:extLst>
          </p:cNvPr>
          <p:cNvSpPr>
            <a:spLocks noGrp="1"/>
          </p:cNvSpPr>
          <p:nvPr>
            <p:ph type="ctrTitle"/>
          </p:nvPr>
        </p:nvSpPr>
        <p:spPr>
          <a:xfrm>
            <a:off x="1524000" y="1122363"/>
            <a:ext cx="9144000" cy="1456245"/>
          </a:xfrm>
        </p:spPr>
        <p:txBody>
          <a:bodyPr>
            <a:normAutofit fontScale="90000"/>
          </a:bodyPr>
          <a:lstStyle/>
          <a:p>
            <a:pPr algn="l"/>
            <a:r>
              <a:rPr lang="en-US" dirty="0"/>
              <a:t>Air Pollution </a:t>
            </a:r>
            <a:r>
              <a:rPr lang="en-US"/>
              <a:t>Analysis Workflow</a:t>
            </a:r>
            <a:endParaRPr lang="en-US" dirty="0"/>
          </a:p>
        </p:txBody>
      </p:sp>
      <p:sp>
        <p:nvSpPr>
          <p:cNvPr id="3" name="Subtitle 2">
            <a:extLst>
              <a:ext uri="{FF2B5EF4-FFF2-40B4-BE49-F238E27FC236}">
                <a16:creationId xmlns:a16="http://schemas.microsoft.com/office/drawing/2014/main" id="{3A8E9CEA-BFA9-4BD5-A8CC-73BB2F7BD10D}"/>
              </a:ext>
            </a:extLst>
          </p:cNvPr>
          <p:cNvSpPr>
            <a:spLocks noGrp="1"/>
          </p:cNvSpPr>
          <p:nvPr>
            <p:ph type="subTitle" idx="1"/>
          </p:nvPr>
        </p:nvSpPr>
        <p:spPr/>
        <p:txBody>
          <a:bodyPr/>
          <a:lstStyle/>
          <a:p>
            <a:pPr algn="r"/>
            <a:r>
              <a:rPr lang="en-US" dirty="0"/>
              <a:t>June 15 2020</a:t>
            </a:r>
          </a:p>
        </p:txBody>
      </p:sp>
    </p:spTree>
    <p:extLst>
      <p:ext uri="{BB962C8B-B14F-4D97-AF65-F5344CB8AC3E}">
        <p14:creationId xmlns:p14="http://schemas.microsoft.com/office/powerpoint/2010/main" val="17477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7E3E-C2D6-4239-9EF6-56AB1AE8EE0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E87D2CF-A8A7-4554-8790-4FC5F3317504}"/>
              </a:ext>
            </a:extLst>
          </p:cNvPr>
          <p:cNvSpPr>
            <a:spLocks noGrp="1"/>
          </p:cNvSpPr>
          <p:nvPr>
            <p:ph idx="1"/>
          </p:nvPr>
        </p:nvSpPr>
        <p:spPr/>
        <p:txBody>
          <a:bodyPr/>
          <a:lstStyle/>
          <a:p>
            <a:r>
              <a:rPr lang="en-US" dirty="0"/>
              <a:t>Overview of analysis </a:t>
            </a:r>
          </a:p>
          <a:p>
            <a:r>
              <a:rPr lang="en-US" dirty="0"/>
              <a:t>How to use the end result</a:t>
            </a:r>
          </a:p>
          <a:p>
            <a:r>
              <a:rPr lang="en-US" dirty="0"/>
              <a:t>Code workflow</a:t>
            </a:r>
          </a:p>
        </p:txBody>
      </p:sp>
      <p:sp>
        <p:nvSpPr>
          <p:cNvPr id="4" name="Slide Number Placeholder 3">
            <a:extLst>
              <a:ext uri="{FF2B5EF4-FFF2-40B4-BE49-F238E27FC236}">
                <a16:creationId xmlns:a16="http://schemas.microsoft.com/office/drawing/2014/main" id="{8EC00486-6B76-480A-A9B0-8CA49A1C5C1D}"/>
              </a:ext>
            </a:extLst>
          </p:cNvPr>
          <p:cNvSpPr>
            <a:spLocks noGrp="1"/>
          </p:cNvSpPr>
          <p:nvPr>
            <p:ph type="sldNum" sz="quarter" idx="12"/>
          </p:nvPr>
        </p:nvSpPr>
        <p:spPr/>
        <p:txBody>
          <a:bodyPr/>
          <a:lstStyle/>
          <a:p>
            <a:fld id="{BD8795F3-48CE-447C-AA1A-1CC093C1E2AA}" type="slidenum">
              <a:rPr lang="en-US" smtClean="0"/>
              <a:t>2</a:t>
            </a:fld>
            <a:endParaRPr lang="en-US"/>
          </a:p>
        </p:txBody>
      </p:sp>
    </p:spTree>
    <p:extLst>
      <p:ext uri="{BB962C8B-B14F-4D97-AF65-F5344CB8AC3E}">
        <p14:creationId xmlns:p14="http://schemas.microsoft.com/office/powerpoint/2010/main" val="223642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5BA0-6AD9-4B8B-82C2-9DD8D31C2709}"/>
              </a:ext>
            </a:extLst>
          </p:cNvPr>
          <p:cNvSpPr>
            <a:spLocks noGrp="1"/>
          </p:cNvSpPr>
          <p:nvPr>
            <p:ph type="title"/>
          </p:nvPr>
        </p:nvSpPr>
        <p:spPr>
          <a:xfrm>
            <a:off x="838200" y="365125"/>
            <a:ext cx="10515600" cy="939419"/>
          </a:xfrm>
        </p:spPr>
        <p:txBody>
          <a:bodyPr/>
          <a:lstStyle/>
          <a:p>
            <a:r>
              <a:rPr lang="en-US" dirty="0"/>
              <a:t>Air Pollution Sources</a:t>
            </a:r>
          </a:p>
        </p:txBody>
      </p:sp>
      <p:sp>
        <p:nvSpPr>
          <p:cNvPr id="4" name="Slide Number Placeholder 3">
            <a:extLst>
              <a:ext uri="{FF2B5EF4-FFF2-40B4-BE49-F238E27FC236}">
                <a16:creationId xmlns:a16="http://schemas.microsoft.com/office/drawing/2014/main" id="{9387F1BB-7AF2-4D03-85C9-FCF87F756DC5}"/>
              </a:ext>
            </a:extLst>
          </p:cNvPr>
          <p:cNvSpPr>
            <a:spLocks noGrp="1"/>
          </p:cNvSpPr>
          <p:nvPr>
            <p:ph type="sldNum" sz="quarter" idx="12"/>
          </p:nvPr>
        </p:nvSpPr>
        <p:spPr/>
        <p:txBody>
          <a:bodyPr/>
          <a:lstStyle/>
          <a:p>
            <a:fld id="{BD8795F3-48CE-447C-AA1A-1CC093C1E2AA}" type="slidenum">
              <a:rPr lang="en-US" smtClean="0"/>
              <a:t>3</a:t>
            </a:fld>
            <a:endParaRPr lang="en-US"/>
          </a:p>
        </p:txBody>
      </p:sp>
      <p:sp>
        <p:nvSpPr>
          <p:cNvPr id="5" name="Oval 4">
            <a:extLst>
              <a:ext uri="{FF2B5EF4-FFF2-40B4-BE49-F238E27FC236}">
                <a16:creationId xmlns:a16="http://schemas.microsoft.com/office/drawing/2014/main" id="{1A0C9D3F-6F15-4764-9980-E2DE185B7309}"/>
              </a:ext>
            </a:extLst>
          </p:cNvPr>
          <p:cNvSpPr/>
          <p:nvPr/>
        </p:nvSpPr>
        <p:spPr>
          <a:xfrm>
            <a:off x="1933956" y="1563703"/>
            <a:ext cx="1883664" cy="987552"/>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Agricultural Burning </a:t>
            </a:r>
          </a:p>
        </p:txBody>
      </p:sp>
      <p:sp>
        <p:nvSpPr>
          <p:cNvPr id="6" name="Oval 5">
            <a:extLst>
              <a:ext uri="{FF2B5EF4-FFF2-40B4-BE49-F238E27FC236}">
                <a16:creationId xmlns:a16="http://schemas.microsoft.com/office/drawing/2014/main" id="{D2D1CAE6-7AD1-4DFC-8EA3-6A846B83DB04}"/>
              </a:ext>
            </a:extLst>
          </p:cNvPr>
          <p:cNvSpPr/>
          <p:nvPr/>
        </p:nvSpPr>
        <p:spPr>
          <a:xfrm>
            <a:off x="6967728" y="1639824"/>
            <a:ext cx="1554480" cy="8778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Industry</a:t>
            </a:r>
          </a:p>
        </p:txBody>
      </p:sp>
      <p:sp>
        <p:nvSpPr>
          <p:cNvPr id="7" name="Oval 6">
            <a:extLst>
              <a:ext uri="{FF2B5EF4-FFF2-40B4-BE49-F238E27FC236}">
                <a16:creationId xmlns:a16="http://schemas.microsoft.com/office/drawing/2014/main" id="{14D70867-BA9C-4EFD-8B0D-2261988702AB}"/>
              </a:ext>
            </a:extLst>
          </p:cNvPr>
          <p:cNvSpPr/>
          <p:nvPr/>
        </p:nvSpPr>
        <p:spPr>
          <a:xfrm>
            <a:off x="4668012" y="1609423"/>
            <a:ext cx="1554480" cy="877824"/>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Traffic</a:t>
            </a:r>
          </a:p>
        </p:txBody>
      </p:sp>
      <p:sp>
        <p:nvSpPr>
          <p:cNvPr id="8" name="Oval 7">
            <a:extLst>
              <a:ext uri="{FF2B5EF4-FFF2-40B4-BE49-F238E27FC236}">
                <a16:creationId xmlns:a16="http://schemas.microsoft.com/office/drawing/2014/main" id="{388B6DAA-7EA2-4D3D-AC81-DD21C64A0DEA}"/>
              </a:ext>
            </a:extLst>
          </p:cNvPr>
          <p:cNvSpPr/>
          <p:nvPr/>
        </p:nvSpPr>
        <p:spPr>
          <a:xfrm>
            <a:off x="9009888" y="1639824"/>
            <a:ext cx="1554480" cy="8778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Power Plants</a:t>
            </a:r>
          </a:p>
        </p:txBody>
      </p:sp>
      <p:sp>
        <p:nvSpPr>
          <p:cNvPr id="9" name="Oval 8">
            <a:extLst>
              <a:ext uri="{FF2B5EF4-FFF2-40B4-BE49-F238E27FC236}">
                <a16:creationId xmlns:a16="http://schemas.microsoft.com/office/drawing/2014/main" id="{2CC74104-B0D8-498E-8302-0528CF66130A}"/>
              </a:ext>
            </a:extLst>
          </p:cNvPr>
          <p:cNvSpPr/>
          <p:nvPr/>
        </p:nvSpPr>
        <p:spPr>
          <a:xfrm>
            <a:off x="591312" y="3352801"/>
            <a:ext cx="1402080" cy="9875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Local weather</a:t>
            </a:r>
          </a:p>
        </p:txBody>
      </p:sp>
      <p:sp>
        <p:nvSpPr>
          <p:cNvPr id="10" name="Oval 9">
            <a:extLst>
              <a:ext uri="{FF2B5EF4-FFF2-40B4-BE49-F238E27FC236}">
                <a16:creationId xmlns:a16="http://schemas.microsoft.com/office/drawing/2014/main" id="{29B270C2-16D1-4E4E-BE5A-A2152180D273}"/>
              </a:ext>
            </a:extLst>
          </p:cNvPr>
          <p:cNvSpPr/>
          <p:nvPr/>
        </p:nvSpPr>
        <p:spPr>
          <a:xfrm>
            <a:off x="4846320" y="4700016"/>
            <a:ext cx="1554480" cy="9394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Air Pollution (PM2.5)</a:t>
            </a:r>
          </a:p>
        </p:txBody>
      </p:sp>
      <p:sp>
        <p:nvSpPr>
          <p:cNvPr id="11" name="Multiplication Sign 10">
            <a:extLst>
              <a:ext uri="{FF2B5EF4-FFF2-40B4-BE49-F238E27FC236}">
                <a16:creationId xmlns:a16="http://schemas.microsoft.com/office/drawing/2014/main" id="{1DBB498D-3040-4D3E-84F9-6A90634D8DD8}"/>
              </a:ext>
            </a:extLst>
          </p:cNvPr>
          <p:cNvSpPr/>
          <p:nvPr/>
        </p:nvSpPr>
        <p:spPr>
          <a:xfrm>
            <a:off x="9009888" y="1386522"/>
            <a:ext cx="1554480" cy="1274699"/>
          </a:xfrm>
          <a:prstGeom prst="mathMultiply">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C3DBC7-75D2-4645-A056-AF5E39029215}"/>
              </a:ext>
            </a:extLst>
          </p:cNvPr>
          <p:cNvSpPr txBox="1"/>
          <p:nvPr/>
        </p:nvSpPr>
        <p:spPr>
          <a:xfrm flipH="1">
            <a:off x="8522208" y="295922"/>
            <a:ext cx="3834384" cy="1200329"/>
          </a:xfrm>
          <a:prstGeom prst="rect">
            <a:avLst/>
          </a:prstGeom>
          <a:noFill/>
        </p:spPr>
        <p:txBody>
          <a:bodyPr wrap="square" rtlCol="0">
            <a:spAutoFit/>
          </a:bodyPr>
          <a:lstStyle/>
          <a:p>
            <a:r>
              <a:rPr lang="en-US" dirty="0">
                <a:solidFill>
                  <a:srgbClr val="FF0000"/>
                </a:solidFill>
              </a:rPr>
              <a:t>Data Analysis suggest that this is not likely the case. </a:t>
            </a:r>
          </a:p>
          <a:p>
            <a:pPr marL="285750" indent="-285750">
              <a:buFont typeface="Arial" panose="020B0604020202020204" pitchFamily="34" charset="0"/>
              <a:buChar char="•"/>
            </a:pPr>
            <a:r>
              <a:rPr lang="en-US" dirty="0">
                <a:solidFill>
                  <a:srgbClr val="FF0000"/>
                </a:solidFill>
              </a:rPr>
              <a:t>Seasonal pattern</a:t>
            </a:r>
          </a:p>
          <a:p>
            <a:pPr marL="285750" indent="-285750">
              <a:buFont typeface="Arial" panose="020B0604020202020204" pitchFamily="34" charset="0"/>
              <a:buChar char="•"/>
            </a:pPr>
            <a:r>
              <a:rPr lang="en-US" dirty="0">
                <a:solidFill>
                  <a:srgbClr val="FF0000"/>
                </a:solidFill>
              </a:rPr>
              <a:t>Independent of wind direction</a:t>
            </a:r>
          </a:p>
        </p:txBody>
      </p:sp>
      <p:sp>
        <p:nvSpPr>
          <p:cNvPr id="13" name="Multiplication Sign 12">
            <a:extLst>
              <a:ext uri="{FF2B5EF4-FFF2-40B4-BE49-F238E27FC236}">
                <a16:creationId xmlns:a16="http://schemas.microsoft.com/office/drawing/2014/main" id="{A3D1AAE8-B0B8-424B-BD7E-4EBAF8FB85B1}"/>
              </a:ext>
            </a:extLst>
          </p:cNvPr>
          <p:cNvSpPr/>
          <p:nvPr/>
        </p:nvSpPr>
        <p:spPr>
          <a:xfrm>
            <a:off x="6934200" y="1441385"/>
            <a:ext cx="1554480" cy="1274699"/>
          </a:xfrm>
          <a:prstGeom prst="mathMultiply">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661C1E0-9413-4DD2-A853-AC75904734BC}"/>
              </a:ext>
            </a:extLst>
          </p:cNvPr>
          <p:cNvCxnSpPr/>
          <p:nvPr/>
        </p:nvCxnSpPr>
        <p:spPr>
          <a:xfrm flipH="1">
            <a:off x="6167628" y="2743198"/>
            <a:ext cx="2189990" cy="189585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71E6DB-92E6-4270-91FA-855152393A8E}"/>
              </a:ext>
            </a:extLst>
          </p:cNvPr>
          <p:cNvCxnSpPr>
            <a:cxnSpLocks/>
          </p:cNvCxnSpPr>
          <p:nvPr/>
        </p:nvCxnSpPr>
        <p:spPr>
          <a:xfrm>
            <a:off x="5483352" y="2578610"/>
            <a:ext cx="19049" cy="1963224"/>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004AB8-D24D-43E8-9534-177F2CD6C85C}"/>
              </a:ext>
            </a:extLst>
          </p:cNvPr>
          <p:cNvCxnSpPr>
            <a:cxnSpLocks/>
          </p:cNvCxnSpPr>
          <p:nvPr/>
        </p:nvCxnSpPr>
        <p:spPr>
          <a:xfrm>
            <a:off x="3014472" y="2529841"/>
            <a:ext cx="1947672" cy="2011993"/>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E12B3-D177-471B-A88A-4E25885EFD79}"/>
              </a:ext>
            </a:extLst>
          </p:cNvPr>
          <p:cNvCxnSpPr>
            <a:cxnSpLocks/>
          </p:cNvCxnSpPr>
          <p:nvPr/>
        </p:nvCxnSpPr>
        <p:spPr>
          <a:xfrm>
            <a:off x="2005584" y="4139184"/>
            <a:ext cx="2539365" cy="774192"/>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861F5F-0CDA-4C1D-A3E6-5DAE0D09C11F}"/>
              </a:ext>
            </a:extLst>
          </p:cNvPr>
          <p:cNvSpPr txBox="1"/>
          <p:nvPr/>
        </p:nvSpPr>
        <p:spPr>
          <a:xfrm>
            <a:off x="7351776" y="3586970"/>
            <a:ext cx="1577868" cy="369332"/>
          </a:xfrm>
          <a:prstGeom prst="rect">
            <a:avLst/>
          </a:prstGeom>
          <a:noFill/>
        </p:spPr>
        <p:txBody>
          <a:bodyPr wrap="none" rtlCol="0">
            <a:spAutoFit/>
          </a:bodyPr>
          <a:lstStyle/>
          <a:p>
            <a:r>
              <a:rPr lang="en-US" dirty="0"/>
              <a:t>Wind direction</a:t>
            </a:r>
          </a:p>
        </p:txBody>
      </p:sp>
      <p:sp>
        <p:nvSpPr>
          <p:cNvPr id="24" name="TextBox 23">
            <a:extLst>
              <a:ext uri="{FF2B5EF4-FFF2-40B4-BE49-F238E27FC236}">
                <a16:creationId xmlns:a16="http://schemas.microsoft.com/office/drawing/2014/main" id="{F732014D-0C7F-428C-9A7B-EE4AC2F628A3}"/>
              </a:ext>
            </a:extLst>
          </p:cNvPr>
          <p:cNvSpPr txBox="1"/>
          <p:nvPr/>
        </p:nvSpPr>
        <p:spPr>
          <a:xfrm>
            <a:off x="2419305" y="2772788"/>
            <a:ext cx="2252707" cy="923330"/>
          </a:xfrm>
          <a:prstGeom prst="rect">
            <a:avLst/>
          </a:prstGeom>
          <a:noFill/>
        </p:spPr>
        <p:txBody>
          <a:bodyPr wrap="square" rtlCol="0">
            <a:spAutoFit/>
          </a:bodyPr>
          <a:lstStyle/>
          <a:p>
            <a:r>
              <a:rPr lang="en-US" dirty="0"/>
              <a:t>Hotspot, distance from city, weather during travel</a:t>
            </a:r>
          </a:p>
        </p:txBody>
      </p:sp>
      <p:sp>
        <p:nvSpPr>
          <p:cNvPr id="25" name="TextBox 24">
            <a:extLst>
              <a:ext uri="{FF2B5EF4-FFF2-40B4-BE49-F238E27FC236}">
                <a16:creationId xmlns:a16="http://schemas.microsoft.com/office/drawing/2014/main" id="{45D23E1A-77CE-4701-AA16-1DBD9AE55E9F}"/>
              </a:ext>
            </a:extLst>
          </p:cNvPr>
          <p:cNvSpPr txBox="1"/>
          <p:nvPr/>
        </p:nvSpPr>
        <p:spPr>
          <a:xfrm>
            <a:off x="1335839" y="4327110"/>
            <a:ext cx="2377189" cy="646331"/>
          </a:xfrm>
          <a:prstGeom prst="rect">
            <a:avLst/>
          </a:prstGeom>
          <a:noFill/>
        </p:spPr>
        <p:txBody>
          <a:bodyPr wrap="none" rtlCol="0">
            <a:spAutoFit/>
          </a:bodyPr>
          <a:lstStyle/>
          <a:p>
            <a:r>
              <a:rPr lang="en-US" dirty="0"/>
              <a:t>Temperature, humidity,</a:t>
            </a:r>
          </a:p>
          <a:p>
            <a:r>
              <a:rPr lang="en-US" dirty="0"/>
              <a:t>Wind speed</a:t>
            </a:r>
          </a:p>
        </p:txBody>
      </p:sp>
      <p:sp>
        <p:nvSpPr>
          <p:cNvPr id="26" name="TextBox 25">
            <a:extLst>
              <a:ext uri="{FF2B5EF4-FFF2-40B4-BE49-F238E27FC236}">
                <a16:creationId xmlns:a16="http://schemas.microsoft.com/office/drawing/2014/main" id="{91E9BA24-10F3-4A80-B26F-020685323BEE}"/>
              </a:ext>
            </a:extLst>
          </p:cNvPr>
          <p:cNvSpPr txBox="1"/>
          <p:nvPr/>
        </p:nvSpPr>
        <p:spPr>
          <a:xfrm>
            <a:off x="5502401" y="2590644"/>
            <a:ext cx="1516384" cy="1200329"/>
          </a:xfrm>
          <a:prstGeom prst="rect">
            <a:avLst/>
          </a:prstGeom>
          <a:noFill/>
        </p:spPr>
        <p:txBody>
          <a:bodyPr wrap="square" rtlCol="0">
            <a:spAutoFit/>
          </a:bodyPr>
          <a:lstStyle/>
          <a:p>
            <a:r>
              <a:rPr lang="en-US" dirty="0"/>
              <a:t>Holiday, hour of day, weekend, </a:t>
            </a:r>
            <a:r>
              <a:rPr lang="en-US" dirty="0">
                <a:solidFill>
                  <a:schemeClr val="accent6">
                    <a:lumMod val="75000"/>
                  </a:schemeClr>
                </a:solidFill>
              </a:rPr>
              <a:t>traffic index</a:t>
            </a:r>
          </a:p>
        </p:txBody>
      </p:sp>
      <p:sp>
        <p:nvSpPr>
          <p:cNvPr id="27" name="TextBox 26">
            <a:extLst>
              <a:ext uri="{FF2B5EF4-FFF2-40B4-BE49-F238E27FC236}">
                <a16:creationId xmlns:a16="http://schemas.microsoft.com/office/drawing/2014/main" id="{B03A8ED4-EDE1-467E-891F-ADC58F6F82C5}"/>
              </a:ext>
            </a:extLst>
          </p:cNvPr>
          <p:cNvSpPr txBox="1"/>
          <p:nvPr/>
        </p:nvSpPr>
        <p:spPr>
          <a:xfrm>
            <a:off x="7124084" y="4452987"/>
            <a:ext cx="4464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Building data for agricultural burning and traffic are tricky because we are mapping  2D to 1D data + accumulation and time lag effects</a:t>
            </a:r>
          </a:p>
          <a:p>
            <a:pPr marL="285750" indent="-285750">
              <a:buFont typeface="Arial" panose="020B0604020202020204" pitchFamily="34" charset="0"/>
              <a:buChar char="•"/>
            </a:pPr>
            <a:r>
              <a:rPr lang="en-US" dirty="0">
                <a:solidFill>
                  <a:schemeClr val="accent6">
                    <a:lumMod val="75000"/>
                  </a:schemeClr>
                </a:solidFill>
              </a:rPr>
              <a:t>Managed to work on the agricultural burning for now</a:t>
            </a:r>
          </a:p>
        </p:txBody>
      </p:sp>
    </p:spTree>
    <p:extLst>
      <p:ext uri="{BB962C8B-B14F-4D97-AF65-F5344CB8AC3E}">
        <p14:creationId xmlns:p14="http://schemas.microsoft.com/office/powerpoint/2010/main" val="216566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49B9-5F12-4C46-B3EC-0AD0DF6FFC07}"/>
              </a:ext>
            </a:extLst>
          </p:cNvPr>
          <p:cNvSpPr>
            <a:spLocks noGrp="1"/>
          </p:cNvSpPr>
          <p:nvPr>
            <p:ph type="title"/>
          </p:nvPr>
        </p:nvSpPr>
        <p:spPr/>
        <p:txBody>
          <a:bodyPr/>
          <a:lstStyle/>
          <a:p>
            <a:r>
              <a:rPr lang="en-US" dirty="0"/>
              <a:t>Analysis Procedure</a:t>
            </a:r>
          </a:p>
        </p:txBody>
      </p:sp>
      <p:sp>
        <p:nvSpPr>
          <p:cNvPr id="3" name="Content Placeholder 2">
            <a:extLst>
              <a:ext uri="{FF2B5EF4-FFF2-40B4-BE49-F238E27FC236}">
                <a16:creationId xmlns:a16="http://schemas.microsoft.com/office/drawing/2014/main" id="{46A423FF-E536-4088-A8C9-1178FC2487C5}"/>
              </a:ext>
            </a:extLst>
          </p:cNvPr>
          <p:cNvSpPr>
            <a:spLocks noGrp="1"/>
          </p:cNvSpPr>
          <p:nvPr>
            <p:ph idx="1"/>
          </p:nvPr>
        </p:nvSpPr>
        <p:spPr>
          <a:xfrm>
            <a:off x="539620" y="1626572"/>
            <a:ext cx="6993294" cy="4729778"/>
          </a:xfrm>
        </p:spPr>
        <p:txBody>
          <a:bodyPr>
            <a:normAutofit fontScale="92500" lnSpcReduction="10000"/>
          </a:bodyPr>
          <a:lstStyle/>
          <a:p>
            <a:pPr marL="514350" indent="-514350">
              <a:buFont typeface="+mj-lt"/>
              <a:buAutoNum type="arabicPeriod"/>
            </a:pPr>
            <a:r>
              <a:rPr lang="en-US" sz="2000" dirty="0"/>
              <a:t>Gathering data : air pollution data, weather, hotspot, traffic.</a:t>
            </a:r>
          </a:p>
          <a:p>
            <a:pPr marL="514350" indent="-514350">
              <a:buFont typeface="+mj-lt"/>
              <a:buAutoNum type="arabicPeriod"/>
            </a:pPr>
            <a:r>
              <a:rPr lang="en-US" sz="2000" dirty="0"/>
              <a:t>Exploratory data analysis (EPA): understand data, answer basics questions, fix missing data, and </a:t>
            </a:r>
            <a:r>
              <a:rPr lang="en-US" sz="2000" u="sng" dirty="0"/>
              <a:t>rule out alternative theories.</a:t>
            </a:r>
          </a:p>
          <a:p>
            <a:pPr marL="514350" indent="-514350">
              <a:buFont typeface="+mj-lt"/>
              <a:buAutoNum type="arabicPeriod"/>
            </a:pPr>
            <a:r>
              <a:rPr lang="en-US" sz="2000" dirty="0"/>
              <a:t>Feature engineer hotspot data: building x and y so that we can find a function f(x) = y. Each column is a feature.</a:t>
            </a:r>
          </a:p>
          <a:p>
            <a:pPr marL="514350" indent="-514350">
              <a:buFont typeface="+mj-lt"/>
              <a:buAutoNum type="arabicPeriod"/>
            </a:pPr>
            <a:r>
              <a:rPr lang="en-US" sz="2000" dirty="0"/>
              <a:t>Model building: the model has hyperparameter that need to be optimized and tuned. </a:t>
            </a:r>
          </a:p>
          <a:p>
            <a:pPr marL="0" indent="0">
              <a:buNone/>
            </a:pPr>
            <a:r>
              <a:rPr lang="en-US" sz="2000" dirty="0"/>
              <a:t>Goal:</a:t>
            </a:r>
          </a:p>
          <a:p>
            <a:r>
              <a:rPr lang="en-US" sz="2000" dirty="0"/>
              <a:t>Obtain a model that can predict </a:t>
            </a:r>
            <a:r>
              <a:rPr lang="en-US" sz="2000" u="sng" dirty="0"/>
              <a:t>hourly</a:t>
            </a:r>
            <a:r>
              <a:rPr lang="en-US" sz="2000" dirty="0"/>
              <a:t> pollution very well judging from accuracy metric (R2 square should be close to 1)</a:t>
            </a:r>
          </a:p>
          <a:p>
            <a:r>
              <a:rPr lang="en-US" sz="2000" dirty="0"/>
              <a:t>Model </a:t>
            </a:r>
            <a:r>
              <a:rPr lang="en-US" sz="2000" u="sng" dirty="0"/>
              <a:t>feature of importance </a:t>
            </a:r>
            <a:r>
              <a:rPr lang="en-US" sz="2000" dirty="0"/>
              <a:t>suggest which source is the major source of air pollution. Relatively index that tell how much each feature hurt the model if it is are messed up. We can say what is the major source of pollution.</a:t>
            </a:r>
          </a:p>
          <a:p>
            <a:r>
              <a:rPr lang="en-US" sz="2000" dirty="0"/>
              <a:t>Inference: prediction of various scenario if certain policies are implemented. </a:t>
            </a:r>
          </a:p>
          <a:p>
            <a:endParaRPr lang="en-US" sz="2000" dirty="0"/>
          </a:p>
        </p:txBody>
      </p:sp>
      <p:sp>
        <p:nvSpPr>
          <p:cNvPr id="4" name="Slide Number Placeholder 3">
            <a:extLst>
              <a:ext uri="{FF2B5EF4-FFF2-40B4-BE49-F238E27FC236}">
                <a16:creationId xmlns:a16="http://schemas.microsoft.com/office/drawing/2014/main" id="{E5F412F7-7813-4687-9A79-83B1D5551BBA}"/>
              </a:ext>
            </a:extLst>
          </p:cNvPr>
          <p:cNvSpPr>
            <a:spLocks noGrp="1"/>
          </p:cNvSpPr>
          <p:nvPr>
            <p:ph type="sldNum" sz="quarter" idx="12"/>
          </p:nvPr>
        </p:nvSpPr>
        <p:spPr/>
        <p:txBody>
          <a:bodyPr/>
          <a:lstStyle/>
          <a:p>
            <a:fld id="{BD8795F3-48CE-447C-AA1A-1CC093C1E2AA}" type="slidenum">
              <a:rPr lang="en-US" smtClean="0"/>
              <a:t>4</a:t>
            </a:fld>
            <a:endParaRPr lang="en-US"/>
          </a:p>
        </p:txBody>
      </p:sp>
      <p:grpSp>
        <p:nvGrpSpPr>
          <p:cNvPr id="12" name="Group 11">
            <a:extLst>
              <a:ext uri="{FF2B5EF4-FFF2-40B4-BE49-F238E27FC236}">
                <a16:creationId xmlns:a16="http://schemas.microsoft.com/office/drawing/2014/main" id="{5CCB3E4B-F327-4845-B86B-A747901613BA}"/>
              </a:ext>
            </a:extLst>
          </p:cNvPr>
          <p:cNvGrpSpPr/>
          <p:nvPr/>
        </p:nvGrpSpPr>
        <p:grpSpPr>
          <a:xfrm>
            <a:off x="8170443" y="-80044"/>
            <a:ext cx="3278284" cy="2971127"/>
            <a:chOff x="8288630" y="1406632"/>
            <a:chExt cx="3278284" cy="2971127"/>
          </a:xfrm>
        </p:grpSpPr>
        <p:pic>
          <p:nvPicPr>
            <p:cNvPr id="5" name="Picture 4">
              <a:extLst>
                <a:ext uri="{FF2B5EF4-FFF2-40B4-BE49-F238E27FC236}">
                  <a16:creationId xmlns:a16="http://schemas.microsoft.com/office/drawing/2014/main" id="{142E9FA4-AE36-4493-AA36-206EEB05B912}"/>
                </a:ext>
              </a:extLst>
            </p:cNvPr>
            <p:cNvPicPr>
              <a:picLocks noChangeAspect="1"/>
            </p:cNvPicPr>
            <p:nvPr/>
          </p:nvPicPr>
          <p:blipFill>
            <a:blip r:embed="rId2"/>
            <a:stretch>
              <a:fillRect/>
            </a:stretch>
          </p:blipFill>
          <p:spPr>
            <a:xfrm>
              <a:off x="8288630" y="1626572"/>
              <a:ext cx="3278284" cy="2751187"/>
            </a:xfrm>
            <a:prstGeom prst="rect">
              <a:avLst/>
            </a:prstGeom>
          </p:spPr>
        </p:pic>
        <p:sp>
          <p:nvSpPr>
            <p:cNvPr id="6" name="Google Shape;139;p19">
              <a:extLst>
                <a:ext uri="{FF2B5EF4-FFF2-40B4-BE49-F238E27FC236}">
                  <a16:creationId xmlns:a16="http://schemas.microsoft.com/office/drawing/2014/main" id="{F26B534E-EC28-46B5-8D1A-64EE6ADD7334}"/>
                </a:ext>
              </a:extLst>
            </p:cNvPr>
            <p:cNvSpPr/>
            <p:nvPr/>
          </p:nvSpPr>
          <p:spPr>
            <a:xfrm>
              <a:off x="8308035" y="1800232"/>
              <a:ext cx="2587675" cy="2577526"/>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 name="Google Shape;140;p19">
              <a:extLst>
                <a:ext uri="{FF2B5EF4-FFF2-40B4-BE49-F238E27FC236}">
                  <a16:creationId xmlns:a16="http://schemas.microsoft.com/office/drawing/2014/main" id="{9A3A45FA-D4C2-4D6F-88AF-5FD4D75064A7}"/>
                </a:ext>
              </a:extLst>
            </p:cNvPr>
            <p:cNvSpPr txBox="1"/>
            <p:nvPr/>
          </p:nvSpPr>
          <p:spPr>
            <a:xfrm>
              <a:off x="8308036" y="1406632"/>
              <a:ext cx="342300" cy="393600"/>
            </a:xfrm>
            <a:prstGeom prst="rect">
              <a:avLst/>
            </a:prstGeom>
            <a:noFill/>
            <a:ln>
              <a:noFill/>
            </a:ln>
          </p:spPr>
          <p:txBody>
            <a:bodyPr spcFirstLastPara="1" wrap="square" lIns="91425" tIns="91425" rIns="91425" bIns="91425"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
                  <a:solidFill>
                    <a:srgbClr val="FF0000"/>
                  </a:solidFill>
                </a:rPr>
                <a:t>x</a:t>
              </a:r>
              <a:endParaRPr>
                <a:solidFill>
                  <a:srgbClr val="FF0000"/>
                </a:solidFill>
              </a:endParaRPr>
            </a:p>
          </p:txBody>
        </p:sp>
        <p:sp>
          <p:nvSpPr>
            <p:cNvPr id="8" name="Google Shape;141;p19">
              <a:extLst>
                <a:ext uri="{FF2B5EF4-FFF2-40B4-BE49-F238E27FC236}">
                  <a16:creationId xmlns:a16="http://schemas.microsoft.com/office/drawing/2014/main" id="{B3FF4A08-3F1D-4A7E-91BA-988B43445EEA}"/>
                </a:ext>
              </a:extLst>
            </p:cNvPr>
            <p:cNvSpPr/>
            <p:nvPr/>
          </p:nvSpPr>
          <p:spPr>
            <a:xfrm>
              <a:off x="10895711" y="1800232"/>
              <a:ext cx="671203" cy="2576051"/>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9" name="Google Shape;142;p19">
              <a:extLst>
                <a:ext uri="{FF2B5EF4-FFF2-40B4-BE49-F238E27FC236}">
                  <a16:creationId xmlns:a16="http://schemas.microsoft.com/office/drawing/2014/main" id="{4C0EF406-E90E-4875-9AF8-9583DD1BBF6F}"/>
                </a:ext>
              </a:extLst>
            </p:cNvPr>
            <p:cNvSpPr txBox="1"/>
            <p:nvPr/>
          </p:nvSpPr>
          <p:spPr>
            <a:xfrm>
              <a:off x="10895711" y="1406632"/>
              <a:ext cx="342300" cy="393600"/>
            </a:xfrm>
            <a:prstGeom prst="rect">
              <a:avLst/>
            </a:prstGeom>
            <a:noFill/>
            <a:ln>
              <a:noFill/>
            </a:ln>
          </p:spPr>
          <p:txBody>
            <a:bodyPr spcFirstLastPara="1" wrap="square" lIns="91425" tIns="91425" rIns="91425" bIns="91425"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
                  <a:solidFill>
                    <a:srgbClr val="0000FF"/>
                  </a:solidFill>
                </a:rPr>
                <a:t>y</a:t>
              </a:r>
              <a:endParaRPr>
                <a:solidFill>
                  <a:srgbClr val="0000FF"/>
                </a:solidFill>
              </a:endParaRPr>
            </a:p>
          </p:txBody>
        </p:sp>
      </p:grpSp>
      <p:pic>
        <p:nvPicPr>
          <p:cNvPr id="11" name="Picture 10">
            <a:extLst>
              <a:ext uri="{FF2B5EF4-FFF2-40B4-BE49-F238E27FC236}">
                <a16:creationId xmlns:a16="http://schemas.microsoft.com/office/drawing/2014/main" id="{7E1C710A-0E15-4E25-8B89-87E52CB05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127" y="3063267"/>
            <a:ext cx="3657600" cy="3726037"/>
          </a:xfrm>
          <a:prstGeom prst="rect">
            <a:avLst/>
          </a:prstGeom>
        </p:spPr>
      </p:pic>
      <p:cxnSp>
        <p:nvCxnSpPr>
          <p:cNvPr id="28" name="Connector: Elbow 27">
            <a:extLst>
              <a:ext uri="{FF2B5EF4-FFF2-40B4-BE49-F238E27FC236}">
                <a16:creationId xmlns:a16="http://schemas.microsoft.com/office/drawing/2014/main" id="{7A1F3A74-F2B0-4690-9B7E-9B86BE2BDF05}"/>
              </a:ext>
            </a:extLst>
          </p:cNvPr>
          <p:cNvCxnSpPr/>
          <p:nvPr/>
        </p:nvCxnSpPr>
        <p:spPr>
          <a:xfrm rot="10800000" flipV="1">
            <a:off x="3837993" y="2399036"/>
            <a:ext cx="3495869" cy="3184849"/>
          </a:xfrm>
          <a:prstGeom prst="bentConnector3">
            <a:avLst>
              <a:gd name="adj1" fmla="val -8185"/>
            </a:avLst>
          </a:prstGeom>
          <a:ln w="38100">
            <a:solidFill>
              <a:srgbClr val="FF0000"/>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71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A575-F7AD-4AFF-AE73-B02EACDF1598}"/>
              </a:ext>
            </a:extLst>
          </p:cNvPr>
          <p:cNvSpPr>
            <a:spLocks noGrp="1"/>
          </p:cNvSpPr>
          <p:nvPr>
            <p:ph type="title"/>
          </p:nvPr>
        </p:nvSpPr>
        <p:spPr>
          <a:xfrm>
            <a:off x="838200" y="365126"/>
            <a:ext cx="10515600" cy="740344"/>
          </a:xfrm>
        </p:spPr>
        <p:txBody>
          <a:bodyPr/>
          <a:lstStyle/>
          <a:p>
            <a:r>
              <a:rPr lang="en-US" dirty="0"/>
              <a:t>Points in the report</a:t>
            </a:r>
          </a:p>
        </p:txBody>
      </p:sp>
      <p:sp>
        <p:nvSpPr>
          <p:cNvPr id="3" name="Content Placeholder 2">
            <a:extLst>
              <a:ext uri="{FF2B5EF4-FFF2-40B4-BE49-F238E27FC236}">
                <a16:creationId xmlns:a16="http://schemas.microsoft.com/office/drawing/2014/main" id="{30FDDA98-8C95-46F1-A403-3E1FD5E08362}"/>
              </a:ext>
            </a:extLst>
          </p:cNvPr>
          <p:cNvSpPr>
            <a:spLocks noGrp="1"/>
          </p:cNvSpPr>
          <p:nvPr>
            <p:ph idx="1"/>
          </p:nvPr>
        </p:nvSpPr>
        <p:spPr>
          <a:xfrm>
            <a:off x="838200" y="1317009"/>
            <a:ext cx="10515600" cy="4859954"/>
          </a:xfrm>
        </p:spPr>
        <p:txBody>
          <a:bodyPr/>
          <a:lstStyle/>
          <a:p>
            <a:pPr marL="514350" indent="-514350">
              <a:buFont typeface="+mj-lt"/>
              <a:buAutoNum type="arabicPeriod"/>
            </a:pPr>
            <a:r>
              <a:rPr lang="en-US" dirty="0"/>
              <a:t>City information (station location) </a:t>
            </a:r>
          </a:p>
          <a:p>
            <a:pPr marL="514350" indent="-514350">
              <a:buFont typeface="+mj-lt"/>
              <a:buAutoNum type="arabicPeriod"/>
            </a:pPr>
            <a:r>
              <a:rPr lang="en-US" dirty="0"/>
              <a:t>Describe the model and model performance </a:t>
            </a:r>
          </a:p>
          <a:p>
            <a:pPr marL="514350" indent="-514350">
              <a:buFont typeface="+mj-lt"/>
              <a:buAutoNum type="arabicPeriod"/>
            </a:pPr>
            <a:r>
              <a:rPr lang="en-US" dirty="0"/>
              <a:t>Major source conclusion and rule out other theory 	</a:t>
            </a:r>
          </a:p>
          <a:p>
            <a:pPr lvl="1"/>
            <a:r>
              <a:rPr lang="en-US" dirty="0"/>
              <a:t>Analysis of major air pollutions</a:t>
            </a:r>
          </a:p>
          <a:p>
            <a:pPr lvl="1"/>
            <a:r>
              <a:rPr lang="en-US" dirty="0"/>
              <a:t>Which area has most burning </a:t>
            </a:r>
          </a:p>
          <a:p>
            <a:pPr lvl="1"/>
            <a:r>
              <a:rPr lang="en-US" dirty="0"/>
              <a:t>What type of corps is the causes of the pollution in this area(circumstantial)</a:t>
            </a:r>
          </a:p>
          <a:p>
            <a:pPr marL="514350" indent="-514350">
              <a:buFont typeface="+mj-lt"/>
              <a:buAutoNum type="arabicPeriod"/>
            </a:pPr>
            <a:r>
              <a:rPr lang="en-US" dirty="0"/>
              <a:t>Scenario:</a:t>
            </a:r>
          </a:p>
          <a:p>
            <a:pPr lvl="1"/>
            <a:r>
              <a:rPr lang="en-US" dirty="0"/>
              <a:t>If cut down the burning by 25%, how much it would lower the yearly average</a:t>
            </a:r>
          </a:p>
          <a:p>
            <a:pPr lvl="1"/>
            <a:r>
              <a:rPr lang="en-US" dirty="0"/>
              <a:t>If cut down traffic by 25%, how much it would lower the yearly average </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3B9B65AF-2D32-457F-A272-FE09368E6C61}"/>
              </a:ext>
            </a:extLst>
          </p:cNvPr>
          <p:cNvSpPr>
            <a:spLocks noGrp="1"/>
          </p:cNvSpPr>
          <p:nvPr>
            <p:ph type="sldNum" sz="quarter" idx="12"/>
          </p:nvPr>
        </p:nvSpPr>
        <p:spPr/>
        <p:txBody>
          <a:bodyPr/>
          <a:lstStyle/>
          <a:p>
            <a:fld id="{BD8795F3-48CE-447C-AA1A-1CC093C1E2AA}" type="slidenum">
              <a:rPr lang="en-US" smtClean="0"/>
              <a:t>5</a:t>
            </a:fld>
            <a:endParaRPr lang="en-US"/>
          </a:p>
        </p:txBody>
      </p:sp>
    </p:spTree>
    <p:extLst>
      <p:ext uri="{BB962C8B-B14F-4D97-AF65-F5344CB8AC3E}">
        <p14:creationId xmlns:p14="http://schemas.microsoft.com/office/powerpoint/2010/main" val="171498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0ED002-7FB8-450A-A6BD-03A5CC569674}"/>
              </a:ext>
            </a:extLst>
          </p:cNvPr>
          <p:cNvPicPr>
            <a:picLocks noChangeAspect="1"/>
          </p:cNvPicPr>
          <p:nvPr/>
        </p:nvPicPr>
        <p:blipFill rotWithShape="1">
          <a:blip r:embed="rId2">
            <a:extLst>
              <a:ext uri="{28A0092B-C50C-407E-A947-70E740481C1C}">
                <a14:useLocalDpi xmlns:a14="http://schemas.microsoft.com/office/drawing/2010/main" val="0"/>
              </a:ext>
            </a:extLst>
          </a:blip>
          <a:srcRect t="54785"/>
          <a:stretch/>
        </p:blipFill>
        <p:spPr>
          <a:xfrm>
            <a:off x="3011324" y="1156998"/>
            <a:ext cx="5378702" cy="1934547"/>
          </a:xfrm>
          <a:prstGeom prst="rect">
            <a:avLst/>
          </a:prstGeom>
        </p:spPr>
      </p:pic>
      <p:sp>
        <p:nvSpPr>
          <p:cNvPr id="2" name="Title 1">
            <a:extLst>
              <a:ext uri="{FF2B5EF4-FFF2-40B4-BE49-F238E27FC236}">
                <a16:creationId xmlns:a16="http://schemas.microsoft.com/office/drawing/2014/main" id="{567DF348-47B4-4F90-9031-C995E5965C0F}"/>
              </a:ext>
            </a:extLst>
          </p:cNvPr>
          <p:cNvSpPr>
            <a:spLocks noGrp="1"/>
          </p:cNvSpPr>
          <p:nvPr>
            <p:ph type="title"/>
          </p:nvPr>
        </p:nvSpPr>
        <p:spPr>
          <a:xfrm>
            <a:off x="838200" y="365125"/>
            <a:ext cx="10515600" cy="362663"/>
          </a:xfrm>
        </p:spPr>
        <p:txBody>
          <a:bodyPr>
            <a:normAutofit fontScale="90000"/>
          </a:bodyPr>
          <a:lstStyle/>
          <a:p>
            <a:r>
              <a:rPr lang="en-US" dirty="0"/>
              <a:t>Dash Board: (possible, but will take time)</a:t>
            </a:r>
          </a:p>
        </p:txBody>
      </p:sp>
      <p:sp>
        <p:nvSpPr>
          <p:cNvPr id="4" name="Slide Number Placeholder 3">
            <a:extLst>
              <a:ext uri="{FF2B5EF4-FFF2-40B4-BE49-F238E27FC236}">
                <a16:creationId xmlns:a16="http://schemas.microsoft.com/office/drawing/2014/main" id="{BC0888EE-89DB-41F6-910B-37E9FA80E2D5}"/>
              </a:ext>
            </a:extLst>
          </p:cNvPr>
          <p:cNvSpPr>
            <a:spLocks noGrp="1"/>
          </p:cNvSpPr>
          <p:nvPr>
            <p:ph type="sldNum" sz="quarter" idx="12"/>
          </p:nvPr>
        </p:nvSpPr>
        <p:spPr/>
        <p:txBody>
          <a:bodyPr/>
          <a:lstStyle/>
          <a:p>
            <a:fld id="{BD8795F3-48CE-447C-AA1A-1CC093C1E2AA}" type="slidenum">
              <a:rPr lang="en-US" smtClean="0"/>
              <a:t>6</a:t>
            </a:fld>
            <a:endParaRPr lang="en-US"/>
          </a:p>
        </p:txBody>
      </p:sp>
      <p:sp>
        <p:nvSpPr>
          <p:cNvPr id="5" name="TextBox 4">
            <a:extLst>
              <a:ext uri="{FF2B5EF4-FFF2-40B4-BE49-F238E27FC236}">
                <a16:creationId xmlns:a16="http://schemas.microsoft.com/office/drawing/2014/main" id="{68448474-0168-4A13-B02C-8D5E18D0C0C6}"/>
              </a:ext>
            </a:extLst>
          </p:cNvPr>
          <p:cNvSpPr txBox="1"/>
          <p:nvPr/>
        </p:nvSpPr>
        <p:spPr>
          <a:xfrm>
            <a:off x="1621971" y="1088573"/>
            <a:ext cx="1127232" cy="369332"/>
          </a:xfrm>
          <a:prstGeom prst="rect">
            <a:avLst/>
          </a:prstGeom>
          <a:noFill/>
        </p:spPr>
        <p:txBody>
          <a:bodyPr wrap="none" rtlCol="0">
            <a:spAutoFit/>
          </a:bodyPr>
          <a:lstStyle/>
          <a:p>
            <a:r>
              <a:rPr lang="en-US" dirty="0"/>
              <a:t>City name</a:t>
            </a:r>
          </a:p>
        </p:txBody>
      </p:sp>
      <p:pic>
        <p:nvPicPr>
          <p:cNvPr id="7" name="Picture 6">
            <a:extLst>
              <a:ext uri="{FF2B5EF4-FFF2-40B4-BE49-F238E27FC236}">
                <a16:creationId xmlns:a16="http://schemas.microsoft.com/office/drawing/2014/main" id="{E0D4E115-4C06-4D0E-8D78-395966127033}"/>
              </a:ext>
            </a:extLst>
          </p:cNvPr>
          <p:cNvPicPr>
            <a:picLocks noChangeAspect="1"/>
          </p:cNvPicPr>
          <p:nvPr/>
        </p:nvPicPr>
        <p:blipFill>
          <a:blip r:embed="rId3"/>
          <a:stretch>
            <a:fillRect/>
          </a:stretch>
        </p:blipFill>
        <p:spPr>
          <a:xfrm>
            <a:off x="1884092" y="1457905"/>
            <a:ext cx="602989" cy="1087600"/>
          </a:xfrm>
          <a:prstGeom prst="rect">
            <a:avLst/>
          </a:prstGeom>
        </p:spPr>
      </p:pic>
      <p:sp>
        <p:nvSpPr>
          <p:cNvPr id="11" name="TextBox 10">
            <a:extLst>
              <a:ext uri="{FF2B5EF4-FFF2-40B4-BE49-F238E27FC236}">
                <a16:creationId xmlns:a16="http://schemas.microsoft.com/office/drawing/2014/main" id="{0DD3C767-DECF-49A8-9BEA-B6E4D7E10696}"/>
              </a:ext>
            </a:extLst>
          </p:cNvPr>
          <p:cNvSpPr txBox="1"/>
          <p:nvPr/>
        </p:nvSpPr>
        <p:spPr>
          <a:xfrm>
            <a:off x="8783670" y="2846412"/>
            <a:ext cx="1648272" cy="369332"/>
          </a:xfrm>
          <a:prstGeom prst="rect">
            <a:avLst/>
          </a:prstGeom>
          <a:noFill/>
        </p:spPr>
        <p:txBody>
          <a:bodyPr wrap="none" rtlCol="0">
            <a:spAutoFit/>
          </a:bodyPr>
          <a:lstStyle/>
          <a:p>
            <a:r>
              <a:rPr lang="en-US" dirty="0"/>
              <a:t>(or a bar graph)</a:t>
            </a:r>
          </a:p>
        </p:txBody>
      </p:sp>
      <p:sp>
        <p:nvSpPr>
          <p:cNvPr id="12" name="TextBox 11">
            <a:extLst>
              <a:ext uri="{FF2B5EF4-FFF2-40B4-BE49-F238E27FC236}">
                <a16:creationId xmlns:a16="http://schemas.microsoft.com/office/drawing/2014/main" id="{1D57F0DA-7D53-41E3-811D-0A8DE3BA1623}"/>
              </a:ext>
            </a:extLst>
          </p:cNvPr>
          <p:cNvSpPr txBox="1"/>
          <p:nvPr/>
        </p:nvSpPr>
        <p:spPr>
          <a:xfrm>
            <a:off x="3347543" y="997108"/>
            <a:ext cx="3393686" cy="369332"/>
          </a:xfrm>
          <a:prstGeom prst="rect">
            <a:avLst/>
          </a:prstGeom>
          <a:noFill/>
        </p:spPr>
        <p:txBody>
          <a:bodyPr wrap="none" rtlCol="0">
            <a:spAutoFit/>
          </a:bodyPr>
          <a:lstStyle/>
          <a:p>
            <a:r>
              <a:rPr lang="en-US" dirty="0"/>
              <a:t>Yearly Trend (3 major pollutions?) </a:t>
            </a:r>
          </a:p>
        </p:txBody>
      </p:sp>
      <p:cxnSp>
        <p:nvCxnSpPr>
          <p:cNvPr id="16" name="Straight Connector 15">
            <a:extLst>
              <a:ext uri="{FF2B5EF4-FFF2-40B4-BE49-F238E27FC236}">
                <a16:creationId xmlns:a16="http://schemas.microsoft.com/office/drawing/2014/main" id="{E791515D-938A-4078-8155-EF04C19C229C}"/>
              </a:ext>
            </a:extLst>
          </p:cNvPr>
          <p:cNvCxnSpPr/>
          <p:nvPr/>
        </p:nvCxnSpPr>
        <p:spPr>
          <a:xfrm>
            <a:off x="3423053" y="1897226"/>
            <a:ext cx="4827037" cy="45409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FEFC57A-54EE-4196-8A26-503171D1F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653" y="3251435"/>
            <a:ext cx="6239400" cy="3104915"/>
          </a:xfrm>
          <a:prstGeom prst="rect">
            <a:avLst/>
          </a:prstGeom>
        </p:spPr>
      </p:pic>
      <p:pic>
        <p:nvPicPr>
          <p:cNvPr id="20" name="Picture 19">
            <a:extLst>
              <a:ext uri="{FF2B5EF4-FFF2-40B4-BE49-F238E27FC236}">
                <a16:creationId xmlns:a16="http://schemas.microsoft.com/office/drawing/2014/main" id="{BD139548-9D72-4419-B9CC-B0E63FDCA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402" y="3690664"/>
            <a:ext cx="2494807" cy="2541487"/>
          </a:xfrm>
          <a:prstGeom prst="rect">
            <a:avLst/>
          </a:prstGeom>
        </p:spPr>
      </p:pic>
      <p:sp>
        <p:nvSpPr>
          <p:cNvPr id="23" name="Freeform: Shape 22">
            <a:extLst>
              <a:ext uri="{FF2B5EF4-FFF2-40B4-BE49-F238E27FC236}">
                <a16:creationId xmlns:a16="http://schemas.microsoft.com/office/drawing/2014/main" id="{A86CA0C3-2DE0-4711-ACEA-84D1DF641E56}"/>
              </a:ext>
            </a:extLst>
          </p:cNvPr>
          <p:cNvSpPr/>
          <p:nvPr/>
        </p:nvSpPr>
        <p:spPr>
          <a:xfrm>
            <a:off x="3010678" y="4745460"/>
            <a:ext cx="5001208" cy="939993"/>
          </a:xfrm>
          <a:custGeom>
            <a:avLst/>
            <a:gdLst>
              <a:gd name="connsiteX0" fmla="*/ 0 w 5001208"/>
              <a:gd name="connsiteY0" fmla="*/ 939993 h 939993"/>
              <a:gd name="connsiteX1" fmla="*/ 1088571 w 5001208"/>
              <a:gd name="connsiteY1" fmla="*/ 927552 h 939993"/>
              <a:gd name="connsiteX2" fmla="*/ 2463281 w 5001208"/>
              <a:gd name="connsiteY2" fmla="*/ 828026 h 939993"/>
              <a:gd name="connsiteX3" fmla="*/ 2973355 w 5001208"/>
              <a:gd name="connsiteY3" fmla="*/ 734720 h 939993"/>
              <a:gd name="connsiteX4" fmla="*/ 3415004 w 5001208"/>
              <a:gd name="connsiteY4" fmla="*/ 504564 h 939993"/>
              <a:gd name="connsiteX5" fmla="*/ 3632718 w 5001208"/>
              <a:gd name="connsiteY5" fmla="*/ 125120 h 939993"/>
              <a:gd name="connsiteX6" fmla="*/ 3744685 w 5001208"/>
              <a:gd name="connsiteY6" fmla="*/ 711 h 939993"/>
              <a:gd name="connsiteX7" fmla="*/ 3893975 w 5001208"/>
              <a:gd name="connsiteY7" fmla="*/ 81577 h 939993"/>
              <a:gd name="connsiteX8" fmla="*/ 4018383 w 5001208"/>
              <a:gd name="connsiteY8" fmla="*/ 230867 h 939993"/>
              <a:gd name="connsiteX9" fmla="*/ 4167673 w 5001208"/>
              <a:gd name="connsiteY9" fmla="*/ 535667 h 939993"/>
              <a:gd name="connsiteX10" fmla="*/ 4379167 w 5001208"/>
              <a:gd name="connsiteY10" fmla="*/ 647634 h 939993"/>
              <a:gd name="connsiteX11" fmla="*/ 4522236 w 5001208"/>
              <a:gd name="connsiteY11" fmla="*/ 747160 h 939993"/>
              <a:gd name="connsiteX12" fmla="*/ 4914122 w 5001208"/>
              <a:gd name="connsiteY12" fmla="*/ 840467 h 939993"/>
              <a:gd name="connsiteX13" fmla="*/ 5001208 w 5001208"/>
              <a:gd name="connsiteY13" fmla="*/ 840467 h 93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1208" h="939993">
                <a:moveTo>
                  <a:pt x="0" y="939993"/>
                </a:moveTo>
                <a:lnTo>
                  <a:pt x="1088571" y="927552"/>
                </a:lnTo>
                <a:cubicBezTo>
                  <a:pt x="1499118" y="908891"/>
                  <a:pt x="2149150" y="860165"/>
                  <a:pt x="2463281" y="828026"/>
                </a:cubicBezTo>
                <a:cubicBezTo>
                  <a:pt x="2777412" y="795887"/>
                  <a:pt x="2814735" y="788630"/>
                  <a:pt x="2973355" y="734720"/>
                </a:cubicBezTo>
                <a:cubicBezTo>
                  <a:pt x="3131975" y="680810"/>
                  <a:pt x="3305110" y="606164"/>
                  <a:pt x="3415004" y="504564"/>
                </a:cubicBezTo>
                <a:cubicBezTo>
                  <a:pt x="3524898" y="402964"/>
                  <a:pt x="3577771" y="209095"/>
                  <a:pt x="3632718" y="125120"/>
                </a:cubicBezTo>
                <a:cubicBezTo>
                  <a:pt x="3687665" y="41144"/>
                  <a:pt x="3701142" y="7968"/>
                  <a:pt x="3744685" y="711"/>
                </a:cubicBezTo>
                <a:cubicBezTo>
                  <a:pt x="3788228" y="-6546"/>
                  <a:pt x="3848359" y="43218"/>
                  <a:pt x="3893975" y="81577"/>
                </a:cubicBezTo>
                <a:cubicBezTo>
                  <a:pt x="3939591" y="119936"/>
                  <a:pt x="3972767" y="155185"/>
                  <a:pt x="4018383" y="230867"/>
                </a:cubicBezTo>
                <a:cubicBezTo>
                  <a:pt x="4063999" y="306549"/>
                  <a:pt x="4107542" y="466206"/>
                  <a:pt x="4167673" y="535667"/>
                </a:cubicBezTo>
                <a:cubicBezTo>
                  <a:pt x="4227804" y="605128"/>
                  <a:pt x="4320073" y="612385"/>
                  <a:pt x="4379167" y="647634"/>
                </a:cubicBezTo>
                <a:cubicBezTo>
                  <a:pt x="4438261" y="682883"/>
                  <a:pt x="4433077" y="715021"/>
                  <a:pt x="4522236" y="747160"/>
                </a:cubicBezTo>
                <a:cubicBezTo>
                  <a:pt x="4611395" y="779299"/>
                  <a:pt x="4834293" y="824916"/>
                  <a:pt x="4914122" y="840467"/>
                </a:cubicBezTo>
                <a:cubicBezTo>
                  <a:pt x="4993951" y="856018"/>
                  <a:pt x="4997579" y="848242"/>
                  <a:pt x="5001208" y="840467"/>
                </a:cubicBezTo>
              </a:path>
            </a:pathLst>
          </a:custGeom>
          <a:noFill/>
          <a:ln w="25400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88A289C-91D4-425C-9E11-B6F8CCFD5028}"/>
              </a:ext>
            </a:extLst>
          </p:cNvPr>
          <p:cNvSpPr txBox="1"/>
          <p:nvPr/>
        </p:nvSpPr>
        <p:spPr>
          <a:xfrm>
            <a:off x="7586173" y="4834051"/>
            <a:ext cx="1122593" cy="646331"/>
          </a:xfrm>
          <a:prstGeom prst="rect">
            <a:avLst/>
          </a:prstGeom>
          <a:noFill/>
        </p:spPr>
        <p:txBody>
          <a:bodyPr wrap="square" rtlCol="0">
            <a:spAutoFit/>
          </a:bodyPr>
          <a:lstStyle/>
          <a:p>
            <a:r>
              <a:rPr lang="en-US" dirty="0"/>
              <a:t>(error band)</a:t>
            </a:r>
          </a:p>
        </p:txBody>
      </p:sp>
      <p:pic>
        <p:nvPicPr>
          <p:cNvPr id="1028" name="Picture 4" descr="Slider bar gray and blue interface element Vector Image">
            <a:extLst>
              <a:ext uri="{FF2B5EF4-FFF2-40B4-BE49-F238E27FC236}">
                <a16:creationId xmlns:a16="http://schemas.microsoft.com/office/drawing/2014/main" id="{79ED6B44-2AAC-4F34-925C-A9357E61DAB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84" t="6069" r="8725" b="14539"/>
          <a:stretch/>
        </p:blipFill>
        <p:spPr bwMode="auto">
          <a:xfrm>
            <a:off x="529599" y="3421787"/>
            <a:ext cx="1354493" cy="2764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663C84F-BD33-4793-BBFA-92943AD4DD4E}"/>
              </a:ext>
            </a:extLst>
          </p:cNvPr>
          <p:cNvSpPr txBox="1"/>
          <p:nvPr/>
        </p:nvSpPr>
        <p:spPr>
          <a:xfrm>
            <a:off x="295727" y="2846412"/>
            <a:ext cx="2321953" cy="646331"/>
          </a:xfrm>
          <a:prstGeom prst="rect">
            <a:avLst/>
          </a:prstGeom>
          <a:noFill/>
        </p:spPr>
        <p:txBody>
          <a:bodyPr wrap="square" rtlCol="0">
            <a:spAutoFit/>
          </a:bodyPr>
          <a:lstStyle/>
          <a:p>
            <a:r>
              <a:rPr lang="en-US" dirty="0"/>
              <a:t>Slider bar to adjust the feature parameters </a:t>
            </a:r>
          </a:p>
        </p:txBody>
      </p:sp>
      <p:sp>
        <p:nvSpPr>
          <p:cNvPr id="26" name="TextBox 25">
            <a:extLst>
              <a:ext uri="{FF2B5EF4-FFF2-40B4-BE49-F238E27FC236}">
                <a16:creationId xmlns:a16="http://schemas.microsoft.com/office/drawing/2014/main" id="{1BCCE19C-0857-46A8-B543-361F65D36271}"/>
              </a:ext>
            </a:extLst>
          </p:cNvPr>
          <p:cNvSpPr txBox="1"/>
          <p:nvPr/>
        </p:nvSpPr>
        <p:spPr>
          <a:xfrm>
            <a:off x="5970809" y="6382933"/>
            <a:ext cx="5271764" cy="369332"/>
          </a:xfrm>
          <a:prstGeom prst="rect">
            <a:avLst/>
          </a:prstGeom>
          <a:noFill/>
        </p:spPr>
        <p:txBody>
          <a:bodyPr wrap="none" rtlCol="0">
            <a:spAutoFit/>
          </a:bodyPr>
          <a:lstStyle/>
          <a:p>
            <a:r>
              <a:rPr lang="en-US" dirty="0"/>
              <a:t>*Building a web app is not my expertise, will take time</a:t>
            </a:r>
          </a:p>
        </p:txBody>
      </p:sp>
      <p:pic>
        <p:nvPicPr>
          <p:cNvPr id="29" name="Google Shape;436;p49">
            <a:extLst>
              <a:ext uri="{FF2B5EF4-FFF2-40B4-BE49-F238E27FC236}">
                <a16:creationId xmlns:a16="http://schemas.microsoft.com/office/drawing/2014/main" id="{40824781-9C5B-40C2-AAC7-0460B929C3AE}"/>
              </a:ext>
            </a:extLst>
          </p:cNvPr>
          <p:cNvPicPr preferRelativeResize="0"/>
          <p:nvPr/>
        </p:nvPicPr>
        <p:blipFill>
          <a:blip r:embed="rId7">
            <a:alphaModFix/>
          </a:blip>
          <a:stretch>
            <a:fillRect/>
          </a:stretch>
        </p:blipFill>
        <p:spPr>
          <a:xfrm>
            <a:off x="2841502" y="4609795"/>
            <a:ext cx="1291586" cy="547422"/>
          </a:xfrm>
          <a:prstGeom prst="rect">
            <a:avLst/>
          </a:prstGeom>
          <a:noFill/>
          <a:ln>
            <a:noFill/>
          </a:ln>
        </p:spPr>
      </p:pic>
      <p:sp>
        <p:nvSpPr>
          <p:cNvPr id="27" name="TextBox 26">
            <a:extLst>
              <a:ext uri="{FF2B5EF4-FFF2-40B4-BE49-F238E27FC236}">
                <a16:creationId xmlns:a16="http://schemas.microsoft.com/office/drawing/2014/main" id="{38B1E929-39CA-4F33-B070-A91A2A256709}"/>
              </a:ext>
            </a:extLst>
          </p:cNvPr>
          <p:cNvSpPr txBox="1"/>
          <p:nvPr/>
        </p:nvSpPr>
        <p:spPr>
          <a:xfrm>
            <a:off x="2770694" y="4296183"/>
            <a:ext cx="1389676" cy="369332"/>
          </a:xfrm>
          <a:prstGeom prst="rect">
            <a:avLst/>
          </a:prstGeom>
          <a:noFill/>
        </p:spPr>
        <p:txBody>
          <a:bodyPr wrap="none" rtlCol="0">
            <a:spAutoFit/>
          </a:bodyPr>
          <a:lstStyle/>
          <a:p>
            <a:r>
              <a:rPr lang="en-US" dirty="0"/>
              <a:t>(alternative)</a:t>
            </a:r>
          </a:p>
        </p:txBody>
      </p:sp>
      <p:sp>
        <p:nvSpPr>
          <p:cNvPr id="28" name="TextBox 27">
            <a:extLst>
              <a:ext uri="{FF2B5EF4-FFF2-40B4-BE49-F238E27FC236}">
                <a16:creationId xmlns:a16="http://schemas.microsoft.com/office/drawing/2014/main" id="{E1BCBE82-E4B2-407A-9C7B-AE335844DD4A}"/>
              </a:ext>
            </a:extLst>
          </p:cNvPr>
          <p:cNvSpPr txBox="1"/>
          <p:nvPr/>
        </p:nvSpPr>
        <p:spPr>
          <a:xfrm>
            <a:off x="2617680" y="5888501"/>
            <a:ext cx="5632410" cy="369332"/>
          </a:xfrm>
          <a:prstGeom prst="rect">
            <a:avLst/>
          </a:prstGeom>
          <a:solidFill>
            <a:schemeClr val="bg1"/>
          </a:solidFill>
        </p:spPr>
        <p:txBody>
          <a:bodyPr wrap="square" rtlCol="0">
            <a:spAutoFit/>
          </a:bodyPr>
          <a:lstStyle/>
          <a:p>
            <a:r>
              <a:rPr lang="en-US" dirty="0"/>
              <a:t>Past date + Future date</a:t>
            </a:r>
          </a:p>
        </p:txBody>
      </p:sp>
      <p:grpSp>
        <p:nvGrpSpPr>
          <p:cNvPr id="31" name="Group 30">
            <a:extLst>
              <a:ext uri="{FF2B5EF4-FFF2-40B4-BE49-F238E27FC236}">
                <a16:creationId xmlns:a16="http://schemas.microsoft.com/office/drawing/2014/main" id="{64B1C061-0347-442C-B7AD-540E9ABC67DC}"/>
              </a:ext>
            </a:extLst>
          </p:cNvPr>
          <p:cNvGrpSpPr/>
          <p:nvPr/>
        </p:nvGrpSpPr>
        <p:grpSpPr>
          <a:xfrm>
            <a:off x="8747581" y="1111389"/>
            <a:ext cx="1512576" cy="1497563"/>
            <a:chOff x="8747581" y="1111389"/>
            <a:chExt cx="1512576" cy="1497563"/>
          </a:xfrm>
        </p:grpSpPr>
        <p:pic>
          <p:nvPicPr>
            <p:cNvPr id="9" name="Picture 8">
              <a:extLst>
                <a:ext uri="{FF2B5EF4-FFF2-40B4-BE49-F238E27FC236}">
                  <a16:creationId xmlns:a16="http://schemas.microsoft.com/office/drawing/2014/main" id="{FB8B6C7D-9286-4493-99AE-09BC9FCE9303}"/>
                </a:ext>
              </a:extLst>
            </p:cNvPr>
            <p:cNvPicPr>
              <a:picLocks noChangeAspect="1"/>
            </p:cNvPicPr>
            <p:nvPr/>
          </p:nvPicPr>
          <p:blipFill>
            <a:blip r:embed="rId8"/>
            <a:stretch>
              <a:fillRect/>
            </a:stretch>
          </p:blipFill>
          <p:spPr>
            <a:xfrm>
              <a:off x="8747581" y="1111389"/>
              <a:ext cx="1512576" cy="1497563"/>
            </a:xfrm>
            <a:prstGeom prst="rect">
              <a:avLst/>
            </a:prstGeom>
          </p:spPr>
        </p:pic>
        <p:sp>
          <p:nvSpPr>
            <p:cNvPr id="30" name="Rectangle: Rounded Corners 29">
              <a:extLst>
                <a:ext uri="{FF2B5EF4-FFF2-40B4-BE49-F238E27FC236}">
                  <a16:creationId xmlns:a16="http://schemas.microsoft.com/office/drawing/2014/main" id="{8576AF36-C1FF-42FC-885D-DB81A9A3A100}"/>
                </a:ext>
              </a:extLst>
            </p:cNvPr>
            <p:cNvSpPr/>
            <p:nvPr/>
          </p:nvSpPr>
          <p:spPr>
            <a:xfrm>
              <a:off x="9826752" y="1111389"/>
              <a:ext cx="274320" cy="14438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573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6017-486B-4EE4-9F53-A1E0871248A8}"/>
              </a:ext>
            </a:extLst>
          </p:cNvPr>
          <p:cNvSpPr>
            <a:spLocks noGrp="1"/>
          </p:cNvSpPr>
          <p:nvPr>
            <p:ph type="title"/>
          </p:nvPr>
        </p:nvSpPr>
        <p:spPr>
          <a:xfrm>
            <a:off x="838200" y="365125"/>
            <a:ext cx="10515600" cy="1055243"/>
          </a:xfrm>
        </p:spPr>
        <p:txBody>
          <a:bodyPr/>
          <a:lstStyle/>
          <a:p>
            <a:r>
              <a:rPr lang="en-US" dirty="0"/>
              <a:t>Source Code and Folder Structures</a:t>
            </a:r>
          </a:p>
        </p:txBody>
      </p:sp>
      <p:sp>
        <p:nvSpPr>
          <p:cNvPr id="3" name="Content Placeholder 2">
            <a:extLst>
              <a:ext uri="{FF2B5EF4-FFF2-40B4-BE49-F238E27FC236}">
                <a16:creationId xmlns:a16="http://schemas.microsoft.com/office/drawing/2014/main" id="{3131F41A-6B0B-4A97-A069-A272DA8AD3ED}"/>
              </a:ext>
            </a:extLst>
          </p:cNvPr>
          <p:cNvSpPr>
            <a:spLocks noGrp="1"/>
          </p:cNvSpPr>
          <p:nvPr>
            <p:ph idx="1"/>
          </p:nvPr>
        </p:nvSpPr>
        <p:spPr>
          <a:xfrm>
            <a:off x="7876032" y="1353312"/>
            <a:ext cx="4078224" cy="4695635"/>
          </a:xfrm>
        </p:spPr>
        <p:txBody>
          <a:bodyPr>
            <a:normAutofit/>
          </a:bodyPr>
          <a:lstStyle/>
          <a:p>
            <a:r>
              <a:rPr lang="en-US" sz="1800" dirty="0">
                <a:hlinkClick r:id="rId2"/>
              </a:rPr>
              <a:t>https://github.com/worasom/aqi_thailand2</a:t>
            </a:r>
            <a:r>
              <a:rPr lang="en-US" sz="1800" dirty="0"/>
              <a:t> is publicly available </a:t>
            </a:r>
          </a:p>
          <a:p>
            <a:r>
              <a:rPr lang="en-US" sz="1800" dirty="0"/>
              <a:t>Data is stored in files for now. Have not built a database </a:t>
            </a:r>
          </a:p>
          <a:p>
            <a:r>
              <a:rPr lang="en-US" sz="1800" dirty="0"/>
              <a:t>Pollution data source</a:t>
            </a:r>
          </a:p>
          <a:p>
            <a:pPr lvl="1"/>
            <a:r>
              <a:rPr lang="en-US" sz="1400" dirty="0"/>
              <a:t>Thailand DPC (=EPA)</a:t>
            </a:r>
          </a:p>
          <a:p>
            <a:pPr lvl="1"/>
            <a:r>
              <a:rPr lang="en-US" sz="1400" dirty="0"/>
              <a:t>Berkeley Earth Project (only PM2.5)</a:t>
            </a:r>
          </a:p>
          <a:p>
            <a:pPr lvl="1"/>
            <a:r>
              <a:rPr lang="en-US" sz="1400" dirty="0"/>
              <a:t>US Embassy in Hanoi and Jakarta (only PM2.5)</a:t>
            </a:r>
          </a:p>
          <a:p>
            <a:r>
              <a:rPr lang="en-US" sz="1800" dirty="0"/>
              <a:t>Hotspots: </a:t>
            </a:r>
            <a:r>
              <a:rPr lang="en-US" sz="1400" dirty="0"/>
              <a:t>NASA FIRMS</a:t>
            </a:r>
            <a:endParaRPr lang="en-US" sz="1600" dirty="0"/>
          </a:p>
          <a:p>
            <a:r>
              <a:rPr lang="en-US" sz="1600" dirty="0"/>
              <a:t>Weather</a:t>
            </a:r>
            <a:endParaRPr lang="en-US" sz="1400" dirty="0"/>
          </a:p>
          <a:p>
            <a:pPr lvl="1"/>
            <a:r>
              <a:rPr lang="en-US" sz="1000" dirty="0"/>
              <a:t>UndergroundWeather.com 10$/city </a:t>
            </a:r>
          </a:p>
          <a:p>
            <a:pPr lvl="1"/>
            <a:r>
              <a:rPr lang="en-US" sz="1000" dirty="0"/>
              <a:t>OpenWeatherMap.org</a:t>
            </a:r>
          </a:p>
          <a:p>
            <a:r>
              <a:rPr lang="en-US" sz="1400" dirty="0"/>
              <a:t>Traffic:</a:t>
            </a:r>
          </a:p>
          <a:p>
            <a:pPr lvl="1"/>
            <a:r>
              <a:rPr lang="en-US" sz="1000" dirty="0"/>
              <a:t>BKK: traffic index </a:t>
            </a:r>
          </a:p>
          <a:p>
            <a:r>
              <a:rPr lang="en-US" sz="1400" dirty="0"/>
              <a:t>Data are update weekly by hand </a:t>
            </a:r>
          </a:p>
        </p:txBody>
      </p:sp>
      <p:sp>
        <p:nvSpPr>
          <p:cNvPr id="4" name="Slide Number Placeholder 3">
            <a:extLst>
              <a:ext uri="{FF2B5EF4-FFF2-40B4-BE49-F238E27FC236}">
                <a16:creationId xmlns:a16="http://schemas.microsoft.com/office/drawing/2014/main" id="{6DAECF65-93DD-4863-A688-FE00AEDD326C}"/>
              </a:ext>
            </a:extLst>
          </p:cNvPr>
          <p:cNvSpPr>
            <a:spLocks noGrp="1"/>
          </p:cNvSpPr>
          <p:nvPr>
            <p:ph type="sldNum" sz="quarter" idx="12"/>
          </p:nvPr>
        </p:nvSpPr>
        <p:spPr/>
        <p:txBody>
          <a:bodyPr/>
          <a:lstStyle/>
          <a:p>
            <a:fld id="{BD8795F3-48CE-447C-AA1A-1CC093C1E2AA}" type="slidenum">
              <a:rPr lang="en-US" smtClean="0"/>
              <a:t>7</a:t>
            </a:fld>
            <a:endParaRPr lang="en-US"/>
          </a:p>
        </p:txBody>
      </p:sp>
      <p:sp>
        <p:nvSpPr>
          <p:cNvPr id="5" name="Rectangle 4">
            <a:extLst>
              <a:ext uri="{FF2B5EF4-FFF2-40B4-BE49-F238E27FC236}">
                <a16:creationId xmlns:a16="http://schemas.microsoft.com/office/drawing/2014/main" id="{78767C05-F332-48F1-8E9F-416302BDBD87}"/>
              </a:ext>
            </a:extLst>
          </p:cNvPr>
          <p:cNvSpPr/>
          <p:nvPr/>
        </p:nvSpPr>
        <p:spPr>
          <a:xfrm>
            <a:off x="609600" y="1278037"/>
            <a:ext cx="6583680" cy="5632311"/>
          </a:xfrm>
          <a:prstGeom prst="rect">
            <a:avLst/>
          </a:prstGeom>
        </p:spPr>
        <p:txBody>
          <a:bodyPr wrap="square">
            <a:spAutoFit/>
          </a:bodyPr>
          <a:lstStyle/>
          <a:p>
            <a:r>
              <a:rPr lang="en-US" b="1" u="sng" dirty="0"/>
              <a:t>Directory Tree</a:t>
            </a:r>
          </a:p>
          <a:p>
            <a:r>
              <a:rPr lang="en-US" dirty="0"/>
              <a:t>aqi_thailand2 </a:t>
            </a:r>
          </a:p>
          <a:p>
            <a:r>
              <a:rPr lang="en-US" dirty="0"/>
              <a:t>├── </a:t>
            </a:r>
            <a:r>
              <a:rPr lang="en-US" dirty="0">
                <a:solidFill>
                  <a:srgbClr val="00B0F0"/>
                </a:solidFill>
              </a:rPr>
              <a:t>data:</a:t>
            </a:r>
            <a:r>
              <a:rPr lang="en-US" dirty="0"/>
              <a:t> raw data and processed data for each cities </a:t>
            </a:r>
          </a:p>
          <a:p>
            <a:r>
              <a:rPr lang="en-US" dirty="0"/>
              <a:t>├── docs: code documentations (not built)</a:t>
            </a:r>
          </a:p>
          <a:p>
            <a:r>
              <a:rPr lang="en-US" dirty="0"/>
              <a:t>├── </a:t>
            </a:r>
            <a:r>
              <a:rPr lang="en-US" dirty="0">
                <a:solidFill>
                  <a:srgbClr val="00B0F0"/>
                </a:solidFill>
              </a:rPr>
              <a:t>models: </a:t>
            </a:r>
            <a:r>
              <a:rPr lang="en-US" dirty="0"/>
              <a:t>model files for each city</a:t>
            </a:r>
          </a:p>
          <a:p>
            <a:r>
              <a:rPr lang="en-US" dirty="0"/>
              <a:t>│   ├── </a:t>
            </a:r>
            <a:r>
              <a:rPr lang="en-US" dirty="0" err="1"/>
              <a:t>bangkok</a:t>
            </a:r>
            <a:endParaRPr lang="en-US" dirty="0"/>
          </a:p>
          <a:p>
            <a:r>
              <a:rPr lang="en-US" dirty="0"/>
              <a:t>│   ├── </a:t>
            </a:r>
            <a:r>
              <a:rPr lang="en-US" dirty="0" err="1"/>
              <a:t>chiang_mai</a:t>
            </a:r>
            <a:endParaRPr lang="en-US" dirty="0"/>
          </a:p>
          <a:p>
            <a:r>
              <a:rPr lang="en-US" dirty="0"/>
              <a:t>│   └── </a:t>
            </a:r>
            <a:r>
              <a:rPr lang="en-US" dirty="0" err="1"/>
              <a:t>hanoi</a:t>
            </a:r>
            <a:endParaRPr lang="en-US" dirty="0"/>
          </a:p>
          <a:p>
            <a:r>
              <a:rPr lang="en-US" dirty="0"/>
              <a:t>├── </a:t>
            </a:r>
            <a:r>
              <a:rPr lang="en-US" dirty="0">
                <a:solidFill>
                  <a:srgbClr val="00B0F0"/>
                </a:solidFill>
              </a:rPr>
              <a:t>notebooks:</a:t>
            </a:r>
            <a:r>
              <a:rPr lang="en-US" dirty="0"/>
              <a:t> generate figure and experiment with codes</a:t>
            </a:r>
          </a:p>
          <a:p>
            <a:r>
              <a:rPr lang="en-US" dirty="0"/>
              <a:t>├── </a:t>
            </a:r>
            <a:r>
              <a:rPr lang="en-US" dirty="0">
                <a:solidFill>
                  <a:srgbClr val="00B0F0"/>
                </a:solidFill>
              </a:rPr>
              <a:t>reports</a:t>
            </a:r>
          </a:p>
          <a:p>
            <a:r>
              <a:rPr lang="en-US" dirty="0"/>
              <a:t>│   ├── chiang_mai_report.docx (remove from public)</a:t>
            </a:r>
          </a:p>
          <a:p>
            <a:r>
              <a:rPr lang="en-US" dirty="0"/>
              <a:t>│   ├── figures : figure for the reports</a:t>
            </a:r>
          </a:p>
          <a:p>
            <a:r>
              <a:rPr lang="en-US" dirty="0"/>
              <a:t>├── </a:t>
            </a:r>
            <a:r>
              <a:rPr lang="en-US" dirty="0" err="1">
                <a:solidFill>
                  <a:srgbClr val="00B0F0"/>
                </a:solidFill>
              </a:rPr>
              <a:t>src</a:t>
            </a:r>
            <a:endParaRPr lang="en-US" dirty="0">
              <a:solidFill>
                <a:srgbClr val="00B0F0"/>
              </a:solidFill>
            </a:endParaRPr>
          </a:p>
          <a:p>
            <a:r>
              <a:rPr lang="en-US" dirty="0"/>
              <a:t>│   ├── </a:t>
            </a:r>
            <a:r>
              <a:rPr lang="en-US" dirty="0">
                <a:solidFill>
                  <a:srgbClr val="00B0F0"/>
                </a:solidFill>
              </a:rPr>
              <a:t>data: </a:t>
            </a:r>
            <a:r>
              <a:rPr lang="en-US" dirty="0"/>
              <a:t>data download and clean up raw data </a:t>
            </a:r>
          </a:p>
          <a:p>
            <a:r>
              <a:rPr lang="en-US" dirty="0"/>
              <a:t>│   ├── </a:t>
            </a:r>
            <a:r>
              <a:rPr lang="en-US" dirty="0">
                <a:solidFill>
                  <a:srgbClr val="00B0F0"/>
                </a:solidFill>
              </a:rPr>
              <a:t>features: </a:t>
            </a:r>
            <a:r>
              <a:rPr lang="en-US" dirty="0"/>
              <a:t> putting raw data together and prepare for model </a:t>
            </a:r>
          </a:p>
          <a:p>
            <a:r>
              <a:rPr lang="en-US" dirty="0"/>
              <a:t>│   ├── </a:t>
            </a:r>
            <a:r>
              <a:rPr lang="en-US" dirty="0">
                <a:solidFill>
                  <a:srgbClr val="00B0F0"/>
                </a:solidFill>
              </a:rPr>
              <a:t>models:</a:t>
            </a:r>
            <a:r>
              <a:rPr lang="en-US" dirty="0"/>
              <a:t> model builder and hyperparameter searchers</a:t>
            </a:r>
          </a:p>
          <a:p>
            <a:r>
              <a:rPr lang="en-US" dirty="0"/>
              <a:t>│   ├── </a:t>
            </a:r>
            <a:r>
              <a:rPr lang="en-US" dirty="0">
                <a:solidFill>
                  <a:srgbClr val="00B0F0"/>
                </a:solidFill>
              </a:rPr>
              <a:t>visualization:</a:t>
            </a:r>
            <a:r>
              <a:rPr lang="en-US" dirty="0"/>
              <a:t> plotting data </a:t>
            </a:r>
          </a:p>
          <a:p>
            <a:r>
              <a:rPr lang="en-US" dirty="0"/>
              <a:t>│   ├── imports.py: import other python packages</a:t>
            </a:r>
          </a:p>
          <a:p>
            <a:r>
              <a:rPr lang="en-US" dirty="0"/>
              <a:t>└── gen_functions.py: functions not fit in the above folders</a:t>
            </a:r>
          </a:p>
          <a:p>
            <a:endParaRPr lang="en-US" dirty="0"/>
          </a:p>
        </p:txBody>
      </p:sp>
    </p:spTree>
    <p:extLst>
      <p:ext uri="{BB962C8B-B14F-4D97-AF65-F5344CB8AC3E}">
        <p14:creationId xmlns:p14="http://schemas.microsoft.com/office/powerpoint/2010/main" val="211391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2D0F-3203-437B-94C4-BD7EB2E2CB11}"/>
              </a:ext>
            </a:extLst>
          </p:cNvPr>
          <p:cNvSpPr>
            <a:spLocks noGrp="1"/>
          </p:cNvSpPr>
          <p:nvPr>
            <p:ph type="title"/>
          </p:nvPr>
        </p:nvSpPr>
        <p:spPr>
          <a:xfrm>
            <a:off x="838200" y="365125"/>
            <a:ext cx="10515600" cy="781287"/>
          </a:xfrm>
        </p:spPr>
        <p:txBody>
          <a:bodyPr>
            <a:normAutofit/>
          </a:bodyPr>
          <a:lstStyle/>
          <a:p>
            <a:r>
              <a:rPr lang="en-US" sz="3600" dirty="0"/>
              <a:t>Code Workflow </a:t>
            </a:r>
          </a:p>
        </p:txBody>
      </p:sp>
      <p:sp>
        <p:nvSpPr>
          <p:cNvPr id="3" name="Content Placeholder 2">
            <a:extLst>
              <a:ext uri="{FF2B5EF4-FFF2-40B4-BE49-F238E27FC236}">
                <a16:creationId xmlns:a16="http://schemas.microsoft.com/office/drawing/2014/main" id="{DE5E4A52-E923-4AB4-8847-60C08F3FF3B5}"/>
              </a:ext>
            </a:extLst>
          </p:cNvPr>
          <p:cNvSpPr>
            <a:spLocks noGrp="1"/>
          </p:cNvSpPr>
          <p:nvPr>
            <p:ph idx="1"/>
          </p:nvPr>
        </p:nvSpPr>
        <p:spPr>
          <a:xfrm>
            <a:off x="832875" y="1207463"/>
            <a:ext cx="10515600" cy="4975960"/>
          </a:xfrm>
        </p:spPr>
        <p:txBody>
          <a:bodyPr>
            <a:normAutofit lnSpcReduction="10000"/>
          </a:bodyPr>
          <a:lstStyle/>
          <a:p>
            <a:pPr marL="514350" indent="-514350">
              <a:buFont typeface="+mj-lt"/>
              <a:buAutoNum type="arabicPeriod"/>
            </a:pPr>
            <a:r>
              <a:rPr lang="en-US" sz="2000" dirty="0"/>
              <a:t>Pick a city and a pollutant to monitor (Chiang Mai, PM2.5)</a:t>
            </a:r>
          </a:p>
          <a:p>
            <a:pPr marL="514350" indent="-514350">
              <a:buFont typeface="+mj-lt"/>
              <a:buAutoNum type="arabicPeriod"/>
            </a:pPr>
            <a:r>
              <a:rPr lang="en-US" sz="2000" dirty="0"/>
              <a:t>Dataset = pollution data + weather data + fire data </a:t>
            </a:r>
          </a:p>
          <a:p>
            <a:pPr lvl="1"/>
            <a:r>
              <a:rPr lang="en-US" sz="1800" dirty="0"/>
              <a:t>Fire data is 2D + timestamp.  Parameters used to turn this into a 1D data is treated as a hyperparameters and optimized for the best performance. </a:t>
            </a:r>
          </a:p>
          <a:p>
            <a:pPr marL="514350" indent="-514350">
              <a:buFont typeface="+mj-lt"/>
              <a:buAutoNum type="arabicPeriod"/>
            </a:pPr>
            <a:r>
              <a:rPr lang="en-US" sz="2000" dirty="0"/>
              <a:t>Split data into 4 sets (train, </a:t>
            </a:r>
            <a:r>
              <a:rPr lang="en-US" sz="2000" dirty="0">
                <a:solidFill>
                  <a:srgbClr val="00B050"/>
                </a:solidFill>
              </a:rPr>
              <a:t>validation1</a:t>
            </a:r>
            <a:r>
              <a:rPr lang="en-US" sz="2000" dirty="0"/>
              <a:t>, </a:t>
            </a:r>
            <a:r>
              <a:rPr lang="en-US" sz="2000" dirty="0">
                <a:solidFill>
                  <a:srgbClr val="00B0F0"/>
                </a:solidFill>
              </a:rPr>
              <a:t>validation2</a:t>
            </a:r>
            <a:r>
              <a:rPr lang="en-US" sz="2000" dirty="0"/>
              <a:t>, and </a:t>
            </a:r>
            <a:r>
              <a:rPr lang="en-US" sz="2000" dirty="0">
                <a:solidFill>
                  <a:srgbClr val="FF0000"/>
                </a:solidFill>
              </a:rPr>
              <a:t>test</a:t>
            </a:r>
            <a:r>
              <a:rPr lang="en-US" sz="2000" dirty="0"/>
              <a:t>) to prevent overfitting</a:t>
            </a:r>
          </a:p>
          <a:p>
            <a:pPr marL="514350" indent="-514350">
              <a:buFont typeface="+mj-lt"/>
              <a:buAutoNum type="arabicPeriod"/>
            </a:pPr>
            <a:r>
              <a:rPr lang="en-US" sz="2000" dirty="0"/>
              <a:t>Optimize 1 : build dataset using default fire parameter and optimize for a reasonable </a:t>
            </a:r>
            <a:r>
              <a:rPr lang="en-US" sz="2000" dirty="0" err="1"/>
              <a:t>RandomForestRegressor</a:t>
            </a:r>
            <a:r>
              <a:rPr lang="en-US" sz="2000" dirty="0"/>
              <a:t> model (</a:t>
            </a:r>
            <a:r>
              <a:rPr lang="en-US" sz="2000" dirty="0">
                <a:solidFill>
                  <a:srgbClr val="00B050"/>
                </a:solidFill>
              </a:rPr>
              <a:t>validation 1</a:t>
            </a:r>
            <a:r>
              <a:rPr lang="en-US" sz="2000" dirty="0"/>
              <a:t>)</a:t>
            </a:r>
          </a:p>
          <a:p>
            <a:pPr marL="514350" indent="-514350">
              <a:buFont typeface="+mj-lt"/>
              <a:buAutoNum type="arabicPeriod"/>
            </a:pPr>
            <a:r>
              <a:rPr lang="en-US" sz="2000" dirty="0"/>
              <a:t>Optimize 2: remove lower importance features from the model (</a:t>
            </a:r>
            <a:r>
              <a:rPr lang="en-US" sz="2000" dirty="0">
                <a:solidFill>
                  <a:srgbClr val="00B050"/>
                </a:solidFill>
              </a:rPr>
              <a:t>validation 1</a:t>
            </a:r>
            <a:r>
              <a:rPr lang="en-US" sz="2000" dirty="0"/>
              <a:t>)</a:t>
            </a:r>
          </a:p>
          <a:p>
            <a:pPr marL="514350" indent="-514350">
              <a:buFont typeface="+mj-lt"/>
              <a:buAutoNum type="arabicPeriod"/>
            </a:pPr>
            <a:r>
              <a:rPr lang="en-US" sz="2000" dirty="0"/>
              <a:t>Optimize 3: optimize for the best fire features (</a:t>
            </a:r>
            <a:r>
              <a:rPr lang="en-US" sz="2000" dirty="0">
                <a:solidFill>
                  <a:srgbClr val="00B050"/>
                </a:solidFill>
              </a:rPr>
              <a:t>validation 1</a:t>
            </a:r>
            <a:r>
              <a:rPr lang="en-US" sz="2000" dirty="0"/>
              <a:t>) (can be combined with Op 1 using Bayesian optimization)</a:t>
            </a:r>
          </a:p>
          <a:p>
            <a:pPr marL="514350" indent="-514350">
              <a:buFont typeface="+mj-lt"/>
              <a:buAutoNum type="arabicPeriod"/>
            </a:pPr>
            <a:r>
              <a:rPr lang="en-US" sz="2000" dirty="0"/>
              <a:t>Optimize 4: find alternative model aside from </a:t>
            </a:r>
            <a:r>
              <a:rPr lang="en-US" sz="2000" dirty="0" err="1"/>
              <a:t>RandomForestRegressor</a:t>
            </a:r>
            <a:r>
              <a:rPr lang="en-US" sz="2000" dirty="0"/>
              <a:t> (</a:t>
            </a:r>
            <a:r>
              <a:rPr lang="en-US" sz="2000" dirty="0">
                <a:solidFill>
                  <a:srgbClr val="00B0F0"/>
                </a:solidFill>
              </a:rPr>
              <a:t>validation 2</a:t>
            </a:r>
            <a:r>
              <a:rPr lang="en-US" sz="2000" dirty="0"/>
              <a:t>)</a:t>
            </a:r>
          </a:p>
          <a:p>
            <a:pPr marL="514350" indent="-514350">
              <a:buFont typeface="+mj-lt"/>
              <a:buAutoNum type="arabicPeriod"/>
            </a:pPr>
            <a:r>
              <a:rPr lang="en-US" sz="2000" dirty="0"/>
              <a:t>Optimize 3 again (</a:t>
            </a:r>
            <a:r>
              <a:rPr lang="en-US" sz="2000" dirty="0">
                <a:solidFill>
                  <a:srgbClr val="00B0F0"/>
                </a:solidFill>
              </a:rPr>
              <a:t>validation 2</a:t>
            </a:r>
            <a:r>
              <a:rPr lang="en-US" sz="2000" dirty="0"/>
              <a:t>)</a:t>
            </a:r>
          </a:p>
          <a:p>
            <a:pPr marL="514350" indent="-514350">
              <a:buFont typeface="+mj-lt"/>
              <a:buAutoNum type="arabicPeriod"/>
            </a:pPr>
            <a:r>
              <a:rPr lang="en-US" sz="2000" dirty="0"/>
              <a:t>Model performance for the </a:t>
            </a:r>
            <a:r>
              <a:rPr lang="en-US" sz="2000" dirty="0">
                <a:solidFill>
                  <a:srgbClr val="FF0000"/>
                </a:solidFill>
              </a:rPr>
              <a:t>test</a:t>
            </a:r>
            <a:r>
              <a:rPr lang="en-US" sz="2000" dirty="0"/>
              <a:t> set</a:t>
            </a:r>
          </a:p>
          <a:p>
            <a:pPr marL="514350" indent="-514350">
              <a:buFont typeface="+mj-lt"/>
              <a:buAutoNum type="arabicPeriod"/>
            </a:pPr>
            <a:r>
              <a:rPr lang="en-US" sz="2000" dirty="0"/>
              <a:t>Feature of importance and Model scenario</a:t>
            </a:r>
          </a:p>
        </p:txBody>
      </p:sp>
      <p:sp>
        <p:nvSpPr>
          <p:cNvPr id="4" name="Slide Number Placeholder 3">
            <a:extLst>
              <a:ext uri="{FF2B5EF4-FFF2-40B4-BE49-F238E27FC236}">
                <a16:creationId xmlns:a16="http://schemas.microsoft.com/office/drawing/2014/main" id="{82EF9059-E2FE-437D-BB89-084CB4A16A9C}"/>
              </a:ext>
            </a:extLst>
          </p:cNvPr>
          <p:cNvSpPr>
            <a:spLocks noGrp="1"/>
          </p:cNvSpPr>
          <p:nvPr>
            <p:ph type="sldNum" sz="quarter" idx="12"/>
          </p:nvPr>
        </p:nvSpPr>
        <p:spPr/>
        <p:txBody>
          <a:bodyPr/>
          <a:lstStyle/>
          <a:p>
            <a:fld id="{BD8795F3-48CE-447C-AA1A-1CC093C1E2AA}" type="slidenum">
              <a:rPr lang="en-US" smtClean="0"/>
              <a:t>8</a:t>
            </a:fld>
            <a:endParaRPr lang="en-US"/>
          </a:p>
        </p:txBody>
      </p:sp>
      <p:sp>
        <p:nvSpPr>
          <p:cNvPr id="6" name="Oval 5">
            <a:extLst>
              <a:ext uri="{FF2B5EF4-FFF2-40B4-BE49-F238E27FC236}">
                <a16:creationId xmlns:a16="http://schemas.microsoft.com/office/drawing/2014/main" id="{3175E75B-3638-4EB4-BC88-AACD4AA34A2C}"/>
              </a:ext>
            </a:extLst>
          </p:cNvPr>
          <p:cNvSpPr/>
          <p:nvPr/>
        </p:nvSpPr>
        <p:spPr>
          <a:xfrm>
            <a:off x="9729216" y="310534"/>
            <a:ext cx="1920240" cy="4693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visualization</a:t>
            </a:r>
          </a:p>
        </p:txBody>
      </p:sp>
      <p:sp>
        <p:nvSpPr>
          <p:cNvPr id="9" name="Freeform: Shape 8">
            <a:extLst>
              <a:ext uri="{FF2B5EF4-FFF2-40B4-BE49-F238E27FC236}">
                <a16:creationId xmlns:a16="http://schemas.microsoft.com/office/drawing/2014/main" id="{E88C37D2-5F50-489B-B300-0DD9B3797E10}"/>
              </a:ext>
            </a:extLst>
          </p:cNvPr>
          <p:cNvSpPr/>
          <p:nvPr/>
        </p:nvSpPr>
        <p:spPr>
          <a:xfrm>
            <a:off x="5943600" y="957072"/>
            <a:ext cx="5340096" cy="5047703"/>
          </a:xfrm>
          <a:custGeom>
            <a:avLst/>
            <a:gdLst>
              <a:gd name="connsiteX0" fmla="*/ 0 w 5988358"/>
              <a:gd name="connsiteY0" fmla="*/ 4395216 h 4804112"/>
              <a:gd name="connsiteX1" fmla="*/ 5449824 w 5988358"/>
              <a:gd name="connsiteY1" fmla="*/ 4376928 h 4804112"/>
              <a:gd name="connsiteX2" fmla="*/ 5492496 w 5988358"/>
              <a:gd name="connsiteY2" fmla="*/ 0 h 4804112"/>
              <a:gd name="connsiteX0" fmla="*/ 0 w 5908856"/>
              <a:gd name="connsiteY0" fmla="*/ 4395216 h 4525067"/>
              <a:gd name="connsiteX1" fmla="*/ 5309616 w 5908856"/>
              <a:gd name="connsiteY1" fmla="*/ 3602736 h 4525067"/>
              <a:gd name="connsiteX2" fmla="*/ 5492496 w 5908856"/>
              <a:gd name="connsiteY2" fmla="*/ 0 h 4525067"/>
              <a:gd name="connsiteX0" fmla="*/ 0 w 5713670"/>
              <a:gd name="connsiteY0" fmla="*/ 4395216 h 4525067"/>
              <a:gd name="connsiteX1" fmla="*/ 5309616 w 5713670"/>
              <a:gd name="connsiteY1" fmla="*/ 3602736 h 4525067"/>
              <a:gd name="connsiteX2" fmla="*/ 5492496 w 5713670"/>
              <a:gd name="connsiteY2" fmla="*/ 0 h 4525067"/>
              <a:gd name="connsiteX0" fmla="*/ 0 w 5713670"/>
              <a:gd name="connsiteY0" fmla="*/ 4395216 h 4533072"/>
              <a:gd name="connsiteX1" fmla="*/ 5309616 w 5713670"/>
              <a:gd name="connsiteY1" fmla="*/ 3602736 h 4533072"/>
              <a:gd name="connsiteX2" fmla="*/ 5492496 w 5713670"/>
              <a:gd name="connsiteY2" fmla="*/ 0 h 4533072"/>
              <a:gd name="connsiteX0" fmla="*/ 0 w 5789693"/>
              <a:gd name="connsiteY0" fmla="*/ 4395216 h 4562189"/>
              <a:gd name="connsiteX1" fmla="*/ 5510784 w 5789693"/>
              <a:gd name="connsiteY1" fmla="*/ 3749040 h 4562189"/>
              <a:gd name="connsiteX2" fmla="*/ 5492496 w 5789693"/>
              <a:gd name="connsiteY2" fmla="*/ 0 h 4562189"/>
              <a:gd name="connsiteX0" fmla="*/ 0 w 5789693"/>
              <a:gd name="connsiteY0" fmla="*/ 4395216 h 4539825"/>
              <a:gd name="connsiteX1" fmla="*/ 5510784 w 5789693"/>
              <a:gd name="connsiteY1" fmla="*/ 3749040 h 4539825"/>
              <a:gd name="connsiteX2" fmla="*/ 5492496 w 5789693"/>
              <a:gd name="connsiteY2" fmla="*/ 0 h 4539825"/>
              <a:gd name="connsiteX0" fmla="*/ 0 w 8124461"/>
              <a:gd name="connsiteY0" fmla="*/ 4356724 h 4508879"/>
              <a:gd name="connsiteX1" fmla="*/ 7845552 w 8124461"/>
              <a:gd name="connsiteY1" fmla="*/ 3749040 h 4508879"/>
              <a:gd name="connsiteX2" fmla="*/ 7827264 w 8124461"/>
              <a:gd name="connsiteY2" fmla="*/ 0 h 4508879"/>
              <a:gd name="connsiteX0" fmla="*/ 0 w 5323132"/>
              <a:gd name="connsiteY0" fmla="*/ 4411713 h 4553275"/>
              <a:gd name="connsiteX1" fmla="*/ 5044223 w 5323132"/>
              <a:gd name="connsiteY1" fmla="*/ 3749040 h 4553275"/>
              <a:gd name="connsiteX2" fmla="*/ 5025935 w 5323132"/>
              <a:gd name="connsiteY2" fmla="*/ 0 h 4553275"/>
            </a:gdLst>
            <a:ahLst/>
            <a:cxnLst>
              <a:cxn ang="0">
                <a:pos x="connsiteX0" y="connsiteY0"/>
              </a:cxn>
              <a:cxn ang="0">
                <a:pos x="connsiteX1" y="connsiteY1"/>
              </a:cxn>
              <a:cxn ang="0">
                <a:pos x="connsiteX2" y="connsiteY2"/>
              </a:cxn>
            </a:cxnLst>
            <a:rect l="l" t="t" r="r" b="b"/>
            <a:pathLst>
              <a:path w="5323132" h="4553275">
                <a:moveTo>
                  <a:pt x="0" y="4411713"/>
                </a:moveTo>
                <a:cubicBezTo>
                  <a:pt x="2267204" y="4768837"/>
                  <a:pt x="4329975" y="4414520"/>
                  <a:pt x="5044223" y="3749040"/>
                </a:cubicBezTo>
                <a:cubicBezTo>
                  <a:pt x="5374423" y="3461512"/>
                  <a:pt x="5462307" y="1822196"/>
                  <a:pt x="5025935"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1944975-E496-4B1A-B487-54681C72826C}"/>
              </a:ext>
            </a:extLst>
          </p:cNvPr>
          <p:cNvSpPr/>
          <p:nvPr/>
        </p:nvSpPr>
        <p:spPr>
          <a:xfrm>
            <a:off x="8156448" y="1024128"/>
            <a:ext cx="2249424" cy="743712"/>
          </a:xfrm>
          <a:custGeom>
            <a:avLst/>
            <a:gdLst>
              <a:gd name="connsiteX0" fmla="*/ 0 w 2249424"/>
              <a:gd name="connsiteY0" fmla="*/ 743712 h 743712"/>
              <a:gd name="connsiteX1" fmla="*/ 1719072 w 2249424"/>
              <a:gd name="connsiteY1" fmla="*/ 353568 h 743712"/>
              <a:gd name="connsiteX2" fmla="*/ 2249424 w 2249424"/>
              <a:gd name="connsiteY2" fmla="*/ 0 h 743712"/>
            </a:gdLst>
            <a:ahLst/>
            <a:cxnLst>
              <a:cxn ang="0">
                <a:pos x="connsiteX0" y="connsiteY0"/>
              </a:cxn>
              <a:cxn ang="0">
                <a:pos x="connsiteX1" y="connsiteY1"/>
              </a:cxn>
              <a:cxn ang="0">
                <a:pos x="connsiteX2" y="connsiteY2"/>
              </a:cxn>
            </a:cxnLst>
            <a:rect l="l" t="t" r="r" b="b"/>
            <a:pathLst>
              <a:path w="2249424" h="743712">
                <a:moveTo>
                  <a:pt x="0" y="743712"/>
                </a:moveTo>
                <a:cubicBezTo>
                  <a:pt x="672084" y="610616"/>
                  <a:pt x="1344168" y="477520"/>
                  <a:pt x="1719072" y="353568"/>
                </a:cubicBezTo>
                <a:cubicBezTo>
                  <a:pt x="2093976" y="229616"/>
                  <a:pt x="2171700" y="114808"/>
                  <a:pt x="2249424"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90457A-0463-4DA7-AAFE-6F7DA136F2E1}"/>
              </a:ext>
            </a:extLst>
          </p:cNvPr>
          <p:cNvGrpSpPr/>
          <p:nvPr/>
        </p:nvGrpSpPr>
        <p:grpSpPr>
          <a:xfrm>
            <a:off x="9115013" y="5003070"/>
            <a:ext cx="2461291" cy="1319317"/>
            <a:chOff x="2043653" y="3251435"/>
            <a:chExt cx="6239400" cy="3344482"/>
          </a:xfrm>
        </p:grpSpPr>
        <p:pic>
          <p:nvPicPr>
            <p:cNvPr id="11" name="Picture 10">
              <a:extLst>
                <a:ext uri="{FF2B5EF4-FFF2-40B4-BE49-F238E27FC236}">
                  <a16:creationId xmlns:a16="http://schemas.microsoft.com/office/drawing/2014/main" id="{14B6A39D-A453-4968-92B4-6E40E7A9E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653" y="3251435"/>
              <a:ext cx="6239400" cy="3104915"/>
            </a:xfrm>
            <a:prstGeom prst="rect">
              <a:avLst/>
            </a:prstGeom>
          </p:spPr>
        </p:pic>
        <p:sp>
          <p:nvSpPr>
            <p:cNvPr id="12" name="TextBox 11">
              <a:extLst>
                <a:ext uri="{FF2B5EF4-FFF2-40B4-BE49-F238E27FC236}">
                  <a16:creationId xmlns:a16="http://schemas.microsoft.com/office/drawing/2014/main" id="{9B793B3D-E55C-42E7-A1D5-A26F4E7350AC}"/>
                </a:ext>
              </a:extLst>
            </p:cNvPr>
            <p:cNvSpPr txBox="1"/>
            <p:nvPr/>
          </p:nvSpPr>
          <p:spPr>
            <a:xfrm>
              <a:off x="2596557" y="5932733"/>
              <a:ext cx="5632409" cy="663184"/>
            </a:xfrm>
            <a:prstGeom prst="rect">
              <a:avLst/>
            </a:prstGeom>
            <a:solidFill>
              <a:schemeClr val="bg1"/>
            </a:solidFill>
          </p:spPr>
          <p:txBody>
            <a:bodyPr wrap="square" rtlCol="0">
              <a:spAutoFit/>
            </a:bodyPr>
            <a:lstStyle/>
            <a:p>
              <a:r>
                <a:rPr lang="en-US" sz="1100" dirty="0"/>
                <a:t>Past date + Future date</a:t>
              </a:r>
            </a:p>
          </p:txBody>
        </p:sp>
      </p:grpSp>
    </p:spTree>
    <p:extLst>
      <p:ext uri="{BB962C8B-B14F-4D97-AF65-F5344CB8AC3E}">
        <p14:creationId xmlns:p14="http://schemas.microsoft.com/office/powerpoint/2010/main" val="165837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4BD-E286-4172-A894-8B2648FE52F1}"/>
              </a:ext>
            </a:extLst>
          </p:cNvPr>
          <p:cNvSpPr>
            <a:spLocks noGrp="1"/>
          </p:cNvSpPr>
          <p:nvPr>
            <p:ph type="title"/>
          </p:nvPr>
        </p:nvSpPr>
        <p:spPr>
          <a:xfrm>
            <a:off x="838200" y="365125"/>
            <a:ext cx="10515600" cy="634619"/>
          </a:xfrm>
        </p:spPr>
        <p:txBody>
          <a:bodyPr>
            <a:normAutofit fontScale="90000"/>
          </a:bodyPr>
          <a:lstStyle/>
          <a:p>
            <a:r>
              <a:rPr lang="en-US" dirty="0"/>
              <a:t>Summary/Next Step</a:t>
            </a:r>
          </a:p>
        </p:txBody>
      </p:sp>
      <p:sp>
        <p:nvSpPr>
          <p:cNvPr id="3" name="Content Placeholder 2">
            <a:extLst>
              <a:ext uri="{FF2B5EF4-FFF2-40B4-BE49-F238E27FC236}">
                <a16:creationId xmlns:a16="http://schemas.microsoft.com/office/drawing/2014/main" id="{20110A28-30F5-47EB-A407-A0C8D4DB903A}"/>
              </a:ext>
            </a:extLst>
          </p:cNvPr>
          <p:cNvSpPr>
            <a:spLocks noGrp="1"/>
          </p:cNvSpPr>
          <p:nvPr>
            <p:ph idx="1"/>
          </p:nvPr>
        </p:nvSpPr>
        <p:spPr>
          <a:xfrm>
            <a:off x="838200" y="1219200"/>
            <a:ext cx="10515600" cy="4957763"/>
          </a:xfrm>
        </p:spPr>
        <p:txBody>
          <a:bodyPr>
            <a:normAutofit lnSpcReduction="10000"/>
          </a:bodyPr>
          <a:lstStyle/>
          <a:p>
            <a:r>
              <a:rPr lang="en-US" dirty="0"/>
              <a:t>Overview of the project </a:t>
            </a:r>
          </a:p>
          <a:p>
            <a:pPr lvl="1"/>
            <a:r>
              <a:rPr lang="en-US" dirty="0"/>
              <a:t>Model is used</a:t>
            </a:r>
          </a:p>
          <a:p>
            <a:pPr lvl="2"/>
            <a:r>
              <a:rPr lang="en-US" dirty="0"/>
              <a:t>Identify the major source of air pollution</a:t>
            </a:r>
          </a:p>
          <a:p>
            <a:pPr lvl="2"/>
            <a:r>
              <a:rPr lang="en-US" dirty="0"/>
              <a:t>Provide possible scenarios</a:t>
            </a:r>
          </a:p>
          <a:p>
            <a:pPr lvl="1"/>
            <a:r>
              <a:rPr lang="en-US" dirty="0"/>
              <a:t>Exploring data/visualization</a:t>
            </a:r>
          </a:p>
          <a:p>
            <a:pPr lvl="2"/>
            <a:r>
              <a:rPr lang="en-US" dirty="0"/>
              <a:t>Model robust check</a:t>
            </a:r>
          </a:p>
          <a:p>
            <a:pPr lvl="2"/>
            <a:r>
              <a:rPr lang="en-US" dirty="0"/>
              <a:t>Interesting cases (Chiang Mai year 2010, 2017, 2018)</a:t>
            </a:r>
          </a:p>
          <a:p>
            <a:pPr lvl="2"/>
            <a:r>
              <a:rPr lang="en-US" dirty="0"/>
              <a:t>Rule out alternative theories (Temperature inversion effect, El Nino)</a:t>
            </a:r>
          </a:p>
          <a:p>
            <a:pPr lvl="1"/>
            <a:r>
              <a:rPr lang="en-US" dirty="0"/>
              <a:t>Results Reports</a:t>
            </a:r>
          </a:p>
          <a:p>
            <a:pPr lvl="2"/>
            <a:r>
              <a:rPr lang="en-US" dirty="0"/>
              <a:t>Reports layout</a:t>
            </a:r>
          </a:p>
          <a:p>
            <a:pPr lvl="2"/>
            <a:r>
              <a:rPr lang="en-US" dirty="0"/>
              <a:t>Dashboard idea  </a:t>
            </a:r>
          </a:p>
          <a:p>
            <a:r>
              <a:rPr lang="en-US" dirty="0"/>
              <a:t>Code Workflow</a:t>
            </a:r>
          </a:p>
          <a:p>
            <a:pPr lvl="1"/>
            <a:r>
              <a:rPr lang="en-US" dirty="0"/>
              <a:t>Code is publicly available, but not well commented</a:t>
            </a:r>
          </a:p>
          <a:p>
            <a:pPr lvl="1"/>
            <a:r>
              <a:rPr lang="en-US" dirty="0"/>
              <a:t>Code workflow: optimize parameters </a:t>
            </a:r>
          </a:p>
        </p:txBody>
      </p:sp>
      <p:sp>
        <p:nvSpPr>
          <p:cNvPr id="4" name="Slide Number Placeholder 3">
            <a:extLst>
              <a:ext uri="{FF2B5EF4-FFF2-40B4-BE49-F238E27FC236}">
                <a16:creationId xmlns:a16="http://schemas.microsoft.com/office/drawing/2014/main" id="{A6E77D8C-6B81-405F-9F47-BC75249B3C9D}"/>
              </a:ext>
            </a:extLst>
          </p:cNvPr>
          <p:cNvSpPr>
            <a:spLocks noGrp="1"/>
          </p:cNvSpPr>
          <p:nvPr>
            <p:ph type="sldNum" sz="quarter" idx="12"/>
          </p:nvPr>
        </p:nvSpPr>
        <p:spPr/>
        <p:txBody>
          <a:bodyPr/>
          <a:lstStyle/>
          <a:p>
            <a:fld id="{BD8795F3-48CE-447C-AA1A-1CC093C1E2AA}" type="slidenum">
              <a:rPr lang="en-US" smtClean="0"/>
              <a:t>9</a:t>
            </a:fld>
            <a:endParaRPr lang="en-US"/>
          </a:p>
        </p:txBody>
      </p:sp>
    </p:spTree>
    <p:extLst>
      <p:ext uri="{BB962C8B-B14F-4D97-AF65-F5344CB8AC3E}">
        <p14:creationId xmlns:p14="http://schemas.microsoft.com/office/powerpoint/2010/main" val="2370470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892</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Air Pollution Analysis Workflow</vt:lpstr>
      <vt:lpstr>Outline</vt:lpstr>
      <vt:lpstr>Air Pollution Sources</vt:lpstr>
      <vt:lpstr>Analysis Procedure</vt:lpstr>
      <vt:lpstr>Points in the report</vt:lpstr>
      <vt:lpstr>Dash Board: (possible, but will take time)</vt:lpstr>
      <vt:lpstr>Source Code and Folder Structures</vt:lpstr>
      <vt:lpstr>Code Workflow </vt:lpstr>
      <vt:lpstr>Summary/Next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dc:creator>
  <cp:lastModifiedBy>Fern</cp:lastModifiedBy>
  <cp:revision>53</cp:revision>
  <dcterms:created xsi:type="dcterms:W3CDTF">2020-06-15T14:55:39Z</dcterms:created>
  <dcterms:modified xsi:type="dcterms:W3CDTF">2020-06-17T01:59:57Z</dcterms:modified>
</cp:coreProperties>
</file>