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2" r:id="rId3"/>
    <p:sldId id="258" r:id="rId4"/>
    <p:sldId id="273" r:id="rId5"/>
    <p:sldId id="264" r:id="rId6"/>
    <p:sldId id="263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A35B2-4F61-476E-8ED4-280B7328060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22992-3495-4623-AD92-9148FF2B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3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5E52-A469-4382-82AB-24964289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5762-C298-4541-8D44-8357A9929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E2FA-73A5-4549-BA4F-657FE9BE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DB90-FA22-433A-A5A1-5B3E17CD8B19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6699-5620-4387-964E-31EE72DB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091D-A535-41DB-A159-1A90CA75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71F6-949E-4A4B-8AAA-65CA2C3E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287BD-E8A3-4196-AF38-76672DC4F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6F255-C9E8-4B5A-B6E1-35B7F67E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5A7A-C417-4B67-A6F7-F0C13EE63D53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70F2-8EF8-4638-AF30-76723F48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FD20-E009-41BD-9E84-136295BF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247FF-B824-4973-89DC-3E71B23BC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CC04A-4651-48F4-9F0B-E8BEB75E6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6610-A232-4536-B81A-FAE7A3D3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565E-DB0A-4557-BA49-F6DBB821D4E5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C585C-C9AB-4096-B37C-F49B51A0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C44D-F7C0-4135-930A-732061AC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FE6-7524-4D0A-B8EB-673D9C71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3650-B5CB-4131-BC0C-2186FE6D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2424D-3570-46B1-8A03-1DF5533F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2F70-F4D4-4EAC-A75D-8719100B9788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8ECC-3308-42E8-9330-2A940A23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975E-6830-41D9-B817-9D278DBF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204-E5AB-41D5-BB1A-05228C57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117E-0C4E-471F-BEE0-20CAD051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1725-509E-4554-A12A-63DFD71D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28B6-999C-4D78-9DF9-3C39719B205A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AB14-A7F0-4DC2-8FBA-9366DF48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D6E9-9E50-4E13-954E-1E3E91B7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4B60-E26A-4F3F-9574-ED0BE2E9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54A5-E69B-41CE-A330-B6520A189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BEC08-81B8-4006-A799-F34BFD635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22B9-4661-4356-8848-2007582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44E9-8F6F-421A-9347-B2C7C4011963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F7560-549A-4902-9A6D-E97C6A12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9656-8C32-4BB6-A116-D4BEF39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6E24-AC6E-44D9-8536-0E24FB45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855D3-B796-475D-A2C2-EAE752D7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A9E00-7859-4536-9607-49833FD5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3BC68-8CD3-4384-AC89-63B73FDAA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7A8A0-CD84-497B-AABA-B33BB835B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FF260-4790-47A0-9EB8-608F0A4C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4000-BD74-474E-B643-265E0312B65C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D52F6-DFFC-4F19-AFDC-11854798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E9B24-E9F5-4F34-98BA-91FB02C9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E431-35FA-410B-A6D8-443D0456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F49A3-A156-416D-814B-808ED8C4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880-CED2-4A51-A950-A9B3AFE32097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EF8DD-3D16-4B58-8D88-573AFDD4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91002-4E63-4EF6-826C-D046E7F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F733-D745-404F-8AD1-117FBE00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8A2B-144C-4BEB-B330-8DE8CD22644D}" type="datetime1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6BE14-CC91-48DE-AB5E-83FFDB66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9D34C-4827-4230-A8AB-642AD43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EE92-065C-48EE-9385-B252C4EC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E86D-93CE-48B7-AC17-66788658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B6A47-BC4C-442B-8BF6-05F87E1B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47A19-209B-424E-BA1D-182BA58B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8EE-4FB5-4410-ADEF-12C3EDEE962D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760FA-DDC7-42AC-B9F6-38C7454A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F4A67-BD17-4DC5-9AD2-0068545E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A86E-B309-4E6A-AB32-6D2FD3BA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66B2E-79BD-4693-8DF2-0C808D099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D98E2-DA2E-4E38-BA57-AD364392C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206D6-568A-4580-86F5-D9DC5092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5C5F-C044-405E-83A5-2B6420C5215F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41F5B-D2F9-4B41-AAF4-066696F9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843F-3903-4076-A52B-B7907FFE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7746A-825B-4DAB-8378-7E76AF74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33C8-7930-48C4-9206-0DCCE97C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E693-87A6-43C1-AF04-344964BB2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3F85-B6D1-4B7F-A0DF-B0EE7839EAA8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FDF2-71C9-4823-975E-8AF43BA44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70058-5789-4641-85EE-ED2F9D830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A279-B4B9-4479-A840-461CBF3E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web.dlt.go.th/statistics/index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covid-forecasts/?cid=rrprom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C88C-3C12-4881-8840-98722FC7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62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Prediction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E9CEA-BFA9-4BD5-A8CC-73BB2F7BD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fld id="{C56641D0-35A3-4A6D-8782-E060FC47B4C6}" type="datetime3">
              <a:rPr lang="en-US" smtClean="0"/>
              <a:t>27 June 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D1C3-2099-4628-8ADB-E2F064C2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0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0CA1-ABF5-4689-9E90-AD3027F9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872"/>
          </a:xfrm>
        </p:spPr>
        <p:txBody>
          <a:bodyPr/>
          <a:lstStyle/>
          <a:p>
            <a:r>
              <a:rPr lang="en-US" dirty="0"/>
              <a:t>Local Fire (0 – 100km)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B960B-024B-4E3A-8DFC-DB71AC57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C9F4C-A8BF-4CD7-A78A-647BD34D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7"/>
          <a:stretch/>
        </p:blipFill>
        <p:spPr>
          <a:xfrm>
            <a:off x="922042" y="3476768"/>
            <a:ext cx="4493384" cy="3016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D52A0-10B7-40D2-B252-D1C02F05E2B9}"/>
              </a:ext>
            </a:extLst>
          </p:cNvPr>
          <p:cNvSpPr txBox="1"/>
          <p:nvPr/>
        </p:nvSpPr>
        <p:spPr>
          <a:xfrm>
            <a:off x="1023582" y="1207827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behavior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9967B7-C0C3-487D-913E-240C1046B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417" y="1632222"/>
            <a:ext cx="4571999" cy="20370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267D9F-F1C7-422A-8ECE-2AA74472A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76" y="1450281"/>
            <a:ext cx="4572000" cy="21879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E60333-E52E-4C06-9195-12D6946A3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76" y="3669251"/>
            <a:ext cx="4572000" cy="21879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3A992B-D3B7-4526-9DAA-D14B6AE4C168}"/>
              </a:ext>
            </a:extLst>
          </p:cNvPr>
          <p:cNvSpPr txBox="1"/>
          <p:nvPr/>
        </p:nvSpPr>
        <p:spPr>
          <a:xfrm>
            <a:off x="6210710" y="6123541"/>
            <a:ext cx="563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in this zone have the most effect in reducing pollution</a:t>
            </a:r>
          </a:p>
        </p:txBody>
      </p:sp>
    </p:spTree>
    <p:extLst>
      <p:ext uri="{BB962C8B-B14F-4D97-AF65-F5344CB8AC3E}">
        <p14:creationId xmlns:p14="http://schemas.microsoft.com/office/powerpoint/2010/main" val="212598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0CA1-ABF5-4689-9E90-AD3027F9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872"/>
          </a:xfrm>
        </p:spPr>
        <p:txBody>
          <a:bodyPr/>
          <a:lstStyle/>
          <a:p>
            <a:r>
              <a:rPr lang="en-US" dirty="0"/>
              <a:t>Local Fire (100 – 400km)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B960B-024B-4E3A-8DFC-DB71AC57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C9F4C-A8BF-4CD7-A78A-647BD34D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7"/>
          <a:stretch/>
        </p:blipFill>
        <p:spPr>
          <a:xfrm>
            <a:off x="922042" y="3476768"/>
            <a:ext cx="4493384" cy="3016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D52A0-10B7-40D2-B252-D1C02F05E2B9}"/>
              </a:ext>
            </a:extLst>
          </p:cNvPr>
          <p:cNvSpPr txBox="1"/>
          <p:nvPr/>
        </p:nvSpPr>
        <p:spPr>
          <a:xfrm>
            <a:off x="1023582" y="1207827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behavior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E3727F-C16A-453C-9FFB-D8EE2F8F5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734" y="1683644"/>
            <a:ext cx="4571999" cy="2037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B9FEBA-A3E9-418F-9A74-6DFA65EE3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710" y="1532752"/>
            <a:ext cx="4572000" cy="2187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4068D0-7923-4E47-B6FD-3C6C2F50B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03" y="3720673"/>
            <a:ext cx="4572000" cy="21879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0ABE55-7074-4331-BB6C-70B5F25B5F9E}"/>
              </a:ext>
            </a:extLst>
          </p:cNvPr>
          <p:cNvSpPr txBox="1"/>
          <p:nvPr/>
        </p:nvSpPr>
        <p:spPr>
          <a:xfrm>
            <a:off x="6640614" y="5987016"/>
            <a:ext cx="462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in this zone have some effect, but not large</a:t>
            </a:r>
          </a:p>
        </p:txBody>
      </p:sp>
    </p:spTree>
    <p:extLst>
      <p:ext uri="{BB962C8B-B14F-4D97-AF65-F5344CB8AC3E}">
        <p14:creationId xmlns:p14="http://schemas.microsoft.com/office/powerpoint/2010/main" val="96819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0CA1-ABF5-4689-9E90-AD3027F9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872"/>
          </a:xfrm>
        </p:spPr>
        <p:txBody>
          <a:bodyPr>
            <a:noAutofit/>
          </a:bodyPr>
          <a:lstStyle/>
          <a:p>
            <a:r>
              <a:rPr lang="en-US" sz="3200" dirty="0"/>
              <a:t>Local Fire in 700-1000 km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B960B-024B-4E3A-8DFC-DB71AC57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C9F4C-A8BF-4CD7-A78A-647BD34D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7"/>
          <a:stretch/>
        </p:blipFill>
        <p:spPr>
          <a:xfrm>
            <a:off x="922042" y="3476768"/>
            <a:ext cx="4493384" cy="3016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D52A0-10B7-40D2-B252-D1C02F05E2B9}"/>
              </a:ext>
            </a:extLst>
          </p:cNvPr>
          <p:cNvSpPr txBox="1"/>
          <p:nvPr/>
        </p:nvSpPr>
        <p:spPr>
          <a:xfrm>
            <a:off x="1023582" y="1207827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behavior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1F5E5E-CC01-410F-907A-7AD9DB4C1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417" y="1632222"/>
            <a:ext cx="4571999" cy="2037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B56967-4C72-4A54-ADD4-82FAD7A46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6418" y="1481330"/>
            <a:ext cx="4572000" cy="2187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CF4877-3F99-4C49-9BF3-C0E7526B0F23}"/>
              </a:ext>
            </a:extLst>
          </p:cNvPr>
          <p:cNvSpPr txBox="1"/>
          <p:nvPr/>
        </p:nvSpPr>
        <p:spPr>
          <a:xfrm>
            <a:off x="7076364" y="4251278"/>
            <a:ext cx="360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in this zone almost has no effect</a:t>
            </a:r>
          </a:p>
        </p:txBody>
      </p:sp>
    </p:spTree>
    <p:extLst>
      <p:ext uri="{BB962C8B-B14F-4D97-AF65-F5344CB8AC3E}">
        <p14:creationId xmlns:p14="http://schemas.microsoft.com/office/powerpoint/2010/main" val="163378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F2FF-5382-4D14-AC07-8BBBD69A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fire in 0 – 700 zone by 0.5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BCA62-0995-4D9B-B867-8B30D2AA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7F33F-11D8-4067-87CF-BFEEF6764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99900"/>
            <a:ext cx="4571999" cy="2037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F164E-E502-45D6-AD80-0AE75F45C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74" y="1949008"/>
            <a:ext cx="4572000" cy="21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C3C0-DE2B-4217-84C6-770E1B32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929"/>
          </a:xfrm>
        </p:spPr>
        <p:txBody>
          <a:bodyPr>
            <a:normAutofit/>
          </a:bodyPr>
          <a:lstStyle/>
          <a:p>
            <a:r>
              <a:rPr lang="en-US" sz="2800" dirty="0"/>
              <a:t>Thailand DMV stat </a:t>
            </a:r>
            <a:r>
              <a:rPr lang="en-US" sz="2800" dirty="0">
                <a:hlinkClick r:id="rId2"/>
              </a:rPr>
              <a:t>https://web.dlt.go.th/statistics/index.php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8FF56-6929-4493-AF43-C0296676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41787-F8F0-48AD-847F-89FED4104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11" y="885451"/>
            <a:ext cx="4682754" cy="1531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63B56-060F-466D-A812-B7850B89B711}"/>
              </a:ext>
            </a:extLst>
          </p:cNvPr>
          <p:cNvSpPr txBox="1"/>
          <p:nvPr/>
        </p:nvSpPr>
        <p:spPr>
          <a:xfrm>
            <a:off x="6025487" y="1163502"/>
            <a:ext cx="4851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car registration by province going back 20 years</a:t>
            </a:r>
          </a:p>
          <a:p>
            <a:r>
              <a:rPr lang="en-US" dirty="0"/>
              <a:t>Different choices are year or month of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6DEAC-AEC4-41E3-A8DF-42AEE9F8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11" y="2514543"/>
            <a:ext cx="4682754" cy="996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9DF6D-2983-434F-8DF9-9247C1B8BCD8}"/>
              </a:ext>
            </a:extLst>
          </p:cNvPr>
          <p:cNvSpPr txBox="1"/>
          <p:nvPr/>
        </p:nvSpPr>
        <p:spPr>
          <a:xfrm>
            <a:off x="6025484" y="2473757"/>
            <a:ext cx="485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by car brand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4989D-4614-459C-BCBE-952D95868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11" y="3588008"/>
            <a:ext cx="4572000" cy="758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921CEF-EC6C-484B-868A-24AE775FB38E}"/>
              </a:ext>
            </a:extLst>
          </p:cNvPr>
          <p:cNvSpPr txBox="1"/>
          <p:nvPr/>
        </p:nvSpPr>
        <p:spPr>
          <a:xfrm>
            <a:off x="6025485" y="3680805"/>
            <a:ext cx="485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by car 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53510C-0067-4C84-8436-649C58148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988" y="4440991"/>
            <a:ext cx="4572000" cy="1009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F9CFD2-A2EA-4810-BDF9-FF2269388DD5}"/>
              </a:ext>
            </a:extLst>
          </p:cNvPr>
          <p:cNvSpPr txBox="1"/>
          <p:nvPr/>
        </p:nvSpPr>
        <p:spPr>
          <a:xfrm>
            <a:off x="6025483" y="4437062"/>
            <a:ext cx="485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Separated by oil type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F06BB6-6DBA-41FA-817B-7C498B94E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988" y="5642952"/>
            <a:ext cx="4572000" cy="1078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EAC5D6-3DEC-4A8E-95CF-FB3C064C98E5}"/>
              </a:ext>
            </a:extLst>
          </p:cNvPr>
          <p:cNvSpPr txBox="1"/>
          <p:nvPr/>
        </p:nvSpPr>
        <p:spPr>
          <a:xfrm>
            <a:off x="6025482" y="5606520"/>
            <a:ext cx="485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Trucks separated by number of tires and 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5FCC9-E9A0-4EC6-9DFA-4DA984148D45}"/>
              </a:ext>
            </a:extLst>
          </p:cNvPr>
          <p:cNvSpPr txBox="1"/>
          <p:nvPr/>
        </p:nvSpPr>
        <p:spPr>
          <a:xfrm>
            <a:off x="6096000" y="5975852"/>
            <a:ext cx="485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separated by features</a:t>
            </a:r>
          </a:p>
        </p:txBody>
      </p:sp>
    </p:spTree>
    <p:extLst>
      <p:ext uri="{BB962C8B-B14F-4D97-AF65-F5344CB8AC3E}">
        <p14:creationId xmlns:p14="http://schemas.microsoft.com/office/powerpoint/2010/main" val="401510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CDBE-6CD9-4D5B-9E8B-5E2AD919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179"/>
          </a:xfrm>
        </p:spPr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9693-AA0F-448B-883D-F59903EC3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04"/>
            <a:ext cx="10515600" cy="4832659"/>
          </a:xfrm>
        </p:spPr>
        <p:txBody>
          <a:bodyPr/>
          <a:lstStyle/>
          <a:p>
            <a:r>
              <a:rPr lang="en-US" dirty="0"/>
              <a:t>Organize the inference/ prediction code </a:t>
            </a:r>
          </a:p>
          <a:p>
            <a:r>
              <a:rPr lang="en-US" dirty="0"/>
              <a:t> Automatically plot important figures </a:t>
            </a:r>
          </a:p>
          <a:p>
            <a:r>
              <a:rPr lang="en-US" dirty="0"/>
              <a:t>Try a different type of modeling: ex LSTM model </a:t>
            </a:r>
          </a:p>
          <a:p>
            <a:r>
              <a:rPr lang="en-US" dirty="0"/>
              <a:t>Going back to Chiang Mai reports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052-9B28-4C70-839C-49B0D6B8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7E3E-C2D6-4239-9EF6-56AB1AE8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D2CF-A8A7-4554-8790-4FC5F3317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  <a:p>
            <a:r>
              <a:rPr lang="en-US" dirty="0"/>
              <a:t>Statistical Inference Workflow</a:t>
            </a:r>
          </a:p>
          <a:p>
            <a:r>
              <a:rPr lang="en-US" dirty="0"/>
              <a:t>Data from Thailand DMV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00486-6B76-480A-A9B0-8CA49A1C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5F3-48CE-447C-AA1A-1CC093C1E2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8119-1926-4C5D-AE9F-8552317B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211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4A8D02-A123-4902-A40A-42D6EB18D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19" y="1354413"/>
            <a:ext cx="5486400" cy="27519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A0B04-1D60-47C1-AFE4-0329AA09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98989-D59D-4593-8F32-428BB944617A}"/>
              </a:ext>
            </a:extLst>
          </p:cNvPr>
          <p:cNvSpPr/>
          <p:nvPr/>
        </p:nvSpPr>
        <p:spPr>
          <a:xfrm>
            <a:off x="4882896" y="2334768"/>
            <a:ext cx="1753723" cy="14874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3B450-74AF-4AF4-9172-C3F621D079F0}"/>
              </a:ext>
            </a:extLst>
          </p:cNvPr>
          <p:cNvSpPr txBox="1"/>
          <p:nvPr/>
        </p:nvSpPr>
        <p:spPr>
          <a:xfrm>
            <a:off x="7557174" y="690590"/>
            <a:ext cx="42242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did not allow to see this data, but we still has good prediction (R2 score = 0.967). Prediction error is +/- 5 ppm.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this model is not suitable for doing inference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CD308-7966-45D6-BB44-A30E0EA1E31E}"/>
              </a:ext>
            </a:extLst>
          </p:cNvPr>
          <p:cNvSpPr txBox="1"/>
          <p:nvPr/>
        </p:nvSpPr>
        <p:spPr>
          <a:xfrm>
            <a:off x="6823743" y="4020095"/>
            <a:ext cx="4067171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Some technical issue for this col.</a:t>
            </a:r>
          </a:p>
          <a:p>
            <a:r>
              <a:rPr lang="en-US" dirty="0"/>
              <a:t>We won’t have this col until we predict the previous data.</a:t>
            </a:r>
          </a:p>
          <a:p>
            <a:endParaRPr lang="en-US" dirty="0"/>
          </a:p>
          <a:p>
            <a:r>
              <a:rPr lang="en-US" dirty="0"/>
              <a:t>Including this columns improve the model performance, but the model would rely on it too much and ignore the rest of the columns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6B919-B35F-4EEB-957E-31C10932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89543"/>
            <a:ext cx="4572000" cy="17943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C34B3A-5D86-4F17-8BC3-DAC9A5070422}"/>
              </a:ext>
            </a:extLst>
          </p:cNvPr>
          <p:cNvSpPr/>
          <p:nvPr/>
        </p:nvSpPr>
        <p:spPr>
          <a:xfrm>
            <a:off x="3671248" y="4155743"/>
            <a:ext cx="614149" cy="1978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3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8119-1926-4C5D-AE9F-8552317B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211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4A8D02-A123-4902-A40A-42D6EB18D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219" y="1363178"/>
            <a:ext cx="5486400" cy="27344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A0B04-1D60-47C1-AFE4-0329AA09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98989-D59D-4593-8F32-428BB944617A}"/>
              </a:ext>
            </a:extLst>
          </p:cNvPr>
          <p:cNvSpPr/>
          <p:nvPr/>
        </p:nvSpPr>
        <p:spPr>
          <a:xfrm>
            <a:off x="4882896" y="2334768"/>
            <a:ext cx="1753723" cy="14874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3B450-74AF-4AF4-9172-C3F621D079F0}"/>
              </a:ext>
            </a:extLst>
          </p:cNvPr>
          <p:cNvSpPr txBox="1"/>
          <p:nvPr/>
        </p:nvSpPr>
        <p:spPr>
          <a:xfrm>
            <a:off x="7557174" y="690590"/>
            <a:ext cx="42242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did not allow to see this data, but we still has good prediction (R2 score = 0.68). Prediction error is +/- 17 ppm. (We can absorb the error in the confident band).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3 seasons of untouched data to use for inference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prediction is not strictly a prediction b/c we are allowed to see the weather, fire around that 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 prediction use historical behavior and try to predict the future without using any information about the future at 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to guess the weather, fire and traffic(if existed) data based on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weather data, we should put more weight on recent year b/c of global warming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6B69-51A5-4C47-A4D9-E0C60A4F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827"/>
          </a:xfrm>
        </p:spPr>
        <p:txBody>
          <a:bodyPr/>
          <a:lstStyle/>
          <a:p>
            <a:r>
              <a:rPr lang="en-US" dirty="0"/>
              <a:t>Typical Time Series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CF9E-BCA7-4C16-9049-899303B5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BB869-BEBF-44EB-AF68-084D3374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52" y="1599561"/>
            <a:ext cx="3660656" cy="27932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DEF66C-0DF3-4793-9751-4EF581A0523E}"/>
              </a:ext>
            </a:extLst>
          </p:cNvPr>
          <p:cNvSpPr/>
          <p:nvPr/>
        </p:nvSpPr>
        <p:spPr>
          <a:xfrm>
            <a:off x="994012" y="4634372"/>
            <a:ext cx="3660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https://projects.fivethirtyeight.com/covid-forecasts/?cid=rrpromo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1FA7-753B-4A39-98BE-1AE545EDE1CC}"/>
              </a:ext>
            </a:extLst>
          </p:cNvPr>
          <p:cNvSpPr txBox="1"/>
          <p:nvPr/>
        </p:nvSpPr>
        <p:spPr>
          <a:xfrm>
            <a:off x="5575110" y="2013045"/>
            <a:ext cx="5575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Covid</a:t>
            </a:r>
            <a:r>
              <a:rPr lang="en-US" dirty="0"/>
              <a:t> prediction from </a:t>
            </a:r>
            <a:r>
              <a:rPr lang="en-US" dirty="0">
                <a:hlinkClick r:id="rId3"/>
              </a:rPr>
              <a:t>fivethirtyeight</a:t>
            </a:r>
            <a:r>
              <a:rPr lang="en-US" dirty="0"/>
              <a:t>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Time-series prediction often depends on the previous data and is updated constantly given the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Confident band is larger as moving further into the future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4C0279-3B9B-4685-A92A-91E1F11DCB9E}"/>
              </a:ext>
            </a:extLst>
          </p:cNvPr>
          <p:cNvCxnSpPr/>
          <p:nvPr/>
        </p:nvCxnSpPr>
        <p:spPr>
          <a:xfrm>
            <a:off x="3875964" y="2135875"/>
            <a:ext cx="0" cy="2169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7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A54B6-C3CD-4974-B3DE-D5E6EC80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2" y="1236841"/>
            <a:ext cx="7374196" cy="28940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99E63B-32B5-456A-A1E6-DD12831C9590}"/>
              </a:ext>
            </a:extLst>
          </p:cNvPr>
          <p:cNvSpPr/>
          <p:nvPr/>
        </p:nvSpPr>
        <p:spPr>
          <a:xfrm>
            <a:off x="4055168" y="1658203"/>
            <a:ext cx="680606" cy="24727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E6663-C411-4296-BB67-4BF41C3B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602"/>
          </a:xfrm>
        </p:spPr>
        <p:txBody>
          <a:bodyPr/>
          <a:lstStyle/>
          <a:p>
            <a:r>
              <a:rPr lang="en-US" dirty="0"/>
              <a:t>Prediction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700AE-987B-41C5-B5CC-AB002F3A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1C764-FFEC-4CFE-82C5-B04C436D03AA}"/>
              </a:ext>
            </a:extLst>
          </p:cNvPr>
          <p:cNvSpPr/>
          <p:nvPr/>
        </p:nvSpPr>
        <p:spPr>
          <a:xfrm>
            <a:off x="266132" y="2787276"/>
            <a:ext cx="7490646" cy="475861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09821-F0E7-461A-B22C-B56F34493C1F}"/>
              </a:ext>
            </a:extLst>
          </p:cNvPr>
          <p:cNvSpPr txBox="1"/>
          <p:nvPr/>
        </p:nvSpPr>
        <p:spPr>
          <a:xfrm>
            <a:off x="8136834" y="1406670"/>
            <a:ext cx="3982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Look for the same date and time</a:t>
            </a:r>
          </a:p>
          <a:p>
            <a:r>
              <a:rPr lang="en-US" dirty="0"/>
              <a:t>in previous year.</a:t>
            </a:r>
          </a:p>
          <a:p>
            <a:r>
              <a:rPr lang="en-US" dirty="0"/>
              <a:t>2. Generate ~ 100 – 1000 scenario of possible values</a:t>
            </a:r>
          </a:p>
          <a:p>
            <a:r>
              <a:rPr lang="en-US" dirty="0"/>
              <a:t>3. A bunch of generated prediction form an average an confident band</a:t>
            </a:r>
          </a:p>
        </p:txBody>
      </p:sp>
    </p:spTree>
    <p:extLst>
      <p:ext uri="{BB962C8B-B14F-4D97-AF65-F5344CB8AC3E}">
        <p14:creationId xmlns:p14="http://schemas.microsoft.com/office/powerpoint/2010/main" val="321230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CF2B-25DF-4908-85E7-A79A632A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099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of year 2017 - 2020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40DF3-B9E0-43EB-9579-A696DC1D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3C278-5CA6-49D9-B4D6-FA6F098CF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6226" y="1053163"/>
            <a:ext cx="9243998" cy="3404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C10C2-3E29-4762-B27D-86E5BFE3056A}"/>
              </a:ext>
            </a:extLst>
          </p:cNvPr>
          <p:cNvSpPr txBox="1"/>
          <p:nvPr/>
        </p:nvSpPr>
        <p:spPr>
          <a:xfrm>
            <a:off x="1876567" y="4455245"/>
            <a:ext cx="722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season is the same because they are sample from the same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tend to be low b/c of the smoothing function </a:t>
            </a:r>
          </a:p>
        </p:txBody>
      </p:sp>
    </p:spTree>
    <p:extLst>
      <p:ext uri="{BB962C8B-B14F-4D97-AF65-F5344CB8AC3E}">
        <p14:creationId xmlns:p14="http://schemas.microsoft.com/office/powerpoint/2010/main" val="295259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2C59-D75A-4A4E-A80A-3A424E65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en-US" dirty="0"/>
              <a:t>Seasonal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2FCA4-B195-4BAA-8BB0-93A16F18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7DED3-111C-42AF-9B59-6B9F03692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0" y="1160060"/>
            <a:ext cx="6400800" cy="2772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8387E-0FFE-4DCA-880A-AF1911FD9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316" y="3857872"/>
            <a:ext cx="6407142" cy="2772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12FE8A-D7C7-4A64-BA91-296A1FA627B7}"/>
              </a:ext>
            </a:extLst>
          </p:cNvPr>
          <p:cNvSpPr txBox="1"/>
          <p:nvPr/>
        </p:nvSpPr>
        <p:spPr>
          <a:xfrm>
            <a:off x="7558994" y="3932381"/>
            <a:ext cx="253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Q0.01 is percentile</a:t>
            </a:r>
          </a:p>
          <a:p>
            <a:r>
              <a:rPr lang="en-US" dirty="0"/>
              <a:t>of prediction distribution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A4C6D6-BCCF-4D1F-9E2A-4AA7477D82B2}"/>
              </a:ext>
            </a:extLst>
          </p:cNvPr>
          <p:cNvCxnSpPr/>
          <p:nvPr/>
        </p:nvCxnSpPr>
        <p:spPr>
          <a:xfrm flipV="1">
            <a:off x="6005015" y="4169391"/>
            <a:ext cx="1426191" cy="89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1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A6BF-9653-4CF2-A9C7-0E77910E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/>
              <a:t>Different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AE818-4147-4038-BDBA-029A9023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A279-B4B9-4479-A840-461CBF3EE40E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10855-38E7-46BF-9CC5-E35827B1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27" y="470848"/>
            <a:ext cx="5575110" cy="5575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69DC79-F29F-4C12-A2AB-2B25E6665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984" y="1376886"/>
            <a:ext cx="3294087" cy="49856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45DD5D-3993-49E4-A454-14FC819448C1}"/>
              </a:ext>
            </a:extLst>
          </p:cNvPr>
          <p:cNvSpPr/>
          <p:nvPr/>
        </p:nvSpPr>
        <p:spPr>
          <a:xfrm>
            <a:off x="914400" y="5281684"/>
            <a:ext cx="2825087" cy="85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528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Prediction Workflow</vt:lpstr>
      <vt:lpstr>Outline</vt:lpstr>
      <vt:lpstr>Model Performance</vt:lpstr>
      <vt:lpstr>Model Performance</vt:lpstr>
      <vt:lpstr>Typical Time Series Prediction</vt:lpstr>
      <vt:lpstr>Prediction Workflow</vt:lpstr>
      <vt:lpstr>Estimation of year 2017 - 2020</vt:lpstr>
      <vt:lpstr>Seasonal Pattern</vt:lpstr>
      <vt:lpstr>Different scenarios</vt:lpstr>
      <vt:lpstr>Local Fire (0 – 100km)</vt:lpstr>
      <vt:lpstr>Local Fire (100 – 400km)</vt:lpstr>
      <vt:lpstr>Local Fire in 700-1000 km</vt:lpstr>
      <vt:lpstr>Cutting fire in 0 – 700 zone by 0.5</vt:lpstr>
      <vt:lpstr>Thailand DMV stat https://web.dlt.go.th/statistics/index.php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Inference Workflow</dc:title>
  <dc:creator>Fern</dc:creator>
  <cp:lastModifiedBy>Fern</cp:lastModifiedBy>
  <cp:revision>56</cp:revision>
  <dcterms:created xsi:type="dcterms:W3CDTF">2020-06-27T16:26:59Z</dcterms:created>
  <dcterms:modified xsi:type="dcterms:W3CDTF">2020-06-29T01:56:54Z</dcterms:modified>
</cp:coreProperties>
</file>