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78" r:id="rId4"/>
    <p:sldId id="273" r:id="rId5"/>
    <p:sldId id="280" r:id="rId6"/>
    <p:sldId id="281" r:id="rId7"/>
    <p:sldId id="282" r:id="rId8"/>
    <p:sldId id="283" r:id="rId9"/>
    <p:sldId id="28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35B2-4F61-476E-8ED4-280B7328060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22992-3495-4623-AD92-9148FF2B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5E52-A469-4382-82AB-24964289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5762-C298-4541-8D44-8357A992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E2FA-73A5-4549-BA4F-657FE9BE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DB90-FA22-433A-A5A1-5B3E17CD8B19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6699-5620-4387-964E-31EE72D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091D-A535-41DB-A159-1A90CA75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71F6-949E-4A4B-8AAA-65CA2C3E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87BD-E8A3-4196-AF38-76672DC4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F255-C9E8-4B5A-B6E1-35B7F67E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5A7A-C417-4B67-A6F7-F0C13EE63D53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70F2-8EF8-4638-AF30-76723F48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FD20-E009-41BD-9E84-136295BF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247FF-B824-4973-89DC-3E71B23B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C04A-4651-48F4-9F0B-E8BEB75E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6610-A232-4536-B81A-FAE7A3D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565E-DB0A-4557-BA49-F6DBB821D4E5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585C-C9AB-4096-B37C-F49B51A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C44D-F7C0-4135-930A-732061A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FE6-7524-4D0A-B8EB-673D9C71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3650-B5CB-4131-BC0C-2186FE6D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424D-3570-46B1-8A03-1DF5533F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2F70-F4D4-4EAC-A75D-8719100B9788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ECC-3308-42E8-9330-2A940A23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975E-6830-41D9-B817-9D278DBF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204-E5AB-41D5-BB1A-05228C57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17E-0C4E-471F-BEE0-20CAD051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1725-509E-4554-A12A-63DFD71D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28B6-999C-4D78-9DF9-3C39719B205A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AB14-A7F0-4DC2-8FBA-9366DF4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D6E9-9E50-4E13-954E-1E3E91B7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4B60-E26A-4F3F-9574-ED0BE2E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54A5-E69B-41CE-A330-B6520A18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EC08-81B8-4006-A799-F34BFD63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22B9-4661-4356-8848-2007582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44E9-8F6F-421A-9347-B2C7C4011963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7560-549A-4902-9A6D-E97C6A12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9656-8C32-4BB6-A116-D4BEF39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6E24-AC6E-44D9-8536-0E24FB45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55D3-B796-475D-A2C2-EAE752D7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9E00-7859-4536-9607-49833FD5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BC68-8CD3-4384-AC89-63B73FDA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7A8A0-CD84-497B-AABA-B33BB835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FF260-4790-47A0-9EB8-608F0A4C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4000-BD74-474E-B643-265E0312B65C}" type="datetime1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D52F6-DFFC-4F19-AFDC-11854798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9B24-E9F5-4F34-98BA-91FB02C9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E431-35FA-410B-A6D8-443D0456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49A3-A156-416D-814B-808ED8C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880-CED2-4A51-A950-A9B3AFE32097}" type="datetime1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EF8DD-3D16-4B58-8D88-573AFDD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1002-4E63-4EF6-826C-D046E7F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F733-D745-404F-8AD1-117FBE0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A2B-144C-4BEB-B330-8DE8CD22644D}" type="datetime1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BE14-CC91-48DE-AB5E-83FFDB66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D34C-4827-4230-A8AB-642AD43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E92-065C-48EE-9385-B252C4EC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E86D-93CE-48B7-AC17-66788658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6A47-BC4C-442B-8BF6-05F87E1B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7A19-209B-424E-BA1D-182BA58B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8EE-4FB5-4410-ADEF-12C3EDEE962D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60FA-DDC7-42AC-B9F6-38C7454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4A67-BD17-4DC5-9AD2-0068545E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A86E-B309-4E6A-AB32-6D2FD3B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66B2E-79BD-4693-8DF2-0C808D09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D98E2-DA2E-4E38-BA57-AD364392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206D6-568A-4580-86F5-D9DC5092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C5F-C044-405E-83A5-2B6420C5215F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1F5B-D2F9-4B41-AAF4-066696F9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843F-3903-4076-A52B-B7907FFE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7746A-825B-4DAB-8378-7E76AF74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33C8-7930-48C4-9206-0DCCE97C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693-87A6-43C1-AF04-344964BB2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3F85-B6D1-4B7F-A0DF-B0EE7839EAA8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FDF2-71C9-4823-975E-8AF43BA44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0058-5789-4641-85EE-ED2F9D83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C88C-3C12-4881-8840-98722FC7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9CEA-BFA9-4BD5-A8CC-73BB2F7B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fld id="{C56641D0-35A3-4A6D-8782-E060FC47B4C6}" type="datetime3">
              <a:rPr lang="en-US" smtClean="0"/>
              <a:t>18 July 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D1C3-2099-4628-8ADB-E2F064C2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DBE-6CD9-4D5B-9E8B-5E2AD91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179"/>
          </a:xfrm>
        </p:spPr>
        <p:txBody>
          <a:bodyPr/>
          <a:lstStyle/>
          <a:p>
            <a:r>
              <a:rPr lang="en-US" dirty="0"/>
              <a:t>Other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9693-AA0F-448B-883D-F59903EC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04"/>
            <a:ext cx="10515600" cy="4832659"/>
          </a:xfrm>
        </p:spPr>
        <p:txBody>
          <a:bodyPr/>
          <a:lstStyle/>
          <a:p>
            <a:r>
              <a:rPr lang="en-US" dirty="0"/>
              <a:t>Build code for data visualization</a:t>
            </a:r>
          </a:p>
          <a:p>
            <a:pPr lvl="1"/>
            <a:r>
              <a:rPr lang="en-US" dirty="0"/>
              <a:t>(WIP) Explore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ML result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Inference</a:t>
            </a:r>
          </a:p>
          <a:p>
            <a:r>
              <a:rPr lang="en-US" dirty="0"/>
              <a:t>Next Step </a:t>
            </a:r>
          </a:p>
          <a:p>
            <a:pPr lvl="1"/>
            <a:r>
              <a:rPr lang="en-US" dirty="0"/>
              <a:t>Improve ML model</a:t>
            </a:r>
          </a:p>
          <a:p>
            <a:pPr lvl="1"/>
            <a:r>
              <a:rPr lang="en-US" dirty="0"/>
              <a:t>Write report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052-9B28-4C70-839C-49B0D6B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7E3E-C2D6-4239-9EF6-56AB1AE8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D2CF-A8A7-4554-8790-4FC5F331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Model Training Workflow</a:t>
            </a:r>
          </a:p>
          <a:p>
            <a:r>
              <a:rPr lang="en-US" dirty="0"/>
              <a:t>Model Performance</a:t>
            </a:r>
          </a:p>
          <a:p>
            <a:r>
              <a:rPr lang="en-US" dirty="0"/>
              <a:t>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0486-6B76-480A-A9B0-8CA49A1C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5F3-48CE-447C-AA1A-1CC093C1E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D0F-3203-437B-94C4-BD7EB2E2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/>
          <a:p>
            <a:r>
              <a:rPr lang="en-US" sz="3600" dirty="0"/>
              <a:t>Code Workflow (revised): two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4A52-E923-4AB4-8847-60C08F3F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5" y="1207463"/>
            <a:ext cx="10515600" cy="4975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Pick a city and a pollutant to monitor (Chiang Mai, PM2.5)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Dataset = pollution data + weather data + fire data </a:t>
            </a:r>
          </a:p>
          <a:p>
            <a:pPr lvl="1"/>
            <a:r>
              <a:rPr lang="en-US" sz="1800" dirty="0"/>
              <a:t>Fire data is 2D + timestamp.  Parameters used to turn this into a 1D data is treated as a hyperparameters and optimized for the best performance.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Optimize 1 : build dataset using default fire parameter and optimize for a reasonable </a:t>
            </a:r>
            <a:r>
              <a:rPr lang="en-US" sz="2000" dirty="0" err="1"/>
              <a:t>RandomForestRegressor</a:t>
            </a:r>
            <a:r>
              <a:rPr lang="en-US" sz="2000" dirty="0"/>
              <a:t> model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Optimize 2: remove lower importance features from the model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Optimize 3: optimize for the best fire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Optimize 4: improve model performance by adding lag columns (of weather and fire)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Optimize 5: remove lower importance lag columns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Optimize 6: optimize for better model parameters again 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R2 = 0.69, +16 ppm)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** possible model improvement by fixing step 5, but would like to get the code for inference out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F9059-E2FE-437D-BB89-084CB4A1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5F3-48CE-447C-AA1A-1CC093C1E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8119-1926-4C5D-AE9F-8552317B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211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0B04-1D60-47C1-AFE4-0329AA09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B450-74AF-4AF4-9172-C3F621D079F0}"/>
              </a:ext>
            </a:extLst>
          </p:cNvPr>
          <p:cNvSpPr txBox="1"/>
          <p:nvPr/>
        </p:nvSpPr>
        <p:spPr>
          <a:xfrm>
            <a:off x="6565392" y="690590"/>
            <a:ext cx="5216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did not allow to see this data, but we still has good prediction (R2 score = 0.71or validation and 0.70 for prediction set). Prediction error is +/- 15 ppm.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hourly prediction has large error, the daily average of the prediction is not bad. It has prediction error of R2=0.78, +/- 12.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average is what we will be using for the 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24 hour average is what is used for calculating AQI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9549C-BC09-4EB9-8B43-7C6655DE2EF1}"/>
              </a:ext>
            </a:extLst>
          </p:cNvPr>
          <p:cNvSpPr txBox="1"/>
          <p:nvPr/>
        </p:nvSpPr>
        <p:spPr>
          <a:xfrm>
            <a:off x="231648" y="1164336"/>
            <a:ext cx="369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 performance 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0AF06E-C780-49A0-A58E-C966FF0FA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733561"/>
            <a:ext cx="5486400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3DF2-D2BB-4924-AFBB-2159C817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Investigate the error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BA7EF5-F36A-44EA-A60A-85E0E97F6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2416"/>
            <a:ext cx="5943600" cy="28026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41A7-52A9-487B-A878-D49F481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5623F-F227-4050-BC2F-8EE71ECE3B3A}"/>
              </a:ext>
            </a:extLst>
          </p:cNvPr>
          <p:cNvSpPr txBox="1"/>
          <p:nvPr/>
        </p:nvSpPr>
        <p:spPr>
          <a:xfrm>
            <a:off x="896113" y="4140004"/>
            <a:ext cx="1030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error during the peak pollution season, this is likely from the low-wind condition, which differ from the rest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Currently, I assume the same wind parameter for the entire season for simplicity, but I can try to improve this by using the actual wind speed of that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error will be added as a correction factor during inference step </a:t>
            </a:r>
          </a:p>
        </p:txBody>
      </p:sp>
    </p:spTree>
    <p:extLst>
      <p:ext uri="{BB962C8B-B14F-4D97-AF65-F5344CB8AC3E}">
        <p14:creationId xmlns:p14="http://schemas.microsoft.com/office/powerpoint/2010/main" val="21349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7765-53FD-41AB-8569-B21C5699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Inference for the data in the test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4DD9-6D19-4A75-B33F-4140D112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2285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Reminder: inference is done by sampling the weather and fire behaviors in the previous years. For a single hours there are 100 possible values, which we can take the average of.</a:t>
            </a:r>
          </a:p>
          <a:p>
            <a:r>
              <a:rPr lang="en-US" dirty="0"/>
              <a:t>The data in the test set is since </a:t>
            </a:r>
          </a:p>
          <a:p>
            <a:pPr marL="0" indent="0">
              <a:buNone/>
            </a:pPr>
            <a:r>
              <a:rPr lang="en-US" dirty="0"/>
              <a:t>‘2017-10-01’ - current, </a:t>
            </a:r>
          </a:p>
          <a:p>
            <a:pPr marL="0" indent="0">
              <a:buNone/>
            </a:pPr>
            <a:r>
              <a:rPr lang="en-US" dirty="0"/>
              <a:t>which has 3 pollution seasons. </a:t>
            </a:r>
          </a:p>
          <a:p>
            <a:endParaRPr lang="en-US" dirty="0"/>
          </a:p>
          <a:p>
            <a:r>
              <a:rPr lang="en-US" dirty="0"/>
              <a:t>The prediction statistic captures </a:t>
            </a:r>
          </a:p>
          <a:p>
            <a:pPr lvl="1"/>
            <a:r>
              <a:rPr lang="en-US" dirty="0"/>
              <a:t>Seasonal pattern</a:t>
            </a:r>
          </a:p>
          <a:p>
            <a:pPr lvl="1"/>
            <a:r>
              <a:rPr lang="en-US" dirty="0"/>
              <a:t>Peak pollution season in match</a:t>
            </a:r>
          </a:p>
          <a:p>
            <a:pPr lvl="1"/>
            <a:r>
              <a:rPr lang="en-US" dirty="0"/>
              <a:t>Q0.5 on average is similar to the average of actual data</a:t>
            </a:r>
          </a:p>
          <a:p>
            <a:r>
              <a:rPr lang="en-US" dirty="0"/>
              <a:t>The actual data sit between </a:t>
            </a:r>
          </a:p>
          <a:p>
            <a:pPr marL="0" indent="0">
              <a:buNone/>
            </a:pPr>
            <a:r>
              <a:rPr lang="en-US" dirty="0"/>
              <a:t>10-95 percentile of the prediction distribution</a:t>
            </a:r>
          </a:p>
          <a:p>
            <a:pPr marL="0" indent="0">
              <a:buNone/>
            </a:pPr>
            <a:r>
              <a:rPr lang="en-US" dirty="0"/>
              <a:t>Note the error in the previous slide is used </a:t>
            </a:r>
          </a:p>
          <a:p>
            <a:pPr marL="0" indent="0">
              <a:buNone/>
            </a:pPr>
            <a:r>
              <a:rPr lang="en-US" dirty="0"/>
              <a:t>as prediction a correction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719B7-6B2A-44DB-BC10-7B1B1E09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6BB1E-E3ED-49C5-86E9-DEAA1249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2468" y="4049054"/>
            <a:ext cx="4572000" cy="1978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DA0696-0A98-4F50-B054-331470A06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39" y="1890395"/>
            <a:ext cx="5255829" cy="193561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8DAF1-3DEF-40B5-8250-B9EC82676195}"/>
              </a:ext>
            </a:extLst>
          </p:cNvPr>
          <p:cNvCxnSpPr>
            <a:cxnSpLocks/>
          </p:cNvCxnSpPr>
          <p:nvPr/>
        </p:nvCxnSpPr>
        <p:spPr>
          <a:xfrm>
            <a:off x="10168128" y="4539879"/>
            <a:ext cx="457200" cy="251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E1CF9C-A4F1-4447-A087-B04E6411E621}"/>
              </a:ext>
            </a:extLst>
          </p:cNvPr>
          <p:cNvSpPr txBox="1"/>
          <p:nvPr/>
        </p:nvSpPr>
        <p:spPr>
          <a:xfrm>
            <a:off x="8682835" y="4204002"/>
            <a:ext cx="236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q0.75 as representative behavior</a:t>
            </a:r>
          </a:p>
        </p:txBody>
      </p:sp>
    </p:spTree>
    <p:extLst>
      <p:ext uri="{BB962C8B-B14F-4D97-AF65-F5344CB8AC3E}">
        <p14:creationId xmlns:p14="http://schemas.microsoft.com/office/powerpoint/2010/main" val="5080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17E-2300-416D-B4EF-B020793B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/>
              <a:t>Feature we should try to reduces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C17823-9760-4524-92EF-6C46F6D4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19" y="1075817"/>
            <a:ext cx="271958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2C1C-6943-407B-B356-F8D829A0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A48E0-D0B2-4FC0-9DA9-AD57F10A6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32" y="1150048"/>
            <a:ext cx="36576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18678-A3CE-4C1F-9D7C-49092591AA90}"/>
              </a:ext>
            </a:extLst>
          </p:cNvPr>
          <p:cNvSpPr txBox="1"/>
          <p:nvPr/>
        </p:nvSpPr>
        <p:spPr>
          <a:xfrm>
            <a:off x="786385" y="1780032"/>
            <a:ext cx="4340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0 – 100 km is within Thailand boarder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important factors are fire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100 –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200 –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– 100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outside Thailand has more lag contribution and end up adding to be higher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indicate that the fire activities from neighbors countries have effect on the air pollution in Chiang Mai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3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6D5-988B-486C-B64E-C6907B91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059"/>
          </a:xfrm>
        </p:spPr>
        <p:txBody>
          <a:bodyPr/>
          <a:lstStyle/>
          <a:p>
            <a:r>
              <a:rPr lang="en-US" dirty="0"/>
              <a:t>Cutting down fire 100 - 200 km zone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E0C7-B2FB-4C53-B60F-A64A344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C0D86-E14C-4CFD-ADB4-B817389D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1204582"/>
            <a:ext cx="4955873" cy="2224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DEB57-53CA-4238-96D2-15C43D4494F8}"/>
              </a:ext>
            </a:extLst>
          </p:cNvPr>
          <p:cNvSpPr txBox="1"/>
          <p:nvPr/>
        </p:nvSpPr>
        <p:spPr>
          <a:xfrm>
            <a:off x="2712721" y="3956304"/>
            <a:ext cx="382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maximum value of each scenario to calculate the effect of the feature.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07C9D-35F3-4CE1-A255-8BCDE1854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48" y="3262397"/>
            <a:ext cx="4572000" cy="34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4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258A-ECD4-4FEB-B74B-B5708A7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Different Fire zone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2AF24-0E51-46E8-821B-B6265E79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581" y="1543050"/>
            <a:ext cx="5926822" cy="435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F7A96-B4E9-43BA-A0EB-85CED95A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173C0-56D3-4148-ADA1-8E4C82372ED4}"/>
              </a:ext>
            </a:extLst>
          </p:cNvPr>
          <p:cNvSpPr txBox="1"/>
          <p:nvPr/>
        </p:nvSpPr>
        <p:spPr>
          <a:xfrm>
            <a:off x="1066801" y="1901952"/>
            <a:ext cx="3907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the fire in 0 – 100 (in Thailand) has the most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the fire in 400-1000 has little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we managed to cut down the fire in 0-100km zone by 90%, the AQI will still not go below the unhealthy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reduce the fire in the 0 – 400 km zone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E4EA1-474E-45AB-9721-A2F1E6C44499}"/>
              </a:ext>
            </a:extLst>
          </p:cNvPr>
          <p:cNvSpPr txBox="1"/>
          <p:nvPr/>
        </p:nvSpPr>
        <p:spPr>
          <a:xfrm>
            <a:off x="9320784" y="4718304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Unhealthy limit</a:t>
            </a:r>
          </a:p>
        </p:txBody>
      </p:sp>
    </p:spTree>
    <p:extLst>
      <p:ext uri="{BB962C8B-B14F-4D97-AF65-F5344CB8AC3E}">
        <p14:creationId xmlns:p14="http://schemas.microsoft.com/office/powerpoint/2010/main" val="24648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636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Status Update</vt:lpstr>
      <vt:lpstr>Outline</vt:lpstr>
      <vt:lpstr>Code Workflow (revised): two ML models</vt:lpstr>
      <vt:lpstr>Model Performance</vt:lpstr>
      <vt:lpstr>Investigate the error</vt:lpstr>
      <vt:lpstr>Inference for the data in the test set </vt:lpstr>
      <vt:lpstr>Feature we should try to reduces</vt:lpstr>
      <vt:lpstr>Cutting down fire 100 - 200 km zone</vt:lpstr>
      <vt:lpstr>Effect of Different Fire zone</vt:lpstr>
      <vt:lpstr>Other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Inference Workflow</dc:title>
  <dc:creator>Fern</dc:creator>
  <cp:lastModifiedBy>Fern</cp:lastModifiedBy>
  <cp:revision>133</cp:revision>
  <dcterms:created xsi:type="dcterms:W3CDTF">2020-06-27T16:26:59Z</dcterms:created>
  <dcterms:modified xsi:type="dcterms:W3CDTF">2020-07-20T04:41:42Z</dcterms:modified>
</cp:coreProperties>
</file>