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48" r:id="rId2"/>
  </p:sldMasterIdLst>
  <p:sldIdLst>
    <p:sldId id="256" r:id="rId3"/>
    <p:sldId id="267" r:id="rId4"/>
    <p:sldId id="270" r:id="rId5"/>
    <p:sldId id="273" r:id="rId6"/>
    <p:sldId id="271" r:id="rId7"/>
    <p:sldId id="274" r:id="rId8"/>
    <p:sldId id="276" r:id="rId9"/>
    <p:sldId id="277" r:id="rId10"/>
    <p:sldId id="278" r:id="rId11"/>
    <p:sldId id="279" r:id="rId12"/>
    <p:sldId id="281" r:id="rId13"/>
    <p:sldId id="28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60" d="100"/>
          <a:sy n="60" d="100"/>
        </p:scale>
        <p:origin x="89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1/3/2023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1/3/2023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Cab Investment G2M</a:t>
            </a:r>
          </a:p>
          <a:p>
            <a:endParaRPr lang="en-US" sz="4000" dirty="0"/>
          </a:p>
          <a:p>
            <a:r>
              <a:rPr lang="en-US" sz="2800" b="1" dirty="0"/>
              <a:t>Luke Andrade</a:t>
            </a:r>
          </a:p>
          <a:p>
            <a:r>
              <a:rPr lang="en-US" sz="2800" b="1" dirty="0"/>
              <a:t>12-13-2022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740502" y="1807292"/>
            <a:ext cx="3515833" cy="4351338"/>
          </a:xfrm>
        </p:spPr>
        <p:txBody>
          <a:bodyPr>
            <a:normAutofit/>
          </a:bodyPr>
          <a:lstStyle/>
          <a:p>
            <a:pPr marL="0" indent="0">
              <a:buNone/>
            </a:pPr>
            <a:r>
              <a:rPr lang="en-US" sz="2400" dirty="0"/>
              <a:t>From this graph, we can see that Yellow Cab tends to charge Male customers more money than Female customers.</a:t>
            </a:r>
          </a:p>
          <a:p>
            <a:pPr marL="0" indent="0">
              <a:buNone/>
            </a:pPr>
            <a:r>
              <a:rPr lang="en-US" sz="2400" dirty="0"/>
              <a:t>Since this is percent profit, it is independent of other factors such as trip duration.</a:t>
            </a:r>
          </a:p>
          <a:p>
            <a:pPr marL="0" indent="0">
              <a:buNone/>
            </a:pPr>
            <a:r>
              <a:rPr lang="en-US" sz="2400" dirty="0"/>
              <a:t>This conclusion is supported by the statistical method ANOVA.</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Gender Bias</a:t>
            </a:r>
          </a:p>
        </p:txBody>
      </p:sp>
      <p:pic>
        <p:nvPicPr>
          <p:cNvPr id="5" name="Picture 4">
            <a:extLst>
              <a:ext uri="{FF2B5EF4-FFF2-40B4-BE49-F238E27FC236}">
                <a16:creationId xmlns:a16="http://schemas.microsoft.com/office/drawing/2014/main" id="{988106FA-FA37-2B57-81C4-3416DB40D144}"/>
              </a:ext>
            </a:extLst>
          </p:cNvPr>
          <p:cNvPicPr>
            <a:picLocks noChangeAspect="1"/>
          </p:cNvPicPr>
          <p:nvPr/>
        </p:nvPicPr>
        <p:blipFill>
          <a:blip r:embed="rId2"/>
          <a:stretch>
            <a:fillRect/>
          </a:stretch>
        </p:blipFill>
        <p:spPr>
          <a:xfrm>
            <a:off x="1187079" y="1744900"/>
            <a:ext cx="5643786" cy="4413730"/>
          </a:xfrm>
          <a:prstGeom prst="rect">
            <a:avLst/>
          </a:prstGeom>
        </p:spPr>
      </p:pic>
    </p:spTree>
    <p:extLst>
      <p:ext uri="{BB962C8B-B14F-4D97-AF65-F5344CB8AC3E}">
        <p14:creationId xmlns:p14="http://schemas.microsoft.com/office/powerpoint/2010/main" val="172995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740502" y="1807292"/>
            <a:ext cx="3515833" cy="4351338"/>
          </a:xfrm>
        </p:spPr>
        <p:txBody>
          <a:bodyPr>
            <a:normAutofit/>
          </a:bodyPr>
          <a:lstStyle/>
          <a:p>
            <a:pPr marL="0" indent="0">
              <a:buNone/>
            </a:pPr>
            <a:r>
              <a:rPr lang="en-US" sz="2400" dirty="0"/>
              <a:t>On the other hand, Pink Cab does not show any clear difference in price charged between the genders.</a:t>
            </a:r>
          </a:p>
          <a:p>
            <a:pPr marL="0" indent="0">
              <a:buNone/>
            </a:pPr>
            <a:endParaRPr lang="en-US" sz="2400" dirty="0"/>
          </a:p>
          <a:p>
            <a:pPr marL="0" indent="0">
              <a:buNone/>
            </a:pPr>
            <a:r>
              <a:rPr lang="en-US" sz="2400" dirty="0"/>
              <a:t>This conclusion is also supported by the statistical method ANOVA.</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Gender Bias</a:t>
            </a:r>
          </a:p>
        </p:txBody>
      </p:sp>
      <p:pic>
        <p:nvPicPr>
          <p:cNvPr id="7" name="Picture 6">
            <a:extLst>
              <a:ext uri="{FF2B5EF4-FFF2-40B4-BE49-F238E27FC236}">
                <a16:creationId xmlns:a16="http://schemas.microsoft.com/office/drawing/2014/main" id="{8433054E-F388-48B1-8895-B765A5BB990B}"/>
              </a:ext>
            </a:extLst>
          </p:cNvPr>
          <p:cNvPicPr>
            <a:picLocks noChangeAspect="1"/>
          </p:cNvPicPr>
          <p:nvPr/>
        </p:nvPicPr>
        <p:blipFill>
          <a:blip r:embed="rId2"/>
          <a:stretch>
            <a:fillRect/>
          </a:stretch>
        </p:blipFill>
        <p:spPr>
          <a:xfrm>
            <a:off x="664089" y="1664373"/>
            <a:ext cx="6417193" cy="4942535"/>
          </a:xfrm>
          <a:prstGeom prst="rect">
            <a:avLst/>
          </a:prstGeom>
        </p:spPr>
      </p:pic>
    </p:spTree>
    <p:extLst>
      <p:ext uri="{BB962C8B-B14F-4D97-AF65-F5344CB8AC3E}">
        <p14:creationId xmlns:p14="http://schemas.microsoft.com/office/powerpoint/2010/main" val="365744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909085" y="1807292"/>
            <a:ext cx="5055780" cy="4351338"/>
          </a:xfrm>
        </p:spPr>
        <p:txBody>
          <a:bodyPr>
            <a:normAutofit fontScale="85000" lnSpcReduction="20000"/>
          </a:bodyPr>
          <a:lstStyle/>
          <a:p>
            <a:pPr marL="0" indent="0">
              <a:buNone/>
            </a:pPr>
            <a:r>
              <a:rPr lang="en-US" sz="2400" dirty="0"/>
              <a:t>Main Points:</a:t>
            </a:r>
          </a:p>
          <a:p>
            <a:r>
              <a:rPr lang="en-US" sz="2400" dirty="0"/>
              <a:t>Both companies show no profit growth</a:t>
            </a:r>
          </a:p>
          <a:p>
            <a:r>
              <a:rPr lang="en-US" sz="2400" dirty="0"/>
              <a:t>Both companies showed no customer growth</a:t>
            </a:r>
          </a:p>
          <a:p>
            <a:r>
              <a:rPr lang="en-US" sz="2400" dirty="0"/>
              <a:t>Both companies aren’t expanding their business to other cities</a:t>
            </a:r>
          </a:p>
          <a:p>
            <a:r>
              <a:rPr lang="en-US" sz="2400" dirty="0"/>
              <a:t>Yellow Cab has better customer retention</a:t>
            </a:r>
          </a:p>
          <a:p>
            <a:r>
              <a:rPr lang="en-US" sz="2400" dirty="0"/>
              <a:t>Pink Cab has better vehicle efficiency so is more environmentally friendly</a:t>
            </a:r>
          </a:p>
          <a:p>
            <a:r>
              <a:rPr lang="en-US" sz="2400" dirty="0"/>
              <a:t>Yellow Cab displays gender bias in their pricing which is a risk factor</a:t>
            </a:r>
          </a:p>
          <a:p>
            <a:r>
              <a:rPr lang="en-US" sz="2400" dirty="0"/>
              <a:t>Both companies show seasonality in profit which indicates potential stock buying and selling periods.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a:t>
            </a:r>
          </a:p>
        </p:txBody>
      </p:sp>
      <p:sp>
        <p:nvSpPr>
          <p:cNvPr id="5" name="Content Placeholder 2">
            <a:extLst>
              <a:ext uri="{FF2B5EF4-FFF2-40B4-BE49-F238E27FC236}">
                <a16:creationId xmlns:a16="http://schemas.microsoft.com/office/drawing/2014/main" id="{F46E910C-65EF-EF5E-A073-AA67D19000FD}"/>
              </a:ext>
            </a:extLst>
          </p:cNvPr>
          <p:cNvSpPr txBox="1">
            <a:spLocks/>
          </p:cNvSpPr>
          <p:nvPr/>
        </p:nvSpPr>
        <p:spPr>
          <a:xfrm>
            <a:off x="6227135" y="1821226"/>
            <a:ext cx="505578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Based on the analysis, I believe it would be wiser to research other companies as well since these two haven’t shown the best growth potential.</a:t>
            </a:r>
          </a:p>
          <a:p>
            <a:pPr marL="0" indent="0">
              <a:buFont typeface="Arial" panose="020B0604020202020204" pitchFamily="34" charset="0"/>
              <a:buNone/>
            </a:pPr>
            <a:r>
              <a:rPr lang="en-US" sz="2400" dirty="0"/>
              <a:t>Out of the two, Pink Cab seems like the better choice as it is more environmentally friendly, cost efficient, and doesn’t have the gender bias risk factor that Yellow Cab has.</a:t>
            </a:r>
          </a:p>
          <a:p>
            <a:pPr marL="0" indent="0">
              <a:buFont typeface="Arial" panose="020B0604020202020204" pitchFamily="34" charset="0"/>
              <a:buNone/>
            </a:pPr>
            <a:r>
              <a:rPr lang="en-US" sz="2400" dirty="0"/>
              <a:t>The best time to buy Pink Cab shares is around April and the best time to sell is around November</a:t>
            </a:r>
          </a:p>
        </p:txBody>
      </p:sp>
    </p:spTree>
    <p:extLst>
      <p:ext uri="{BB962C8B-B14F-4D97-AF65-F5344CB8AC3E}">
        <p14:creationId xmlns:p14="http://schemas.microsoft.com/office/powerpoint/2010/main" val="308655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lnSpcReduction="10000"/>
          </a:bodyPr>
          <a:lstStyle/>
          <a:p>
            <a:pPr marL="0" indent="0">
              <a:buNone/>
            </a:pPr>
            <a:r>
              <a:rPr lang="en-US" sz="2000" dirty="0"/>
              <a:t>XYZ is a US based private firm that is interested in investing in the cab industry due to market growth and key players in the past few years.</a:t>
            </a:r>
          </a:p>
          <a:p>
            <a:pPr marL="0" indent="0">
              <a:buNone/>
            </a:pPr>
            <a:endParaRPr lang="en-US" sz="2000" dirty="0"/>
          </a:p>
          <a:p>
            <a:pPr marL="0" indent="0">
              <a:buNone/>
            </a:pPr>
            <a:r>
              <a:rPr lang="en-US" sz="2000" dirty="0"/>
              <a:t>Our objective is to decided which of two cab companies will be the better investment option for XYZ.</a:t>
            </a:r>
          </a:p>
          <a:p>
            <a:pPr marL="0" indent="0">
              <a:buNone/>
            </a:pPr>
            <a:r>
              <a:rPr lang="en-US" sz="2000" dirty="0"/>
              <a:t>To do this, multiple data sets which were provided have been manipulated to be suitable for data analysis.</a:t>
            </a:r>
          </a:p>
          <a:p>
            <a:pPr marL="0" indent="0">
              <a:buNone/>
            </a:pPr>
            <a:endParaRPr lang="en-US" sz="2000" dirty="0"/>
          </a:p>
          <a:p>
            <a:pPr marL="0" indent="0">
              <a:buNone/>
            </a:pPr>
            <a:r>
              <a:rPr lang="en-US" sz="2000" dirty="0"/>
              <a:t>The analysis was split into 3 parts:</a:t>
            </a:r>
          </a:p>
          <a:p>
            <a:r>
              <a:rPr lang="en-US" sz="2000" dirty="0"/>
              <a:t>Data Wrangling and Cleaning</a:t>
            </a:r>
          </a:p>
          <a:p>
            <a:r>
              <a:rPr lang="en-US" sz="2000" dirty="0"/>
              <a:t>Data Analysis</a:t>
            </a:r>
          </a:p>
          <a:p>
            <a:r>
              <a:rPr lang="en-US" sz="2000" dirty="0"/>
              <a:t>Recommendation</a:t>
            </a:r>
          </a:p>
          <a:p>
            <a:endParaRPr lang="en-US" sz="20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77186" y="1807292"/>
            <a:ext cx="10379149" cy="4351338"/>
          </a:xfrm>
        </p:spPr>
        <p:txBody>
          <a:bodyPr>
            <a:normAutofit lnSpcReduction="10000"/>
          </a:bodyPr>
          <a:lstStyle/>
          <a:p>
            <a:pPr marL="0" indent="0">
              <a:buNone/>
            </a:pPr>
            <a:r>
              <a:rPr lang="en-US" sz="2400" dirty="0"/>
              <a:t>For this analysis, 4 data sets were used that were all cleaned, manipulated, and joined together</a:t>
            </a:r>
          </a:p>
          <a:p>
            <a:pPr marL="342900" indent="-342900">
              <a:buAutoNum type="arabicPeriod"/>
            </a:pPr>
            <a:r>
              <a:rPr lang="en-US" sz="2400" dirty="0"/>
              <a:t>Cab data</a:t>
            </a:r>
          </a:p>
          <a:p>
            <a:pPr marL="342900" indent="-342900">
              <a:buAutoNum type="arabicPeriod"/>
            </a:pPr>
            <a:r>
              <a:rPr lang="en-US" sz="2400" dirty="0"/>
              <a:t>City data</a:t>
            </a:r>
          </a:p>
          <a:p>
            <a:pPr marL="342900" indent="-342900">
              <a:buAutoNum type="arabicPeriod"/>
            </a:pPr>
            <a:r>
              <a:rPr lang="en-US" sz="2400" dirty="0"/>
              <a:t>Customer data</a:t>
            </a:r>
          </a:p>
          <a:p>
            <a:pPr marL="342900" indent="-342900">
              <a:buAutoNum type="arabicPeriod"/>
            </a:pPr>
            <a:r>
              <a:rPr lang="en-US" sz="2400" dirty="0"/>
              <a:t>Transaction data</a:t>
            </a:r>
          </a:p>
          <a:p>
            <a:pPr marL="0" indent="0">
              <a:buNone/>
            </a:pPr>
            <a:r>
              <a:rPr lang="en-US" sz="2400" dirty="0"/>
              <a:t>An assumption that was made about the data is that the dates range from 01/01/2016 to 12/31/2018.</a:t>
            </a:r>
          </a:p>
          <a:p>
            <a:pPr marL="0" indent="0">
              <a:buNone/>
            </a:pPr>
            <a:r>
              <a:rPr lang="en-US" sz="2400" dirty="0"/>
              <a:t>This data also has certain limitations as it was not known how the prices are determined by the companies and the duration of the trip was not made available.</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The Data</a:t>
            </a:r>
          </a:p>
        </p:txBody>
      </p:sp>
    </p:spTree>
    <p:extLst>
      <p:ext uri="{BB962C8B-B14F-4D97-AF65-F5344CB8AC3E}">
        <p14:creationId xmlns:p14="http://schemas.microsoft.com/office/powerpoint/2010/main" val="40943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608135" y="1807292"/>
            <a:ext cx="4648200" cy="4351338"/>
          </a:xfrm>
        </p:spPr>
        <p:txBody>
          <a:bodyPr>
            <a:normAutofit fontScale="92500"/>
          </a:bodyPr>
          <a:lstStyle/>
          <a:p>
            <a:pPr marL="0" indent="0">
              <a:buNone/>
            </a:pPr>
            <a:r>
              <a:rPr lang="en-US" sz="2400" dirty="0"/>
              <a:t>Stock prices are positively correlated with the profit of the company.</a:t>
            </a:r>
          </a:p>
          <a:p>
            <a:pPr marL="0" indent="0">
              <a:buNone/>
            </a:pPr>
            <a:r>
              <a:rPr lang="en-US" sz="2400" dirty="0"/>
              <a:t>From this graph, we can see that both companies aren’t showing any growth aside from seasonal changes in profit.</a:t>
            </a:r>
          </a:p>
          <a:p>
            <a:pPr marL="0" indent="0">
              <a:buNone/>
            </a:pPr>
            <a:r>
              <a:rPr lang="en-US" sz="2400" dirty="0"/>
              <a:t>This graph also indicates that the best time to invest in Pink Cab and Yellow Cab would be in April and June respectively as that is when the profits are at a low.</a:t>
            </a:r>
          </a:p>
          <a:p>
            <a:pPr marL="0" indent="0">
              <a:buNone/>
            </a:pPr>
            <a:r>
              <a:rPr lang="en-US" sz="2400" dirty="0"/>
              <a:t>Similarly, the best time to sell would be in November for both companies.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Growth</a:t>
            </a:r>
          </a:p>
        </p:txBody>
      </p:sp>
      <p:pic>
        <p:nvPicPr>
          <p:cNvPr id="10" name="Picture 9">
            <a:extLst>
              <a:ext uri="{FF2B5EF4-FFF2-40B4-BE49-F238E27FC236}">
                <a16:creationId xmlns:a16="http://schemas.microsoft.com/office/drawing/2014/main" id="{EA5EC2B1-AE34-A346-F319-ACB2098BFAFF}"/>
              </a:ext>
            </a:extLst>
          </p:cNvPr>
          <p:cNvPicPr>
            <a:picLocks noChangeAspect="1"/>
          </p:cNvPicPr>
          <p:nvPr/>
        </p:nvPicPr>
        <p:blipFill>
          <a:blip r:embed="rId2"/>
          <a:stretch>
            <a:fillRect/>
          </a:stretch>
        </p:blipFill>
        <p:spPr>
          <a:xfrm>
            <a:off x="291952" y="1710622"/>
            <a:ext cx="6144761" cy="4732708"/>
          </a:xfrm>
          <a:prstGeom prst="rect">
            <a:avLst/>
          </a:prstGeom>
        </p:spPr>
      </p:pic>
    </p:spTree>
    <p:extLst>
      <p:ext uri="{BB962C8B-B14F-4D97-AF65-F5344CB8AC3E}">
        <p14:creationId xmlns:p14="http://schemas.microsoft.com/office/powerpoint/2010/main" val="339384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974419" y="1807292"/>
            <a:ext cx="3281916" cy="4351338"/>
          </a:xfrm>
        </p:spPr>
        <p:txBody>
          <a:bodyPr>
            <a:normAutofit/>
          </a:bodyPr>
          <a:lstStyle/>
          <a:p>
            <a:pPr marL="0" indent="0">
              <a:buNone/>
            </a:pPr>
            <a:r>
              <a:rPr lang="en-US" sz="2400" dirty="0"/>
              <a:t>The amount of transactions follows the same trend as profit. There is no overall growth aside from seasonality.</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Transaction Growth</a:t>
            </a:r>
          </a:p>
        </p:txBody>
      </p:sp>
      <p:pic>
        <p:nvPicPr>
          <p:cNvPr id="5" name="Picture 4">
            <a:extLst>
              <a:ext uri="{FF2B5EF4-FFF2-40B4-BE49-F238E27FC236}">
                <a16:creationId xmlns:a16="http://schemas.microsoft.com/office/drawing/2014/main" id="{7A4D5E4A-DD3A-D3F7-9D0B-EE7AB43FA6E3}"/>
              </a:ext>
            </a:extLst>
          </p:cNvPr>
          <p:cNvPicPr>
            <a:picLocks noChangeAspect="1"/>
          </p:cNvPicPr>
          <p:nvPr/>
        </p:nvPicPr>
        <p:blipFill>
          <a:blip r:embed="rId2"/>
          <a:stretch>
            <a:fillRect/>
          </a:stretch>
        </p:blipFill>
        <p:spPr>
          <a:xfrm>
            <a:off x="474921" y="1642487"/>
            <a:ext cx="7324060" cy="5130586"/>
          </a:xfrm>
          <a:prstGeom prst="rect">
            <a:avLst/>
          </a:prstGeom>
        </p:spPr>
      </p:pic>
    </p:spTree>
    <p:extLst>
      <p:ext uri="{BB962C8B-B14F-4D97-AF65-F5344CB8AC3E}">
        <p14:creationId xmlns:p14="http://schemas.microsoft.com/office/powerpoint/2010/main" val="124610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2456121" y="4325996"/>
            <a:ext cx="8022265" cy="2107626"/>
          </a:xfrm>
        </p:spPr>
        <p:txBody>
          <a:bodyPr>
            <a:normAutofit/>
          </a:bodyPr>
          <a:lstStyle/>
          <a:p>
            <a:pPr marL="0" indent="0">
              <a:buNone/>
            </a:pPr>
            <a:r>
              <a:rPr lang="en-US" sz="2400" dirty="0"/>
              <a:t>This chart shows that in 2016 – 2018, both companies have operated in the same 14 cities. They haven’t expanded into other cities.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City Growth</a:t>
            </a:r>
          </a:p>
        </p:txBody>
      </p:sp>
      <p:sp>
        <p:nvSpPr>
          <p:cNvPr id="9" name="TextBox 8">
            <a:extLst>
              <a:ext uri="{FF2B5EF4-FFF2-40B4-BE49-F238E27FC236}">
                <a16:creationId xmlns:a16="http://schemas.microsoft.com/office/drawing/2014/main" id="{78B1E390-6E6A-5A0D-740F-F91BE7288F13}"/>
              </a:ext>
            </a:extLst>
          </p:cNvPr>
          <p:cNvSpPr txBox="1"/>
          <p:nvPr/>
        </p:nvSpPr>
        <p:spPr>
          <a:xfrm>
            <a:off x="2456121" y="1371600"/>
            <a:ext cx="8059479" cy="2862322"/>
          </a:xfrm>
          <a:prstGeom prst="rect">
            <a:avLst/>
          </a:prstGeom>
          <a:noFill/>
        </p:spPr>
        <p:txBody>
          <a:bodyPr wrap="square">
            <a:spAutoFit/>
          </a:bodyPr>
          <a:lstStyle/>
          <a:p>
            <a:r>
              <a:rPr lang="en-US" dirty="0"/>
              <a:t>+------------------------------------------------------------------------------------------------------------+</a:t>
            </a:r>
          </a:p>
          <a:p>
            <a:r>
              <a:rPr lang="en-US" dirty="0"/>
              <a:t>|Company   |Year   | States                                                                                                  |</a:t>
            </a:r>
          </a:p>
          <a:p>
            <a:r>
              <a:rPr lang="en-US" dirty="0"/>
              <a:t>+------------------------------------------------------------------------------------------------------------+</a:t>
            </a:r>
          </a:p>
          <a:p>
            <a:r>
              <a:rPr lang="en-US" dirty="0"/>
              <a:t>|Pink Cab     |2016 |[ GA,  TX,  MA,  IL,  CO,  CA,  FL,  TN,  NY, CA,  AZ,  PA,  WA,  DC]|</a:t>
            </a:r>
          </a:p>
          <a:p>
            <a:r>
              <a:rPr lang="en-US" dirty="0"/>
              <a:t>|Pink Cab     |2017 |[ GA,  TX,  MA,  IL,  CO,  CA,  FL,  TN,  NY, CA,  AZ,  PA,  WA,  DC]|</a:t>
            </a:r>
          </a:p>
          <a:p>
            <a:r>
              <a:rPr lang="en-US" dirty="0"/>
              <a:t>|Pink Cab     |2018 |[ GA,  TX,  MA,  IL,  CO,  CA,  FL,  TN,  NY, CA,  AZ,  PA,  WA,  DC]|</a:t>
            </a:r>
          </a:p>
          <a:p>
            <a:r>
              <a:rPr lang="en-US" dirty="0"/>
              <a:t>|Yellow Cab |2016 |[ GA,  TX,  MA,  IL,  CO,  CA,  FL,  TN,  NY, CA,  AZ,  PA,  WA,  DC]|</a:t>
            </a:r>
          </a:p>
          <a:p>
            <a:r>
              <a:rPr lang="en-US" dirty="0"/>
              <a:t>|Yellow Cab |2017 |[ GA,  TX,  MA,  IL,  CO,  CA,  FL,  TN,  NY, CA,  AZ,  PA,  WA,  DC]|</a:t>
            </a:r>
          </a:p>
          <a:p>
            <a:r>
              <a:rPr lang="en-US" dirty="0"/>
              <a:t>|Yellow Cab |2018 |[ GA,  TX,  MA,  IL,  CO,  CA,  FL,  TN,  NY, CA,  AZ,  PA,  WA,  DC]|</a:t>
            </a:r>
          </a:p>
          <a:p>
            <a:r>
              <a:rPr lang="en-US" dirty="0"/>
              <a:t>+------------------------------------------------------------------------------------------------------------+</a:t>
            </a:r>
          </a:p>
        </p:txBody>
      </p:sp>
    </p:spTree>
    <p:extLst>
      <p:ext uri="{BB962C8B-B14F-4D97-AF65-F5344CB8AC3E}">
        <p14:creationId xmlns:p14="http://schemas.microsoft.com/office/powerpoint/2010/main" val="371250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458740" y="1622910"/>
            <a:ext cx="4492255" cy="2238486"/>
          </a:xfrm>
        </p:spPr>
        <p:txBody>
          <a:bodyPr>
            <a:normAutofit fontScale="85000" lnSpcReduction="20000"/>
          </a:bodyPr>
          <a:lstStyle/>
          <a:p>
            <a:pPr marL="0" indent="0">
              <a:buNone/>
            </a:pPr>
            <a:r>
              <a:rPr lang="en-US" sz="2400" dirty="0"/>
              <a:t>We can see that Yellow Cab customers tend to go back to Yellow Cab for future rides.</a:t>
            </a:r>
          </a:p>
          <a:p>
            <a:pPr marL="0" indent="0">
              <a:buNone/>
            </a:pPr>
            <a:r>
              <a:rPr lang="en-US" sz="2400" dirty="0"/>
              <a:t>Pink Cab customers don’t exceed 11 transactions while Yellow Cab customers can have upwards of 4.</a:t>
            </a:r>
          </a:p>
          <a:p>
            <a:pPr marL="0" indent="0">
              <a:buNone/>
            </a:pPr>
            <a:r>
              <a:rPr lang="en-US" sz="2400" dirty="0"/>
              <a:t>This could be an indication of  great customer service with Yellow Cab</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Customer Retention</a:t>
            </a:r>
          </a:p>
        </p:txBody>
      </p:sp>
      <p:pic>
        <p:nvPicPr>
          <p:cNvPr id="10" name="Picture 9">
            <a:extLst>
              <a:ext uri="{FF2B5EF4-FFF2-40B4-BE49-F238E27FC236}">
                <a16:creationId xmlns:a16="http://schemas.microsoft.com/office/drawing/2014/main" id="{FD98D574-0A84-3EC0-80C2-E56716CED20C}"/>
              </a:ext>
            </a:extLst>
          </p:cNvPr>
          <p:cNvPicPr>
            <a:picLocks noChangeAspect="1"/>
          </p:cNvPicPr>
          <p:nvPr/>
        </p:nvPicPr>
        <p:blipFill>
          <a:blip r:embed="rId2"/>
          <a:stretch>
            <a:fillRect/>
          </a:stretch>
        </p:blipFill>
        <p:spPr>
          <a:xfrm>
            <a:off x="0" y="1622910"/>
            <a:ext cx="7071944" cy="4895961"/>
          </a:xfrm>
          <a:prstGeom prst="rect">
            <a:avLst/>
          </a:prstGeom>
        </p:spPr>
      </p:pic>
      <p:pic>
        <p:nvPicPr>
          <p:cNvPr id="12" name="Picture 11">
            <a:extLst>
              <a:ext uri="{FF2B5EF4-FFF2-40B4-BE49-F238E27FC236}">
                <a16:creationId xmlns:a16="http://schemas.microsoft.com/office/drawing/2014/main" id="{D9B8FBCB-B107-EBEA-2253-B3EA8969FF23}"/>
              </a:ext>
            </a:extLst>
          </p:cNvPr>
          <p:cNvPicPr>
            <a:picLocks noChangeAspect="1"/>
          </p:cNvPicPr>
          <p:nvPr/>
        </p:nvPicPr>
        <p:blipFill>
          <a:blip r:embed="rId3"/>
          <a:stretch>
            <a:fillRect/>
          </a:stretch>
        </p:blipFill>
        <p:spPr>
          <a:xfrm>
            <a:off x="7498057" y="3861396"/>
            <a:ext cx="3724275" cy="2657475"/>
          </a:xfrm>
          <a:prstGeom prst="rect">
            <a:avLst/>
          </a:prstGeom>
        </p:spPr>
      </p:pic>
    </p:spTree>
    <p:extLst>
      <p:ext uri="{BB962C8B-B14F-4D97-AF65-F5344CB8AC3E}">
        <p14:creationId xmlns:p14="http://schemas.microsoft.com/office/powerpoint/2010/main" val="153117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161028" y="1807292"/>
            <a:ext cx="4095307" cy="4351338"/>
          </a:xfrm>
        </p:spPr>
        <p:txBody>
          <a:bodyPr>
            <a:normAutofit/>
          </a:bodyPr>
          <a:lstStyle/>
          <a:p>
            <a:pPr marL="0" indent="0">
              <a:buNone/>
            </a:pPr>
            <a:r>
              <a:rPr lang="en-US" sz="2400" dirty="0"/>
              <a:t>The cost per mile is greater for Yellow Cab than it is for Pink Cab.</a:t>
            </a:r>
          </a:p>
          <a:p>
            <a:pPr marL="0" indent="0">
              <a:buNone/>
            </a:pPr>
            <a:r>
              <a:rPr lang="en-US" sz="2400" dirty="0"/>
              <a:t>This could indicate that Pink Cab uses vehicles that are more gas efficient resulting in lower prices.</a:t>
            </a:r>
          </a:p>
          <a:p>
            <a:pPr marL="0" indent="0">
              <a:buNone/>
            </a:pPr>
            <a:r>
              <a:rPr lang="en-US" sz="2400" dirty="0"/>
              <a:t>This also means that Pink Cab is more environmentally friendly than Yellow Cab.</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Efficiency</a:t>
            </a:r>
          </a:p>
        </p:txBody>
      </p:sp>
      <p:pic>
        <p:nvPicPr>
          <p:cNvPr id="5" name="Picture 4">
            <a:extLst>
              <a:ext uri="{FF2B5EF4-FFF2-40B4-BE49-F238E27FC236}">
                <a16:creationId xmlns:a16="http://schemas.microsoft.com/office/drawing/2014/main" id="{2AB6E849-2F3F-AC22-903B-7EE98D2C219F}"/>
              </a:ext>
            </a:extLst>
          </p:cNvPr>
          <p:cNvPicPr>
            <a:picLocks noChangeAspect="1"/>
          </p:cNvPicPr>
          <p:nvPr/>
        </p:nvPicPr>
        <p:blipFill>
          <a:blip r:embed="rId2"/>
          <a:stretch>
            <a:fillRect/>
          </a:stretch>
        </p:blipFill>
        <p:spPr>
          <a:xfrm>
            <a:off x="669407" y="1722231"/>
            <a:ext cx="6071634" cy="4676385"/>
          </a:xfrm>
          <a:prstGeom prst="rect">
            <a:avLst/>
          </a:prstGeom>
        </p:spPr>
      </p:pic>
    </p:spTree>
    <p:extLst>
      <p:ext uri="{BB962C8B-B14F-4D97-AF65-F5344CB8AC3E}">
        <p14:creationId xmlns:p14="http://schemas.microsoft.com/office/powerpoint/2010/main" val="3810798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Cab G2M</Template>
  <TotalTime>6653</TotalTime>
  <Words>874</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Calibri Light</vt:lpstr>
      <vt:lpstr>Office Theme</vt:lpstr>
      <vt:lpstr>Office Theme</vt:lpstr>
      <vt:lpstr>PowerPoint Presentation</vt:lpstr>
      <vt:lpstr>   Agenda</vt:lpstr>
      <vt:lpstr>Background</vt:lpstr>
      <vt:lpstr>The Data</vt:lpstr>
      <vt:lpstr>Profit Growth</vt:lpstr>
      <vt:lpstr>Transaction Growth</vt:lpstr>
      <vt:lpstr>City Growth</vt:lpstr>
      <vt:lpstr>Customer Retention</vt:lpstr>
      <vt:lpstr>Efficiency</vt:lpstr>
      <vt:lpstr>Gender Bias</vt:lpstr>
      <vt:lpstr>Gender Bias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Andrade</dc:creator>
  <cp:lastModifiedBy>Luke Andrade</cp:lastModifiedBy>
  <cp:revision>5</cp:revision>
  <dcterms:created xsi:type="dcterms:W3CDTF">2022-12-27T19:42:30Z</dcterms:created>
  <dcterms:modified xsi:type="dcterms:W3CDTF">2023-01-04T01:14:25Z</dcterms:modified>
</cp:coreProperties>
</file>