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1001" r:id="rId4"/>
    <p:sldId id="1000" r:id="rId5"/>
    <p:sldId id="999" r:id="rId6"/>
    <p:sldId id="1006" r:id="rId7"/>
    <p:sldId id="997" r:id="rId8"/>
    <p:sldId id="996" r:id="rId9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7D1E7"/>
    <a:srgbClr val="F4D0FF"/>
    <a:srgbClr val="FAF4FF"/>
    <a:srgbClr val="D9A9FF"/>
    <a:srgbClr val="5B307E"/>
    <a:srgbClr val="B34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1" autoAdjust="0"/>
    <p:restoredTop sz="91766" autoAdjust="0"/>
  </p:normalViewPr>
  <p:slideViewPr>
    <p:cSldViewPr snapToGrid="0" snapToObjects="1">
      <p:cViewPr varScale="1">
        <p:scale>
          <a:sx n="101" d="100"/>
          <a:sy n="101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4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E8472-67E5-DE40-B53F-0C0FEA434AA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B8802-914A-7C41-BC77-CC54DEE99E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C439-FD35-4547-BEF5-304266CA27A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9939" y="-8627"/>
            <a:ext cx="9307502" cy="567811"/>
          </a:xfrm>
          <a:prstGeom prst="rect">
            <a:avLst/>
          </a:prstGeom>
          <a:solidFill>
            <a:srgbClr val="5B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endParaRPr lang="zh-CN" altLang="en-US" sz="2800" b="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037445" y="51435"/>
            <a:ext cx="1506220" cy="14090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 userDrawn="1"/>
        </p:nvSpPr>
        <p:spPr>
          <a:xfrm>
            <a:off x="667831" y="555195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0758"/>
            <a:ext cx="10515600" cy="458669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lvl1pPr>
            <a:lvl2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FFD-B852-1440-BFA7-3771E624B655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cxnSp>
        <p:nvCxnSpPr>
          <p:cNvPr id="40" name="直线连接符 39"/>
          <p:cNvCxnSpPr/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 userDrawn="1"/>
        </p:nvGrpSpPr>
        <p:grpSpPr>
          <a:xfrm>
            <a:off x="727644" y="644181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72" name="Freeform 1"/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Freeform 2"/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3"/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4"/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5"/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Freeform 6"/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Freeform 7"/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8"/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9"/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10"/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11"/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00" name="图片 99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037445" y="101600"/>
            <a:ext cx="1506220" cy="14090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D2C-6821-D14F-9B68-59272353C12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8BEE-C117-B242-AE80-6684D8ECFAC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67831" y="636554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 userDrawn="1"/>
        </p:nvGrpSpPr>
        <p:grpSpPr>
          <a:xfrm>
            <a:off x="715452" y="729525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41" name="Freeform 1"/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2"/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3"/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5"/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11"/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00" name="图片 99"/>
          <p:cNvPicPr/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095230" y="217805"/>
            <a:ext cx="1506220" cy="14090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4184" y="365126"/>
            <a:ext cx="10031204" cy="879086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34E1-A7B1-194A-A03F-68AF0754181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67831" y="636554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 userDrawn="1"/>
        </p:nvGrpSpPr>
        <p:grpSpPr>
          <a:xfrm>
            <a:off x="715452" y="729525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43" name="Freeform 1"/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2"/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3"/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4"/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5"/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6"/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7"/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8"/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9"/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10"/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00" name="图片 99"/>
          <p:cNvPicPr/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11740" y="101600"/>
            <a:ext cx="1506220" cy="14090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90270"/>
            <a:ext cx="10515600" cy="45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00C8306-BE8F-E24C-B25D-A6E484FA7A8C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D4D1E41-7A09-AB4A-A4E1-09765ADA269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91254"/>
            <a:ext cx="9144000" cy="2002674"/>
          </a:xfrm>
        </p:spPr>
        <p:txBody>
          <a:bodyPr/>
          <a:lstStyle/>
          <a:p>
            <a:r>
              <a:rPr kumimoji="1" lang="zh-CN" altLang="en-US" dirty="0"/>
              <a:t>各章节重点总结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27942"/>
            <a:ext cx="9144000" cy="1657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/>
              <a:t>授课教师：张德宇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zh-CN" sz="3200" dirty="0"/>
              <a:t>中南大学</a:t>
            </a:r>
            <a:endParaRPr kumimoji="1" lang="zh-CN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概论要求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掌握计算机网络基本概念、计算机网络的定义、计算机网络的类型及其特征、网络的应用举例、 网络协议的基本概念、开放系统互连的参考模型OSI/RM、TCP/IP参考模型、OSI/RM和TCP/IP的比较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了解网络通信标准化组织和计算机网络发展过程。</a:t>
            </a: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了解通信原理的基本概念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波特率和比特率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掌握信道容量（香农定理/奈奎斯特定理）计算方法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掌握发送速率与传播速度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了解有线传输介质（双绞线、同轴电缆、光纤）及其特性应用场景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了解无线传输介质（无线电、微波、红外线、可见光）及其特性应用场景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掌握通信方式（单工/双工/半双工）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掌握交换技术（电路交换/报文技术/分组交换）及其比较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掌握复用技术（时分/统计时分/频分/码分/波分/光分）及其比较。</a:t>
            </a: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掌握数据链路层的基本功能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了解局域网拓扑结构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了解成帧的多种方法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掌握差错检测码（水平垂直奇偶校验，循环冗余码）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掌握简单停等式协议、返回N帧重传机制、选择重传机制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理解滑动窗口协议的效率分析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掌握ALOHA协议的原理及其吞吐量分析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掌握以太网工作原理（CSMA/CD，最小帧长限制）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掌握预约型协议—令牌环网桥（交换机）的基本原理(自学习功能、定期更新的功能)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了解IEEE802.11媒质接入和高速以太网概念。</a:t>
            </a: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4849495"/>
          </a:xfrm>
        </p:spPr>
        <p:txBody>
          <a:bodyPr>
            <a:normAutofit fontScale="9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掌握数据报与虚电工作原理和各自的优缺点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掌握路由算法的优化目标和衡量指标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掌握距离矢量路由算法和链路状态路由算法的原理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了解RIP和OSPF协议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理解并掌握IP地址的分类、IP地址划分、无类域间路由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掌握路由器结构和原理、IP路由表和路由转发过程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理解路由器调度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掌握ARP协议的作用和工作原理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了解IGP、EGP、BGP、IP V6、了解ICMP协议的作用和工作原理。</a:t>
            </a: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4849495"/>
          </a:xfrm>
        </p:spPr>
        <p:txBody>
          <a:bodyPr>
            <a:normAutofit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理解传输层协议解决的关键问题和基本技术（端口）、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理解多路复用和多路分解(分发)、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掌握可靠数据传输原理的原理和传输层拥塞控制的原理、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掌握典型的网络拥塞控制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掌握面向连接的传输TCP（TCP格式/三次握手/连接释放/拥塞控制机制-窗口机制、慢速启动与拥塞避免/TCP定时器/TCP差错控制机制等）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掌握UDP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掌握NAT的作用和工作原理。</a:t>
            </a: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掌握应用层协议概念、C/S模式/P2P模式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掌握DNS域名服务的工作原理、协议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掌握HTTP协议和Web应用、Web浏览的一般协议过程、Web优化的策略（服务器端，核心网络优化，代理服务器）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掌握FTP协议、电子邮件（电子邮件格式、扩展的邮件格式、SMTP协议，PoP3协议）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了解SNMP协议。</a:t>
            </a: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82838ea4-30e9-4b8d-9224-7f906a44899a"/>
  <p:tag name="COMMONDATA" val="eyJoZGlkIjoiNDg5OWVjMTg0MzM4ZjhmMzc5NGQ4MGU0ZjQzNDhmZD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1045</Words>
  <Application>WPS 演示</Application>
  <PresentationFormat>宽屏</PresentationFormat>
  <Paragraphs>77</Paragraphs>
  <Slides>7</Slides>
  <Notes>107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各章节重点总结</vt:lpstr>
      <vt:lpstr>概论要求</vt:lpstr>
      <vt:lpstr>物理层要求</vt:lpstr>
      <vt:lpstr>链路层要求</vt:lpstr>
      <vt:lpstr>传输层要求</vt:lpstr>
      <vt:lpstr>传输层要求</vt:lpstr>
      <vt:lpstr>应用层要求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Cui</dc:creator>
  <cp:lastModifiedBy>张德宇</cp:lastModifiedBy>
  <cp:revision>601</cp:revision>
  <dcterms:created xsi:type="dcterms:W3CDTF">2021-01-06T05:35:00Z</dcterms:created>
  <dcterms:modified xsi:type="dcterms:W3CDTF">2023-05-23T08:51:38Z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D3085A5BF7BD4ABF9F04157A0E5D67F2_12</vt:lpwstr>
  </property>
  <property fmtid="{D5CDD505-2E9C-101B-9397-08002B2CF9AE}" pid="3" name="KSOProductBuildVer">
    <vt:lpwstr>2052-11.1.0.14309</vt:lpwstr>
  </property>
</Properties>
</file>