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71" r:id="rId4"/>
    <p:sldId id="260" r:id="rId5"/>
    <p:sldId id="272" r:id="rId6"/>
    <p:sldId id="274" r:id="rId7"/>
    <p:sldId id="273" r:id="rId8"/>
    <p:sldId id="276" r:id="rId9"/>
    <p:sldId id="275" r:id="rId10"/>
    <p:sldId id="261" r:id="rId11"/>
    <p:sldId id="277" r:id="rId12"/>
    <p:sldId id="262" r:id="rId13"/>
    <p:sldId id="264" r:id="rId14"/>
    <p:sldId id="269" r:id="rId15"/>
    <p:sldId id="25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p:cViewPr>
        <p:scale>
          <a:sx n="50" d="100"/>
          <a:sy n="50" d="100"/>
        </p:scale>
        <p:origin x="-2395" y="-79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E9DC1-960B-40C3-894F-B1FAD4F7232E}" type="doc">
      <dgm:prSet loTypeId="urn:microsoft.com/office/officeart/2005/8/layout/vList2" loCatId="list" qsTypeId="urn:microsoft.com/office/officeart/2005/8/quickstyle/3d9" qsCatId="3D" csTypeId="urn:microsoft.com/office/officeart/2005/8/colors/colorful1" csCatId="colorful"/>
      <dgm:spPr/>
      <dgm:t>
        <a:bodyPr/>
        <a:lstStyle/>
        <a:p>
          <a:endParaRPr lang="en-IN"/>
        </a:p>
      </dgm:t>
    </dgm:pt>
    <dgm:pt modelId="{24659A7E-CA36-4296-B2FC-C380D5D70465}">
      <dgm:prSet/>
      <dgm:spPr/>
      <dgm:t>
        <a:bodyPr/>
        <a:lstStyle/>
        <a:p>
          <a:pPr rtl="0"/>
          <a:r>
            <a:rPr lang="en-US" b="1" baseline="0" dirty="0" smtClean="0"/>
            <a:t>SMART PARKING</a:t>
          </a:r>
          <a:endParaRPr lang="en-IN" dirty="0"/>
        </a:p>
      </dgm:t>
    </dgm:pt>
    <dgm:pt modelId="{73DF2EA8-A475-4B9D-A3DA-9AF3A4B615B9}" type="parTrans" cxnId="{AC72B9D0-BB25-490F-AD82-E06559E9A236}">
      <dgm:prSet/>
      <dgm:spPr/>
      <dgm:t>
        <a:bodyPr/>
        <a:lstStyle/>
        <a:p>
          <a:endParaRPr lang="en-IN"/>
        </a:p>
      </dgm:t>
    </dgm:pt>
    <dgm:pt modelId="{E1B6D398-E5BB-4C68-AB20-F3BEA6137F11}" type="sibTrans" cxnId="{AC72B9D0-BB25-490F-AD82-E06559E9A236}">
      <dgm:prSet/>
      <dgm:spPr/>
      <dgm:t>
        <a:bodyPr/>
        <a:lstStyle/>
        <a:p>
          <a:endParaRPr lang="en-IN"/>
        </a:p>
      </dgm:t>
    </dgm:pt>
    <dgm:pt modelId="{7B0B12CC-53BB-4882-BBE9-F3BA7546A33C}" type="pres">
      <dgm:prSet presAssocID="{3F7E9DC1-960B-40C3-894F-B1FAD4F7232E}" presName="linear" presStyleCnt="0">
        <dgm:presLayoutVars>
          <dgm:animLvl val="lvl"/>
          <dgm:resizeHandles val="exact"/>
        </dgm:presLayoutVars>
      </dgm:prSet>
      <dgm:spPr/>
    </dgm:pt>
    <dgm:pt modelId="{843C98B2-2478-4FFC-8F8B-721D03286F53}" type="pres">
      <dgm:prSet presAssocID="{24659A7E-CA36-4296-B2FC-C380D5D70465}" presName="parentText" presStyleLbl="node1" presStyleIdx="0" presStyleCnt="1" custLinFactNeighborX="-22059" custLinFactNeighborY="-30112">
        <dgm:presLayoutVars>
          <dgm:chMax val="0"/>
          <dgm:bulletEnabled val="1"/>
        </dgm:presLayoutVars>
      </dgm:prSet>
      <dgm:spPr/>
    </dgm:pt>
  </dgm:ptLst>
  <dgm:cxnLst>
    <dgm:cxn modelId="{FEBD8CDE-0ED0-4159-974E-06E36BA93769}" type="presOf" srcId="{24659A7E-CA36-4296-B2FC-C380D5D70465}" destId="{843C98B2-2478-4FFC-8F8B-721D03286F53}" srcOrd="0" destOrd="0" presId="urn:microsoft.com/office/officeart/2005/8/layout/vList2"/>
    <dgm:cxn modelId="{AC72B9D0-BB25-490F-AD82-E06559E9A236}" srcId="{3F7E9DC1-960B-40C3-894F-B1FAD4F7232E}" destId="{24659A7E-CA36-4296-B2FC-C380D5D70465}" srcOrd="0" destOrd="0" parTransId="{73DF2EA8-A475-4B9D-A3DA-9AF3A4B615B9}" sibTransId="{E1B6D398-E5BB-4C68-AB20-F3BEA6137F11}"/>
    <dgm:cxn modelId="{0A3E9AC0-F712-4C2B-B7A4-484251D4DF84}" type="presOf" srcId="{3F7E9DC1-960B-40C3-894F-B1FAD4F7232E}" destId="{7B0B12CC-53BB-4882-BBE9-F3BA7546A33C}" srcOrd="0" destOrd="0" presId="urn:microsoft.com/office/officeart/2005/8/layout/vList2"/>
    <dgm:cxn modelId="{645D326B-A1DE-42EC-A3B4-35F093838540}" type="presParOf" srcId="{7B0B12CC-53BB-4882-BBE9-F3BA7546A33C}" destId="{843C98B2-2478-4FFC-8F8B-721D03286F5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885DF9-3442-40F7-963A-DC8169521137}"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A52BB85A-1B01-4C9E-9A7F-0D3D6C0B948F}">
      <dgm:prSet>
        <dgm:style>
          <a:lnRef idx="1">
            <a:schemeClr val="accent2"/>
          </a:lnRef>
          <a:fillRef idx="3">
            <a:schemeClr val="accent2"/>
          </a:fillRef>
          <a:effectRef idx="2">
            <a:schemeClr val="accent2"/>
          </a:effectRef>
          <a:fontRef idx="minor">
            <a:schemeClr val="lt1"/>
          </a:fontRef>
        </dgm:style>
      </dgm:prSet>
      <dgm:spPr/>
      <dgm:t>
        <a:bodyPr/>
        <a:lstStyle/>
        <a:p>
          <a:pPr rtl="0"/>
          <a:r>
            <a:rPr lang="en-US" dirty="0" smtClean="0"/>
            <a:t>THANKYOU</a:t>
          </a:r>
          <a:endParaRPr lang="en-IN" dirty="0"/>
        </a:p>
      </dgm:t>
    </dgm:pt>
    <dgm:pt modelId="{1730214A-ADDF-46B1-B891-2CAD20360ECA}" type="sibTrans" cxnId="{11A49DE0-7462-4880-86EA-42AC4CADD8B6}">
      <dgm:prSet/>
      <dgm:spPr/>
      <dgm:t>
        <a:bodyPr/>
        <a:lstStyle/>
        <a:p>
          <a:endParaRPr lang="en-IN"/>
        </a:p>
      </dgm:t>
    </dgm:pt>
    <dgm:pt modelId="{7B154310-AB7A-4086-ABB5-2C39542CB00E}" type="parTrans" cxnId="{11A49DE0-7462-4880-86EA-42AC4CADD8B6}">
      <dgm:prSet/>
      <dgm:spPr/>
      <dgm:t>
        <a:bodyPr/>
        <a:lstStyle/>
        <a:p>
          <a:endParaRPr lang="en-IN"/>
        </a:p>
      </dgm:t>
    </dgm:pt>
    <dgm:pt modelId="{E71A8635-4935-4E2E-9D2D-61436AE87C31}" type="pres">
      <dgm:prSet presAssocID="{5A885DF9-3442-40F7-963A-DC8169521137}" presName="diagram" presStyleCnt="0">
        <dgm:presLayoutVars>
          <dgm:chPref val="1"/>
          <dgm:dir/>
          <dgm:animOne val="branch"/>
          <dgm:animLvl val="lvl"/>
          <dgm:resizeHandles/>
        </dgm:presLayoutVars>
      </dgm:prSet>
      <dgm:spPr/>
      <dgm:t>
        <a:bodyPr/>
        <a:lstStyle/>
        <a:p>
          <a:endParaRPr lang="en-IN"/>
        </a:p>
      </dgm:t>
    </dgm:pt>
    <dgm:pt modelId="{4EDC8F17-4E21-4BDC-BB66-883858B30716}" type="pres">
      <dgm:prSet presAssocID="{A52BB85A-1B01-4C9E-9A7F-0D3D6C0B948F}" presName="root" presStyleCnt="0"/>
      <dgm:spPr/>
    </dgm:pt>
    <dgm:pt modelId="{12C28489-A011-4CE8-9DAF-48614FB67AAC}" type="pres">
      <dgm:prSet presAssocID="{A52BB85A-1B01-4C9E-9A7F-0D3D6C0B948F}" presName="rootComposite" presStyleCnt="0"/>
      <dgm:spPr/>
    </dgm:pt>
    <dgm:pt modelId="{53FAC7A5-D4C4-4C64-93D8-0D327FD3EDB8}" type="pres">
      <dgm:prSet presAssocID="{A52BB85A-1B01-4C9E-9A7F-0D3D6C0B948F}" presName="rootText" presStyleLbl="node1" presStyleIdx="0" presStyleCnt="1"/>
      <dgm:spPr/>
      <dgm:t>
        <a:bodyPr/>
        <a:lstStyle/>
        <a:p>
          <a:endParaRPr lang="en-IN"/>
        </a:p>
      </dgm:t>
    </dgm:pt>
    <dgm:pt modelId="{4AB9249C-0376-43E1-BCBE-4953E011717C}" type="pres">
      <dgm:prSet presAssocID="{A52BB85A-1B01-4C9E-9A7F-0D3D6C0B948F}" presName="rootConnector" presStyleLbl="node1" presStyleIdx="0" presStyleCnt="1"/>
      <dgm:spPr/>
      <dgm:t>
        <a:bodyPr/>
        <a:lstStyle/>
        <a:p>
          <a:endParaRPr lang="en-IN"/>
        </a:p>
      </dgm:t>
    </dgm:pt>
    <dgm:pt modelId="{CEC07056-03A3-49B9-AB00-4C60F66AAEAB}" type="pres">
      <dgm:prSet presAssocID="{A52BB85A-1B01-4C9E-9A7F-0D3D6C0B948F}" presName="childShape" presStyleCnt="0"/>
      <dgm:spPr/>
    </dgm:pt>
  </dgm:ptLst>
  <dgm:cxnLst>
    <dgm:cxn modelId="{11A49DE0-7462-4880-86EA-42AC4CADD8B6}" srcId="{5A885DF9-3442-40F7-963A-DC8169521137}" destId="{A52BB85A-1B01-4C9E-9A7F-0D3D6C0B948F}" srcOrd="0" destOrd="0" parTransId="{7B154310-AB7A-4086-ABB5-2C39542CB00E}" sibTransId="{1730214A-ADDF-46B1-B891-2CAD20360ECA}"/>
    <dgm:cxn modelId="{6EC4125D-2657-497B-A3C7-1ACA38C6DC5C}" type="presOf" srcId="{5A885DF9-3442-40F7-963A-DC8169521137}" destId="{E71A8635-4935-4E2E-9D2D-61436AE87C31}" srcOrd="0" destOrd="0" presId="urn:microsoft.com/office/officeart/2005/8/layout/hierarchy3"/>
    <dgm:cxn modelId="{6E28CC58-D0EA-41DF-A07A-3EA4D65BDE44}" type="presOf" srcId="{A52BB85A-1B01-4C9E-9A7F-0D3D6C0B948F}" destId="{4AB9249C-0376-43E1-BCBE-4953E011717C}" srcOrd="1" destOrd="0" presId="urn:microsoft.com/office/officeart/2005/8/layout/hierarchy3"/>
    <dgm:cxn modelId="{4A6A4613-1AD0-4733-A4CF-434068F54A52}" type="presOf" srcId="{A52BB85A-1B01-4C9E-9A7F-0D3D6C0B948F}" destId="{53FAC7A5-D4C4-4C64-93D8-0D327FD3EDB8}" srcOrd="0" destOrd="0" presId="urn:microsoft.com/office/officeart/2005/8/layout/hierarchy3"/>
    <dgm:cxn modelId="{66F874BB-7D71-4A9E-83EA-385316E11F41}" type="presParOf" srcId="{E71A8635-4935-4E2E-9D2D-61436AE87C31}" destId="{4EDC8F17-4E21-4BDC-BB66-883858B30716}" srcOrd="0" destOrd="0" presId="urn:microsoft.com/office/officeart/2005/8/layout/hierarchy3"/>
    <dgm:cxn modelId="{AEBD9899-7520-4291-BC5D-2341E1C66B6B}" type="presParOf" srcId="{4EDC8F17-4E21-4BDC-BB66-883858B30716}" destId="{12C28489-A011-4CE8-9DAF-48614FB67AAC}" srcOrd="0" destOrd="0" presId="urn:microsoft.com/office/officeart/2005/8/layout/hierarchy3"/>
    <dgm:cxn modelId="{487E6D02-F501-4AEC-BCAF-22C4948C4CED}" type="presParOf" srcId="{12C28489-A011-4CE8-9DAF-48614FB67AAC}" destId="{53FAC7A5-D4C4-4C64-93D8-0D327FD3EDB8}" srcOrd="0" destOrd="0" presId="urn:microsoft.com/office/officeart/2005/8/layout/hierarchy3"/>
    <dgm:cxn modelId="{FD29E843-CFCD-4796-BB07-0EC047EC172A}" type="presParOf" srcId="{12C28489-A011-4CE8-9DAF-48614FB67AAC}" destId="{4AB9249C-0376-43E1-BCBE-4953E011717C}" srcOrd="1" destOrd="0" presId="urn:microsoft.com/office/officeart/2005/8/layout/hierarchy3"/>
    <dgm:cxn modelId="{F320FCCB-2D62-4E66-8335-0E76B466AAAB}" type="presParOf" srcId="{4EDC8F17-4E21-4BDC-BB66-883858B30716}" destId="{CEC07056-03A3-49B9-AB00-4C60F66AAEA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C98B2-2478-4FFC-8F8B-721D03286F53}">
      <dsp:nvSpPr>
        <dsp:cNvPr id="0" name=""/>
        <dsp:cNvSpPr/>
      </dsp:nvSpPr>
      <dsp:spPr>
        <a:xfrm>
          <a:off x="0" y="0"/>
          <a:ext cx="4896543" cy="2426580"/>
        </a:xfrm>
        <a:prstGeom prst="roundRect">
          <a:avLst/>
        </a:prstGeom>
        <a:solidFill>
          <a:schemeClr val="accent2">
            <a:hueOff val="0"/>
            <a:satOff val="0"/>
            <a:lumOff val="0"/>
            <a:alphaOff val="0"/>
          </a:schemeClr>
        </a:solidFill>
        <a:ln>
          <a:noFill/>
        </a:ln>
        <a:effectLst>
          <a:glow rad="63500">
            <a:schemeClr val="accent2">
              <a:hueOff val="0"/>
              <a:satOff val="0"/>
              <a:lumOff val="0"/>
              <a:alphaOff val="0"/>
              <a:alpha val="45000"/>
              <a:satMod val="120000"/>
            </a:schemeClr>
          </a:glow>
        </a:effectLst>
        <a:scene3d>
          <a:camera prst="orthographicFront" fov="0">
            <a:rot lat="0" lon="0" rev="0"/>
          </a:camera>
          <a:lightRig rig="brightRoom" dir="tl">
            <a:rot lat="0" lon="0" rev="8700000"/>
          </a:lightRig>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32410" tIns="232410" rIns="232410" bIns="232410" numCol="1" spcCol="1270" anchor="ctr" anchorCtr="0">
          <a:noAutofit/>
          <a:sp3d extrusionH="28000" prstMaterial="matte"/>
        </a:bodyPr>
        <a:lstStyle/>
        <a:p>
          <a:pPr lvl="0" algn="l" defTabSz="2711450" rtl="0">
            <a:lnSpc>
              <a:spcPct val="90000"/>
            </a:lnSpc>
            <a:spcBef>
              <a:spcPct val="0"/>
            </a:spcBef>
            <a:spcAft>
              <a:spcPct val="35000"/>
            </a:spcAft>
          </a:pPr>
          <a:r>
            <a:rPr lang="en-US" sz="6100" b="1" kern="1200" baseline="0" dirty="0" smtClean="0"/>
            <a:t>SMART PARKING</a:t>
          </a:r>
          <a:endParaRPr lang="en-IN" sz="6100" kern="1200" dirty="0"/>
        </a:p>
      </dsp:txBody>
      <dsp:txXfrm>
        <a:off x="118456" y="118456"/>
        <a:ext cx="4659631" cy="21896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AC7A5-D4C4-4C64-93D8-0D327FD3EDB8}">
      <dsp:nvSpPr>
        <dsp:cNvPr id="0" name=""/>
        <dsp:cNvSpPr/>
      </dsp:nvSpPr>
      <dsp:spPr>
        <a:xfrm>
          <a:off x="0" y="342899"/>
          <a:ext cx="7772400" cy="3886200"/>
        </a:xfrm>
        <a:prstGeom prst="roundRect">
          <a:avLst>
            <a:gd name="adj" fmla="val 10000"/>
          </a:avLst>
        </a:prstGeom>
        <a:gradFill rotWithShape="1">
          <a:gsLst>
            <a:gs pos="0">
              <a:schemeClr val="accent2">
                <a:tint val="48000"/>
                <a:satMod val="138000"/>
              </a:schemeClr>
            </a:gs>
            <a:gs pos="25000">
              <a:schemeClr val="accent2">
                <a:tint val="85000"/>
              </a:schemeClr>
            </a:gs>
            <a:gs pos="40000">
              <a:schemeClr val="accent2">
                <a:tint val="92000"/>
              </a:schemeClr>
            </a:gs>
            <a:gs pos="50000">
              <a:schemeClr val="accent2">
                <a:tint val="93000"/>
              </a:schemeClr>
            </a:gs>
            <a:gs pos="60000">
              <a:schemeClr val="accent2">
                <a:tint val="92000"/>
              </a:schemeClr>
            </a:gs>
            <a:gs pos="75000">
              <a:schemeClr val="accent2">
                <a:tint val="83000"/>
                <a:satMod val="108000"/>
              </a:schemeClr>
            </a:gs>
            <a:gs pos="100000">
              <a:schemeClr val="accent2">
                <a:tint val="48000"/>
                <a:satMod val="150000"/>
              </a:schemeClr>
            </a:gs>
          </a:gsLst>
          <a:lin ang="5400000" scaled="0"/>
        </a:gradFill>
        <a:ln w="12000" cap="flat" cmpd="sng" algn="ctr">
          <a:solidFill>
            <a:schemeClr val="accent2"/>
          </a:solidFill>
          <a:prstDash val="solid"/>
        </a:ln>
        <a:effectLst>
          <a:glow rad="63500">
            <a:schemeClr val="accent2">
              <a:alpha val="45000"/>
              <a:satMod val="120000"/>
            </a:schemeClr>
          </a:glow>
        </a:effectLst>
        <a:scene3d>
          <a:camera prst="orthographicFront" fov="0">
            <a:rot lat="0" lon="0" rev="0"/>
          </a:camera>
          <a:lightRig rig="brightRoom" dir="tl">
            <a:rot lat="0" lon="0" rev="8700000"/>
          </a:lightRig>
        </a:scene3d>
        <a:sp3d>
          <a:bevelT w="0" h="0"/>
          <a:contourClr>
            <a:schemeClr val="accent2">
              <a:tint val="70000"/>
            </a:schemeClr>
          </a:contourClr>
        </a:sp3d>
      </dsp:spPr>
      <dsp:style>
        <a:lnRef idx="1">
          <a:schemeClr val="accent2"/>
        </a:lnRef>
        <a:fillRef idx="3">
          <a:schemeClr val="accent2"/>
        </a:fillRef>
        <a:effectRef idx="2">
          <a:schemeClr val="accent2"/>
        </a:effectRef>
        <a:fontRef idx="minor">
          <a:schemeClr val="lt1"/>
        </a:fontRef>
      </dsp:style>
      <dsp:txBody>
        <a:bodyPr spcFirstLastPara="0" vert="horz" wrap="square" lIns="123825" tIns="82550" rIns="123825" bIns="82550" numCol="1" spcCol="1270" anchor="ctr" anchorCtr="0">
          <a:noAutofit/>
        </a:bodyPr>
        <a:lstStyle/>
        <a:p>
          <a:pPr lvl="0" algn="ctr" defTabSz="2889250" rtl="0">
            <a:lnSpc>
              <a:spcPct val="90000"/>
            </a:lnSpc>
            <a:spcBef>
              <a:spcPct val="0"/>
            </a:spcBef>
            <a:spcAft>
              <a:spcPct val="35000"/>
            </a:spcAft>
          </a:pPr>
          <a:r>
            <a:rPr lang="en-US" sz="6500" kern="1200" dirty="0" smtClean="0"/>
            <a:t>THANKYOU</a:t>
          </a:r>
          <a:endParaRPr lang="en-IN" sz="6500" kern="1200" dirty="0"/>
        </a:p>
      </dsp:txBody>
      <dsp:txXfrm>
        <a:off x="113823" y="456722"/>
        <a:ext cx="7544754" cy="36585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EBBEC44D-B76B-4CD9-B8F7-228D840130AD}" type="datetimeFigureOut">
              <a:rPr lang="en-IN" smtClean="0"/>
              <a:t>27-09-2023</a:t>
            </a:fld>
            <a:endParaRPr lang="en-IN"/>
          </a:p>
        </p:txBody>
      </p:sp>
      <p:sp>
        <p:nvSpPr>
          <p:cNvPr id="17" name="Footer Placeholder 16"/>
          <p:cNvSpPr>
            <a:spLocks noGrp="1"/>
          </p:cNvSpPr>
          <p:nvPr>
            <p:ph type="ftr" sz="quarter" idx="11"/>
          </p:nvPr>
        </p:nvSpPr>
        <p:spPr/>
        <p:txBody>
          <a:bodyPr/>
          <a:lstStyle>
            <a:extLst/>
          </a:lstStyle>
          <a:p>
            <a:endParaRPr lang="en-IN"/>
          </a:p>
        </p:txBody>
      </p:sp>
      <p:sp>
        <p:nvSpPr>
          <p:cNvPr id="29" name="Slide Number Placeholder 28"/>
          <p:cNvSpPr>
            <a:spLocks noGrp="1"/>
          </p:cNvSpPr>
          <p:nvPr>
            <p:ph type="sldNum" sz="quarter" idx="12"/>
          </p:nvPr>
        </p:nvSpPr>
        <p:spPr/>
        <p:txBody>
          <a:bodyPr/>
          <a:lstStyle>
            <a:extLst/>
          </a:lstStyle>
          <a:p>
            <a:fld id="{ACF6546D-1F38-4F6B-9077-08E70683E685}" type="slidenum">
              <a:rPr lang="en-IN" smtClean="0"/>
              <a:t>‹#›</a:t>
            </a:fld>
            <a:endParaRPr lang="en-I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BBEC44D-B76B-4CD9-B8F7-228D840130AD}" type="datetimeFigureOut">
              <a:rPr lang="en-IN" smtClean="0"/>
              <a:t>27-09-2023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CF6546D-1F38-4F6B-9077-08E70683E685}" type="slidenum">
              <a:rPr lang="en-IN" smtClean="0"/>
              <a:t>‹#›</a:t>
            </a:fld>
            <a:endParaRPr lang="en-IN"/>
          </a:p>
        </p:txBody>
      </p:sp>
    </p:spTree>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BBEC44D-B76B-4CD9-B8F7-228D840130AD}" type="datetimeFigureOut">
              <a:rPr lang="en-IN" smtClean="0"/>
              <a:t>27-09-2023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CF6546D-1F38-4F6B-9077-08E70683E685}" type="slidenum">
              <a:rPr lang="en-IN" smtClean="0"/>
              <a:t>‹#›</a:t>
            </a:fld>
            <a:endParaRPr lang="en-IN"/>
          </a:p>
        </p:txBody>
      </p:sp>
    </p:spTree>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BBEC44D-B76B-4CD9-B8F7-228D840130AD}" type="datetimeFigureOut">
              <a:rPr lang="en-IN" smtClean="0"/>
              <a:t>27-09-2023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CF6546D-1F38-4F6B-9077-08E70683E685}" type="slidenum">
              <a:rPr lang="en-IN" smtClean="0"/>
              <a:t>‹#›</a:t>
            </a:fld>
            <a:endParaRPr lang="en-IN"/>
          </a:p>
        </p:txBody>
      </p:sp>
    </p:spTree>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BBEC44D-B76B-4CD9-B8F7-228D840130AD}" type="datetimeFigureOut">
              <a:rPr lang="en-IN" smtClean="0"/>
              <a:t>27-09-2023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CF6546D-1F38-4F6B-9077-08E70683E685}" type="slidenum">
              <a:rPr lang="en-IN" smtClean="0"/>
              <a:t>‹#›</a:t>
            </a:fld>
            <a:endParaRPr lang="en-IN"/>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BBEC44D-B76B-4CD9-B8F7-228D840130AD}" type="datetimeFigureOut">
              <a:rPr lang="en-IN" smtClean="0"/>
              <a:t>27-09-2023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CF6546D-1F38-4F6B-9077-08E70683E685}" type="slidenum">
              <a:rPr lang="en-IN" smtClean="0"/>
              <a:t>‹#›</a:t>
            </a:fld>
            <a:endParaRPr lang="en-IN"/>
          </a:p>
        </p:txBody>
      </p:sp>
    </p:spTree>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BBEC44D-B76B-4CD9-B8F7-228D840130AD}" type="datetimeFigureOut">
              <a:rPr lang="en-IN" smtClean="0"/>
              <a:t>27-09-2023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ACF6546D-1F38-4F6B-9077-08E70683E685}" type="slidenum">
              <a:rPr lang="en-IN" smtClean="0"/>
              <a:t>‹#›</a:t>
            </a:fld>
            <a:endParaRPr lang="en-I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BBEC44D-B76B-4CD9-B8F7-228D840130AD}" type="datetimeFigureOut">
              <a:rPr lang="en-IN" smtClean="0"/>
              <a:t>27-09-2023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ACF6546D-1F38-4F6B-9077-08E70683E685}" type="slidenum">
              <a:rPr lang="en-IN" smtClean="0"/>
              <a:t>‹#›</a:t>
            </a:fld>
            <a:endParaRPr lang="en-IN"/>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BBEC44D-B76B-4CD9-B8F7-228D840130AD}" type="datetimeFigureOut">
              <a:rPr lang="en-IN" smtClean="0"/>
              <a:t>27-09-2023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ACF6546D-1F38-4F6B-9077-08E70683E685}" type="slidenum">
              <a:rPr lang="en-IN" smtClean="0"/>
              <a:t>‹#›</a:t>
            </a:fld>
            <a:endParaRPr lang="en-IN"/>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BBEC44D-B76B-4CD9-B8F7-228D840130AD}" type="datetimeFigureOut">
              <a:rPr lang="en-IN" smtClean="0"/>
              <a:t>27-09-2023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CF6546D-1F38-4F6B-9077-08E70683E685}" type="slidenum">
              <a:rPr lang="en-IN" smtClean="0"/>
              <a:t>‹#›</a:t>
            </a:fld>
            <a:endParaRPr lang="en-IN"/>
          </a:p>
        </p:txBody>
      </p:sp>
    </p:spTree>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EBBEC44D-B76B-4CD9-B8F7-228D840130AD}" type="datetimeFigureOut">
              <a:rPr lang="en-IN" smtClean="0"/>
              <a:t>27-09-2023</a:t>
            </a:fld>
            <a:endParaRPr lang="en-IN"/>
          </a:p>
        </p:txBody>
      </p:sp>
      <p:sp>
        <p:nvSpPr>
          <p:cNvPr id="6" name="Footer Placeholder 5"/>
          <p:cNvSpPr>
            <a:spLocks noGrp="1"/>
          </p:cNvSpPr>
          <p:nvPr>
            <p:ph type="ftr" sz="quarter" idx="11"/>
          </p:nvPr>
        </p:nvSpPr>
        <p:spPr>
          <a:xfrm>
            <a:off x="914400" y="55499"/>
            <a:ext cx="5562600" cy="365125"/>
          </a:xfrm>
        </p:spPr>
        <p:txBody>
          <a:bodyPr/>
          <a:lstStyle>
            <a:extLst/>
          </a:lstStyle>
          <a:p>
            <a:endParaRPr lang="en-IN"/>
          </a:p>
        </p:txBody>
      </p:sp>
      <p:sp>
        <p:nvSpPr>
          <p:cNvPr id="7" name="Slide Number Placeholder 6"/>
          <p:cNvSpPr>
            <a:spLocks noGrp="1"/>
          </p:cNvSpPr>
          <p:nvPr>
            <p:ph type="sldNum" sz="quarter" idx="12"/>
          </p:nvPr>
        </p:nvSpPr>
        <p:spPr>
          <a:xfrm>
            <a:off x="8610600" y="55499"/>
            <a:ext cx="457200" cy="365125"/>
          </a:xfrm>
        </p:spPr>
        <p:txBody>
          <a:bodyPr/>
          <a:lstStyle>
            <a:extLst/>
          </a:lstStyle>
          <a:p>
            <a:fld id="{ACF6546D-1F38-4F6B-9077-08E70683E685}" type="slidenum">
              <a:rPr lang="en-IN" smtClean="0"/>
              <a:t>‹#›</a:t>
            </a:fld>
            <a:endParaRPr lang="en-IN"/>
          </a:p>
        </p:txBody>
      </p:sp>
    </p:spTree>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EBBEC44D-B76B-4CD9-B8F7-228D840130AD}" type="datetimeFigureOut">
              <a:rPr lang="en-IN" smtClean="0"/>
              <a:t>27-09-2023</a:t>
            </a:fld>
            <a:endParaRPr lang="en-IN"/>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ACF6546D-1F38-4F6B-9077-08E70683E685}"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spd="slow">
    <p:push dir="u"/>
  </p:transition>
  <p:timing>
    <p:tnLst>
      <p:par>
        <p:cTn id="1" dur="indefinite" restart="never" nodeType="tmRoot"/>
      </p:par>
    </p:tnLst>
  </p:timing>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809938311"/>
              </p:ext>
            </p:extLst>
          </p:nvPr>
        </p:nvGraphicFramePr>
        <p:xfrm>
          <a:off x="3491880" y="2708476"/>
          <a:ext cx="4896543" cy="2448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BEBA8EAE-BF5A-486C-A8C5-ECC9F3942E4B}">
                <a14:imgProps xmlns:a14="http://schemas.microsoft.com/office/drawing/2010/main">
                  <a14:imgLayer r:embed="rId8">
                    <a14:imgEffect>
                      <a14:brightnessContrast bright="20000"/>
                    </a14:imgEffect>
                  </a14:imgLayer>
                </a14:imgProps>
              </a:ext>
              <a:ext uri="{28A0092B-C50C-407E-A947-70E740481C1C}">
                <a14:useLocalDpi xmlns:a14="http://schemas.microsoft.com/office/drawing/2010/main" val="0"/>
              </a:ext>
            </a:extLst>
          </a:blip>
          <a:stretch>
            <a:fillRect/>
          </a:stretch>
        </p:blipFill>
        <p:spPr>
          <a:xfrm>
            <a:off x="611560" y="188640"/>
            <a:ext cx="5544616" cy="1950720"/>
          </a:xfrm>
          <a:prstGeom prst="rect">
            <a:avLst/>
          </a:prstGeom>
          <a:noFill/>
          <a:ln>
            <a:noFill/>
          </a:ln>
        </p:spPr>
      </p:pic>
    </p:spTree>
    <p:extLst>
      <p:ext uri="{BB962C8B-B14F-4D97-AF65-F5344CB8AC3E}">
        <p14:creationId xmlns:p14="http://schemas.microsoft.com/office/powerpoint/2010/main" val="107462159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88994" y="260648"/>
            <a:ext cx="7772400" cy="914400"/>
          </a:xfrm>
        </p:spPr>
        <p:txBody>
          <a:bodyPr/>
          <a:lstStyle/>
          <a:p>
            <a:r>
              <a:rPr lang="en-IN" dirty="0"/>
              <a:t>IMPLEMENTATION &amp; WORKING </a:t>
            </a:r>
            <a:endParaRPr lang="en-IN" dirty="0"/>
          </a:p>
        </p:txBody>
      </p:sp>
      <p:sp>
        <p:nvSpPr>
          <p:cNvPr id="6" name="Content Placeholder 5"/>
          <p:cNvSpPr>
            <a:spLocks noGrp="1"/>
          </p:cNvSpPr>
          <p:nvPr>
            <p:ph idx="1"/>
          </p:nvPr>
        </p:nvSpPr>
        <p:spPr>
          <a:xfrm>
            <a:off x="914400" y="1196752"/>
            <a:ext cx="7772400" cy="5158808"/>
          </a:xfrm>
        </p:spPr>
        <p:txBody>
          <a:bodyPr>
            <a:normAutofit/>
          </a:bodyPr>
          <a:lstStyle/>
          <a:p>
            <a:pPr marL="68580" indent="0">
              <a:buNone/>
            </a:pPr>
            <a:r>
              <a:rPr lang="en-US" sz="1600" dirty="0"/>
              <a:t>The complete process of </a:t>
            </a:r>
            <a:r>
              <a:rPr lang="en-US" sz="1600" dirty="0" smtClean="0"/>
              <a:t>booking </a:t>
            </a:r>
            <a:r>
              <a:rPr lang="en-US" sz="1600" dirty="0"/>
              <a:t>a parking slot, parking a car in that slot and leaving </a:t>
            </a:r>
            <a:r>
              <a:rPr lang="en-US" sz="1600" dirty="0" smtClean="0"/>
              <a:t>the </a:t>
            </a:r>
            <a:r>
              <a:rPr lang="en-US" sz="1600" dirty="0"/>
              <a:t>parking area is explained with the help of the following </a:t>
            </a:r>
            <a:r>
              <a:rPr lang="en-US" sz="1600" dirty="0" smtClean="0"/>
              <a:t>flow </a:t>
            </a:r>
            <a:r>
              <a:rPr lang="en-US" sz="1600" dirty="0"/>
              <a:t>chart. </a:t>
            </a:r>
          </a:p>
          <a:p>
            <a:endParaRPr lang="en-IN"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3" y="2204864"/>
            <a:ext cx="8471282" cy="4653136"/>
          </a:xfrm>
          <a:prstGeom prst="rect">
            <a:avLst/>
          </a:prstGeom>
        </p:spPr>
      </p:pic>
    </p:spTree>
    <p:extLst>
      <p:ext uri="{BB962C8B-B14F-4D97-AF65-F5344CB8AC3E}">
        <p14:creationId xmlns:p14="http://schemas.microsoft.com/office/powerpoint/2010/main" val="254320285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476672"/>
            <a:ext cx="8820472" cy="6264696"/>
          </a:xfrm>
        </p:spPr>
      </p:pic>
    </p:spTree>
    <p:extLst>
      <p:ext uri="{BB962C8B-B14F-4D97-AF65-F5344CB8AC3E}">
        <p14:creationId xmlns:p14="http://schemas.microsoft.com/office/powerpoint/2010/main" val="284966979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STEPS</a:t>
            </a:r>
            <a:endParaRPr lang="en-IN" dirty="0"/>
          </a:p>
        </p:txBody>
      </p:sp>
      <p:sp>
        <p:nvSpPr>
          <p:cNvPr id="4" name="Content Placeholder 3"/>
          <p:cNvSpPr>
            <a:spLocks noGrp="1"/>
          </p:cNvSpPr>
          <p:nvPr>
            <p:ph idx="1"/>
          </p:nvPr>
        </p:nvSpPr>
        <p:spPr/>
        <p:txBody>
          <a:bodyPr>
            <a:normAutofit fontScale="62500" lnSpcReduction="20000"/>
          </a:bodyPr>
          <a:lstStyle/>
          <a:p>
            <a:pPr marL="68580" indent="0">
              <a:buNone/>
            </a:pPr>
            <a:r>
              <a:rPr lang="en-US" dirty="0"/>
              <a:t>Below are the steps that a </a:t>
            </a:r>
            <a:r>
              <a:rPr lang="en-US" dirty="0" smtClean="0"/>
              <a:t>driver </a:t>
            </a:r>
            <a:r>
              <a:rPr lang="en-US" dirty="0"/>
              <a:t>needs to follow in order to park its car using our </a:t>
            </a:r>
            <a:r>
              <a:rPr lang="en-US" dirty="0" smtClean="0"/>
              <a:t>parking </a:t>
            </a:r>
            <a:r>
              <a:rPr lang="en-US" dirty="0"/>
              <a:t>system. </a:t>
            </a:r>
          </a:p>
          <a:p>
            <a:pPr marL="68580" indent="0">
              <a:buNone/>
            </a:pPr>
            <a:endParaRPr lang="en-US" dirty="0" smtClean="0"/>
          </a:p>
          <a:p>
            <a:pPr marL="68580" indent="0">
              <a:buNone/>
            </a:pPr>
            <a:r>
              <a:rPr lang="en-US" dirty="0" smtClean="0"/>
              <a:t>Step </a:t>
            </a:r>
            <a:r>
              <a:rPr lang="en-US" dirty="0"/>
              <a:t>1: </a:t>
            </a:r>
            <a:r>
              <a:rPr lang="en-US" dirty="0" smtClean="0"/>
              <a:t>Install </a:t>
            </a:r>
            <a:r>
              <a:rPr lang="en-US" dirty="0"/>
              <a:t>the smart parking application on your </a:t>
            </a:r>
            <a:r>
              <a:rPr lang="en-US" dirty="0" smtClean="0"/>
              <a:t>mobile </a:t>
            </a:r>
            <a:r>
              <a:rPr lang="en-US" dirty="0"/>
              <a:t>device. </a:t>
            </a:r>
          </a:p>
          <a:p>
            <a:pPr marL="68580" indent="0">
              <a:buNone/>
            </a:pPr>
            <a:r>
              <a:rPr lang="en-US" dirty="0" smtClean="0"/>
              <a:t> </a:t>
            </a:r>
            <a:r>
              <a:rPr lang="en-US" dirty="0"/>
              <a:t>Step 2: With the help of the mobile app search for a </a:t>
            </a:r>
            <a:r>
              <a:rPr lang="en-US" dirty="0" smtClean="0"/>
              <a:t>parking </a:t>
            </a:r>
            <a:r>
              <a:rPr lang="en-US" dirty="0"/>
              <a:t>area on and around your destination. </a:t>
            </a:r>
          </a:p>
          <a:p>
            <a:pPr marL="68580" indent="0">
              <a:buNone/>
            </a:pPr>
            <a:r>
              <a:rPr lang="en-US" dirty="0" smtClean="0"/>
              <a:t>Step </a:t>
            </a:r>
            <a:r>
              <a:rPr lang="en-US" dirty="0"/>
              <a:t>3: Select a particular parking area. </a:t>
            </a:r>
            <a:r>
              <a:rPr lang="en-US" dirty="0" smtClean="0"/>
              <a:t>  </a:t>
            </a:r>
          </a:p>
          <a:p>
            <a:pPr marL="68580" indent="0">
              <a:buNone/>
            </a:pPr>
            <a:r>
              <a:rPr lang="en-US" dirty="0" smtClean="0"/>
              <a:t>Step </a:t>
            </a:r>
            <a:r>
              <a:rPr lang="en-US" dirty="0"/>
              <a:t>4: Browse through the various parking slots </a:t>
            </a:r>
            <a:r>
              <a:rPr lang="en-US" dirty="0" smtClean="0"/>
              <a:t>available </a:t>
            </a:r>
            <a:r>
              <a:rPr lang="en-US" dirty="0"/>
              <a:t>in that parking area. </a:t>
            </a:r>
          </a:p>
          <a:p>
            <a:pPr marL="68580" indent="0">
              <a:buNone/>
            </a:pPr>
            <a:r>
              <a:rPr lang="en-US" dirty="0" smtClean="0"/>
              <a:t> </a:t>
            </a:r>
            <a:r>
              <a:rPr lang="en-US" dirty="0"/>
              <a:t>Step 5: Select a particular parking slot. </a:t>
            </a:r>
          </a:p>
          <a:p>
            <a:pPr marL="68580" indent="0">
              <a:buNone/>
            </a:pPr>
            <a:r>
              <a:rPr lang="en-US" dirty="0" smtClean="0"/>
              <a:t>Step </a:t>
            </a:r>
            <a:r>
              <a:rPr lang="en-US" dirty="0"/>
              <a:t>6: Select the amount of time (in hours) for which </a:t>
            </a:r>
            <a:r>
              <a:rPr lang="en-US" dirty="0" smtClean="0"/>
              <a:t>you </a:t>
            </a:r>
            <a:r>
              <a:rPr lang="en-US" dirty="0"/>
              <a:t>would like to park your car for. </a:t>
            </a:r>
          </a:p>
          <a:p>
            <a:pPr marL="68580" indent="0">
              <a:buNone/>
            </a:pPr>
            <a:r>
              <a:rPr lang="en-US" dirty="0" smtClean="0"/>
              <a:t>Step </a:t>
            </a:r>
            <a:r>
              <a:rPr lang="en-US" dirty="0"/>
              <a:t>7: Pay the parking charges either with your </a:t>
            </a:r>
            <a:r>
              <a:rPr lang="en-US" dirty="0" smtClean="0"/>
              <a:t>e-wallet </a:t>
            </a:r>
            <a:r>
              <a:rPr lang="en-US" dirty="0"/>
              <a:t>or your credit card. </a:t>
            </a:r>
          </a:p>
          <a:p>
            <a:pPr marL="68580" indent="0">
              <a:buNone/>
            </a:pPr>
            <a:r>
              <a:rPr lang="en-US" dirty="0" smtClean="0"/>
              <a:t>Step </a:t>
            </a:r>
            <a:r>
              <a:rPr lang="en-US" dirty="0"/>
              <a:t>8: Once you have successfully parked your car in </a:t>
            </a:r>
            <a:r>
              <a:rPr lang="en-US" dirty="0" smtClean="0"/>
              <a:t>the </a:t>
            </a:r>
            <a:r>
              <a:rPr lang="en-US" dirty="0"/>
              <a:t>selected parking slot, confirm your occupancy </a:t>
            </a:r>
            <a:r>
              <a:rPr lang="en-US" dirty="0" smtClean="0"/>
              <a:t>using </a:t>
            </a:r>
            <a:r>
              <a:rPr lang="en-US" dirty="0"/>
              <a:t>the mobile application.</a:t>
            </a:r>
          </a:p>
          <a:p>
            <a:endParaRPr lang="en-IN" dirty="0"/>
          </a:p>
        </p:txBody>
      </p:sp>
    </p:spTree>
    <p:extLst>
      <p:ext uri="{BB962C8B-B14F-4D97-AF65-F5344CB8AC3E}">
        <p14:creationId xmlns:p14="http://schemas.microsoft.com/office/powerpoint/2010/main" val="307478073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476672"/>
            <a:ext cx="7776864" cy="6120680"/>
          </a:xfrm>
        </p:spPr>
      </p:pic>
    </p:spTree>
    <p:extLst>
      <p:ext uri="{BB962C8B-B14F-4D97-AF65-F5344CB8AC3E}">
        <p14:creationId xmlns:p14="http://schemas.microsoft.com/office/powerpoint/2010/main" val="365436593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a:blipFill>
            <a:blip r:embed="rId2"/>
            <a:tile tx="0" ty="0" sx="100000" sy="100000" flip="none" algn="tl"/>
          </a:blipFill>
        </p:spPr>
        <p:txBody>
          <a:bodyPr>
            <a:normAutofit fontScale="77500" lnSpcReduction="20000"/>
          </a:bodyPr>
          <a:lstStyle/>
          <a:p>
            <a:pPr marL="68580" indent="0">
              <a:buNone/>
            </a:pPr>
            <a:r>
              <a:rPr lang="en-US" dirty="0">
                <a:solidFill>
                  <a:srgbClr val="7030A0"/>
                </a:solidFill>
              </a:rPr>
              <a:t>The concept of Smart Cities have always been a dream for </a:t>
            </a:r>
            <a:r>
              <a:rPr lang="en-US" dirty="0" smtClean="0">
                <a:solidFill>
                  <a:srgbClr val="7030A0"/>
                </a:solidFill>
              </a:rPr>
              <a:t>humanity</a:t>
            </a:r>
            <a:r>
              <a:rPr lang="en-US" dirty="0">
                <a:solidFill>
                  <a:srgbClr val="7030A0"/>
                </a:solidFill>
              </a:rPr>
              <a:t>. Since the past couple of years large advancements </a:t>
            </a:r>
            <a:r>
              <a:rPr lang="en-US" dirty="0" smtClean="0">
                <a:solidFill>
                  <a:srgbClr val="7030A0"/>
                </a:solidFill>
              </a:rPr>
              <a:t>have </a:t>
            </a:r>
            <a:r>
              <a:rPr lang="en-US" dirty="0">
                <a:solidFill>
                  <a:srgbClr val="7030A0"/>
                </a:solidFill>
              </a:rPr>
              <a:t>been made in making smart cities a reality. The growth of </a:t>
            </a:r>
            <a:r>
              <a:rPr lang="en-US" dirty="0" smtClean="0">
                <a:solidFill>
                  <a:srgbClr val="7030A0"/>
                </a:solidFill>
              </a:rPr>
              <a:t>Internet </a:t>
            </a:r>
            <a:r>
              <a:rPr lang="en-US" dirty="0">
                <a:solidFill>
                  <a:srgbClr val="7030A0"/>
                </a:solidFill>
              </a:rPr>
              <a:t>of Things and Cloud technologies have give rise to </a:t>
            </a:r>
            <a:r>
              <a:rPr lang="en-US" dirty="0" smtClean="0">
                <a:solidFill>
                  <a:srgbClr val="7030A0"/>
                </a:solidFill>
              </a:rPr>
              <a:t>new </a:t>
            </a:r>
            <a:r>
              <a:rPr lang="en-US" dirty="0">
                <a:solidFill>
                  <a:srgbClr val="7030A0"/>
                </a:solidFill>
              </a:rPr>
              <a:t>possibilities in terms of smart cities. Smart parking </a:t>
            </a:r>
            <a:r>
              <a:rPr lang="en-US" dirty="0" smtClean="0">
                <a:solidFill>
                  <a:srgbClr val="7030A0"/>
                </a:solidFill>
              </a:rPr>
              <a:t>facilities </a:t>
            </a:r>
            <a:r>
              <a:rPr lang="en-US" dirty="0">
                <a:solidFill>
                  <a:srgbClr val="7030A0"/>
                </a:solidFill>
              </a:rPr>
              <a:t>and traffic management systems have always been at </a:t>
            </a:r>
            <a:r>
              <a:rPr lang="en-US" dirty="0" smtClean="0">
                <a:solidFill>
                  <a:srgbClr val="7030A0"/>
                </a:solidFill>
              </a:rPr>
              <a:t>the </a:t>
            </a:r>
            <a:r>
              <a:rPr lang="en-US" dirty="0">
                <a:solidFill>
                  <a:srgbClr val="7030A0"/>
                </a:solidFill>
              </a:rPr>
              <a:t>core of constructing smart cities. In this paper, we address </a:t>
            </a:r>
            <a:r>
              <a:rPr lang="en-US" dirty="0" smtClean="0">
                <a:solidFill>
                  <a:srgbClr val="7030A0"/>
                </a:solidFill>
              </a:rPr>
              <a:t>the </a:t>
            </a:r>
            <a:r>
              <a:rPr lang="en-US" dirty="0">
                <a:solidFill>
                  <a:srgbClr val="7030A0"/>
                </a:solidFill>
              </a:rPr>
              <a:t>issue of parking and present an </a:t>
            </a:r>
            <a:r>
              <a:rPr lang="en-US" dirty="0" err="1">
                <a:solidFill>
                  <a:srgbClr val="7030A0"/>
                </a:solidFill>
              </a:rPr>
              <a:t>IoT</a:t>
            </a:r>
            <a:r>
              <a:rPr lang="en-US" dirty="0">
                <a:solidFill>
                  <a:srgbClr val="7030A0"/>
                </a:solidFill>
              </a:rPr>
              <a:t> based Cloud integrated </a:t>
            </a:r>
            <a:r>
              <a:rPr lang="en-US" dirty="0" smtClean="0">
                <a:solidFill>
                  <a:srgbClr val="7030A0"/>
                </a:solidFill>
              </a:rPr>
              <a:t>smart </a:t>
            </a:r>
            <a:r>
              <a:rPr lang="en-US" dirty="0">
                <a:solidFill>
                  <a:srgbClr val="7030A0"/>
                </a:solidFill>
              </a:rPr>
              <a:t>parking system. The system that we propose provides </a:t>
            </a:r>
            <a:r>
              <a:rPr lang="en-US" dirty="0" smtClean="0">
                <a:solidFill>
                  <a:srgbClr val="7030A0"/>
                </a:solidFill>
              </a:rPr>
              <a:t>real </a:t>
            </a:r>
            <a:r>
              <a:rPr lang="en-US" dirty="0">
                <a:solidFill>
                  <a:srgbClr val="7030A0"/>
                </a:solidFill>
              </a:rPr>
              <a:t>time information regarding availability of parking slots in a </a:t>
            </a:r>
            <a:r>
              <a:rPr lang="en-US" dirty="0" smtClean="0">
                <a:solidFill>
                  <a:srgbClr val="7030A0"/>
                </a:solidFill>
              </a:rPr>
              <a:t>parking </a:t>
            </a:r>
            <a:r>
              <a:rPr lang="en-US" dirty="0">
                <a:solidFill>
                  <a:srgbClr val="7030A0"/>
                </a:solidFill>
              </a:rPr>
              <a:t>area. Users from remote locations could book a </a:t>
            </a:r>
            <a:r>
              <a:rPr lang="en-US" dirty="0" smtClean="0">
                <a:solidFill>
                  <a:srgbClr val="7030A0"/>
                </a:solidFill>
              </a:rPr>
              <a:t>parking </a:t>
            </a:r>
            <a:r>
              <a:rPr lang="en-US" dirty="0">
                <a:solidFill>
                  <a:srgbClr val="7030A0"/>
                </a:solidFill>
              </a:rPr>
              <a:t>slot for them by the use of our mobile application. The </a:t>
            </a:r>
            <a:r>
              <a:rPr lang="en-US" dirty="0" smtClean="0">
                <a:solidFill>
                  <a:srgbClr val="7030A0"/>
                </a:solidFill>
              </a:rPr>
              <a:t>efforts </a:t>
            </a:r>
            <a:r>
              <a:rPr lang="en-US" dirty="0">
                <a:solidFill>
                  <a:srgbClr val="7030A0"/>
                </a:solidFill>
              </a:rPr>
              <a:t>made in this paper are indented to improve the parking </a:t>
            </a:r>
            <a:r>
              <a:rPr lang="en-US" dirty="0" smtClean="0">
                <a:solidFill>
                  <a:srgbClr val="7030A0"/>
                </a:solidFill>
              </a:rPr>
              <a:t>facilities </a:t>
            </a:r>
            <a:r>
              <a:rPr lang="en-US" dirty="0">
                <a:solidFill>
                  <a:srgbClr val="7030A0"/>
                </a:solidFill>
              </a:rPr>
              <a:t>of a city and thereby aiming to enhance the quality of </a:t>
            </a:r>
            <a:r>
              <a:rPr lang="en-US" dirty="0" smtClean="0">
                <a:solidFill>
                  <a:srgbClr val="7030A0"/>
                </a:solidFill>
              </a:rPr>
              <a:t>life </a:t>
            </a:r>
            <a:r>
              <a:rPr lang="en-US" dirty="0">
                <a:solidFill>
                  <a:srgbClr val="7030A0"/>
                </a:solidFill>
              </a:rPr>
              <a:t>of its people</a:t>
            </a:r>
          </a:p>
        </p:txBody>
      </p:sp>
    </p:spTree>
    <p:extLst>
      <p:ext uri="{BB962C8B-B14F-4D97-AF65-F5344CB8AC3E}">
        <p14:creationId xmlns:p14="http://schemas.microsoft.com/office/powerpoint/2010/main" val="36970835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52044878"/>
              </p:ext>
            </p:extLst>
          </p:nvPr>
        </p:nvGraphicFramePr>
        <p:xfrm>
          <a:off x="914400" y="178435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21870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457120"/>
          </a:xfrm>
        </p:spPr>
        <p:txBody>
          <a:bodyPr>
            <a:normAutofit fontScale="90000"/>
          </a:bodyPr>
          <a:lstStyle/>
          <a:p>
            <a:r>
              <a:rPr lang="en-US" dirty="0" smtClean="0"/>
              <a:t>INTRODUCTION</a:t>
            </a:r>
            <a:endParaRPr lang="en-IN" dirty="0"/>
          </a:p>
        </p:txBody>
      </p:sp>
      <p:sp>
        <p:nvSpPr>
          <p:cNvPr id="4" name="Content Placeholder 3"/>
          <p:cNvSpPr>
            <a:spLocks noGrp="1"/>
          </p:cNvSpPr>
          <p:nvPr>
            <p:ph idx="1"/>
          </p:nvPr>
        </p:nvSpPr>
        <p:spPr>
          <a:effectLst>
            <a:glow rad="139700">
              <a:schemeClr val="accent2">
                <a:satMod val="175000"/>
                <a:alpha val="40000"/>
              </a:schemeClr>
            </a:glow>
          </a:effectLst>
        </p:spPr>
        <p:txBody>
          <a:bodyPr>
            <a:noAutofit/>
          </a:bodyPr>
          <a:lstStyle/>
          <a:p>
            <a:pPr marL="68580" indent="0" algn="just">
              <a:buNone/>
            </a:pPr>
            <a:r>
              <a:rPr lang="en-US" sz="1200" dirty="0" smtClean="0">
                <a:latin typeface="Arial" pitchFamily="34" charset="0"/>
                <a:cs typeface="Arial" pitchFamily="34" charset="0"/>
              </a:rPr>
              <a:t>The </a:t>
            </a:r>
            <a:r>
              <a:rPr lang="en-US" sz="1200" dirty="0">
                <a:latin typeface="Arial" pitchFamily="34" charset="0"/>
                <a:cs typeface="Arial" pitchFamily="34" charset="0"/>
              </a:rPr>
              <a:t>concept of Internet of Things (</a:t>
            </a:r>
            <a:r>
              <a:rPr lang="en-US" sz="1200" dirty="0" err="1">
                <a:latin typeface="Arial" pitchFamily="34" charset="0"/>
                <a:cs typeface="Arial" pitchFamily="34" charset="0"/>
              </a:rPr>
              <a:t>IoT</a:t>
            </a:r>
            <a:r>
              <a:rPr lang="en-US" sz="1200" dirty="0">
                <a:latin typeface="Arial" pitchFamily="34" charset="0"/>
                <a:cs typeface="Arial" pitchFamily="34" charset="0"/>
              </a:rPr>
              <a:t>) started with things with </a:t>
            </a:r>
            <a:r>
              <a:rPr lang="en-US" sz="1200" dirty="0" smtClean="0">
                <a:latin typeface="Arial" pitchFamily="34" charset="0"/>
                <a:cs typeface="Arial" pitchFamily="34" charset="0"/>
              </a:rPr>
              <a:t>identity </a:t>
            </a:r>
            <a:r>
              <a:rPr lang="en-US" sz="1200" dirty="0">
                <a:latin typeface="Arial" pitchFamily="34" charset="0"/>
                <a:cs typeface="Arial" pitchFamily="34" charset="0"/>
              </a:rPr>
              <a:t>communication devices. The devices could be tracked, </a:t>
            </a:r>
            <a:r>
              <a:rPr lang="en-US" sz="1200" dirty="0" smtClean="0">
                <a:latin typeface="Arial" pitchFamily="34" charset="0"/>
                <a:cs typeface="Arial" pitchFamily="34" charset="0"/>
              </a:rPr>
              <a:t>controlled </a:t>
            </a:r>
            <a:r>
              <a:rPr lang="en-US" sz="1200" dirty="0">
                <a:latin typeface="Arial" pitchFamily="34" charset="0"/>
                <a:cs typeface="Arial" pitchFamily="34" charset="0"/>
              </a:rPr>
              <a:t>or monitored using remote computers connected </a:t>
            </a:r>
            <a:r>
              <a:rPr lang="en-US" sz="1200" dirty="0" smtClean="0">
                <a:latin typeface="Arial" pitchFamily="34" charset="0"/>
                <a:cs typeface="Arial" pitchFamily="34" charset="0"/>
              </a:rPr>
              <a:t>through </a:t>
            </a:r>
            <a:r>
              <a:rPr lang="en-US" sz="1200" dirty="0">
                <a:latin typeface="Arial" pitchFamily="34" charset="0"/>
                <a:cs typeface="Arial" pitchFamily="34" charset="0"/>
              </a:rPr>
              <a:t>Internet. </a:t>
            </a:r>
            <a:r>
              <a:rPr lang="en-US" sz="1200" dirty="0" err="1">
                <a:latin typeface="Arial" pitchFamily="34" charset="0"/>
                <a:cs typeface="Arial" pitchFamily="34" charset="0"/>
              </a:rPr>
              <a:t>IoT</a:t>
            </a:r>
            <a:r>
              <a:rPr lang="en-US" sz="1200" dirty="0">
                <a:latin typeface="Arial" pitchFamily="34" charset="0"/>
                <a:cs typeface="Arial" pitchFamily="34" charset="0"/>
              </a:rPr>
              <a:t> extends the use of Internet providing the </a:t>
            </a:r>
            <a:r>
              <a:rPr lang="en-US" sz="1200" dirty="0" smtClean="0">
                <a:latin typeface="Arial" pitchFamily="34" charset="0"/>
                <a:cs typeface="Arial" pitchFamily="34" charset="0"/>
              </a:rPr>
              <a:t>communication</a:t>
            </a:r>
            <a:r>
              <a:rPr lang="en-US" sz="1200" dirty="0">
                <a:latin typeface="Arial" pitchFamily="34" charset="0"/>
                <a:cs typeface="Arial" pitchFamily="34" charset="0"/>
              </a:rPr>
              <a:t>, and thus inter-network of the devices and </a:t>
            </a:r>
            <a:r>
              <a:rPr lang="en-US" sz="1200" dirty="0" smtClean="0">
                <a:latin typeface="Arial" pitchFamily="34" charset="0"/>
                <a:cs typeface="Arial" pitchFamily="34" charset="0"/>
              </a:rPr>
              <a:t>physical </a:t>
            </a:r>
            <a:r>
              <a:rPr lang="en-US" sz="1200" dirty="0">
                <a:latin typeface="Arial" pitchFamily="34" charset="0"/>
                <a:cs typeface="Arial" pitchFamily="34" charset="0"/>
              </a:rPr>
              <a:t>objects, or ‘Things’. The two prominent words in </a:t>
            </a:r>
            <a:r>
              <a:rPr lang="en-US" sz="1200" dirty="0" err="1">
                <a:latin typeface="Arial" pitchFamily="34" charset="0"/>
                <a:cs typeface="Arial" pitchFamily="34" charset="0"/>
              </a:rPr>
              <a:t>IoT</a:t>
            </a:r>
            <a:r>
              <a:rPr lang="en-US" sz="1200" dirty="0">
                <a:latin typeface="Arial" pitchFamily="34" charset="0"/>
                <a:cs typeface="Arial" pitchFamily="34" charset="0"/>
              </a:rPr>
              <a:t> </a:t>
            </a:r>
            <a:r>
              <a:rPr lang="en-US" sz="1200" dirty="0" smtClean="0">
                <a:latin typeface="Arial" pitchFamily="34" charset="0"/>
                <a:cs typeface="Arial" pitchFamily="34" charset="0"/>
              </a:rPr>
              <a:t>are </a:t>
            </a:r>
            <a:r>
              <a:rPr lang="en-US" sz="1200" dirty="0">
                <a:latin typeface="Arial" pitchFamily="34" charset="0"/>
                <a:cs typeface="Arial" pitchFamily="34" charset="0"/>
              </a:rPr>
              <a:t>“internet” and “things”. Internet means a vast global </a:t>
            </a:r>
            <a:r>
              <a:rPr lang="en-US" sz="1200" dirty="0" smtClean="0">
                <a:latin typeface="Arial" pitchFamily="34" charset="0"/>
                <a:cs typeface="Arial" pitchFamily="34" charset="0"/>
              </a:rPr>
              <a:t>network </a:t>
            </a:r>
            <a:r>
              <a:rPr lang="en-US" sz="1200" dirty="0">
                <a:latin typeface="Arial" pitchFamily="34" charset="0"/>
                <a:cs typeface="Arial" pitchFamily="34" charset="0"/>
              </a:rPr>
              <a:t>of connected servers, computers, tablets and mobiles </a:t>
            </a:r>
            <a:r>
              <a:rPr lang="en-US" sz="1200" dirty="0" smtClean="0">
                <a:latin typeface="Arial" pitchFamily="34" charset="0"/>
                <a:cs typeface="Arial" pitchFamily="34" charset="0"/>
              </a:rPr>
              <a:t>using </a:t>
            </a:r>
            <a:r>
              <a:rPr lang="en-US" sz="1200" dirty="0">
                <a:latin typeface="Arial" pitchFamily="34" charset="0"/>
                <a:cs typeface="Arial" pitchFamily="34" charset="0"/>
              </a:rPr>
              <a:t>the internationally used protocols and connecting </a:t>
            </a:r>
            <a:r>
              <a:rPr lang="en-US" sz="1200" dirty="0" smtClean="0">
                <a:latin typeface="Arial" pitchFamily="34" charset="0"/>
                <a:cs typeface="Arial" pitchFamily="34" charset="0"/>
              </a:rPr>
              <a:t>systems</a:t>
            </a:r>
            <a:r>
              <a:rPr lang="en-US" sz="1200" dirty="0">
                <a:latin typeface="Arial" pitchFamily="34" charset="0"/>
                <a:cs typeface="Arial" pitchFamily="34" charset="0"/>
              </a:rPr>
              <a:t>. Internet enables sending, receiving, or communicating </a:t>
            </a:r>
            <a:r>
              <a:rPr lang="en-US" sz="1200" dirty="0" smtClean="0">
                <a:latin typeface="Arial" pitchFamily="34" charset="0"/>
                <a:cs typeface="Arial" pitchFamily="34" charset="0"/>
              </a:rPr>
              <a:t>of </a:t>
            </a:r>
            <a:r>
              <a:rPr lang="en-US" sz="1200" dirty="0">
                <a:latin typeface="Arial" pitchFamily="34" charset="0"/>
                <a:cs typeface="Arial" pitchFamily="34" charset="0"/>
              </a:rPr>
              <a:t>information. Thing in English has number of uses and </a:t>
            </a:r>
            <a:r>
              <a:rPr lang="en-US" sz="1200" dirty="0" smtClean="0">
                <a:latin typeface="Arial" pitchFamily="34" charset="0"/>
                <a:cs typeface="Arial" pitchFamily="34" charset="0"/>
              </a:rPr>
              <a:t>meanings</a:t>
            </a:r>
            <a:r>
              <a:rPr lang="en-US" sz="1200" dirty="0">
                <a:latin typeface="Arial" pitchFamily="34" charset="0"/>
                <a:cs typeface="Arial" pitchFamily="34" charset="0"/>
              </a:rPr>
              <a:t>. Dictionary meaning of ‘Thing’ is a term used to </a:t>
            </a:r>
            <a:r>
              <a:rPr lang="en-US" sz="1200" dirty="0" smtClean="0">
                <a:latin typeface="Arial" pitchFamily="34" charset="0"/>
                <a:cs typeface="Arial" pitchFamily="34" charset="0"/>
              </a:rPr>
              <a:t>reference </a:t>
            </a:r>
            <a:r>
              <a:rPr lang="en-US" sz="1200" dirty="0">
                <a:latin typeface="Arial" pitchFamily="34" charset="0"/>
                <a:cs typeface="Arial" pitchFamily="34" charset="0"/>
              </a:rPr>
              <a:t>to a physical object, an action or idea, situation or </a:t>
            </a:r>
            <a:r>
              <a:rPr lang="en-US" sz="1200" dirty="0" smtClean="0">
                <a:latin typeface="Arial" pitchFamily="34" charset="0"/>
                <a:cs typeface="Arial" pitchFamily="34" charset="0"/>
              </a:rPr>
              <a:t>activity</a:t>
            </a:r>
            <a:r>
              <a:rPr lang="en-US" sz="1200" dirty="0">
                <a:latin typeface="Arial" pitchFamily="34" charset="0"/>
                <a:cs typeface="Arial" pitchFamily="34" charset="0"/>
              </a:rPr>
              <a:t>, in case when we do not wish to be precise. </a:t>
            </a:r>
            <a:r>
              <a:rPr lang="en-US" sz="1200" dirty="0" err="1">
                <a:latin typeface="Arial" pitchFamily="34" charset="0"/>
                <a:cs typeface="Arial" pitchFamily="34" charset="0"/>
              </a:rPr>
              <a:t>IoT</a:t>
            </a:r>
            <a:r>
              <a:rPr lang="en-US" sz="1200" dirty="0">
                <a:latin typeface="Arial" pitchFamily="34" charset="0"/>
                <a:cs typeface="Arial" pitchFamily="34" charset="0"/>
              </a:rPr>
              <a:t>, in </a:t>
            </a:r>
            <a:r>
              <a:rPr lang="en-US" sz="1200" dirty="0" smtClean="0">
                <a:latin typeface="Arial" pitchFamily="34" charset="0"/>
                <a:cs typeface="Arial" pitchFamily="34" charset="0"/>
              </a:rPr>
              <a:t>general </a:t>
            </a:r>
            <a:r>
              <a:rPr lang="en-US" sz="1200" dirty="0">
                <a:latin typeface="Arial" pitchFamily="34" charset="0"/>
                <a:cs typeface="Arial" pitchFamily="34" charset="0"/>
              </a:rPr>
              <a:t>consists of inter-network of the devices and physical </a:t>
            </a:r>
            <a:r>
              <a:rPr lang="en-US" sz="1200" dirty="0" smtClean="0">
                <a:latin typeface="Arial" pitchFamily="34" charset="0"/>
                <a:cs typeface="Arial" pitchFamily="34" charset="0"/>
              </a:rPr>
              <a:t>objects</a:t>
            </a:r>
            <a:r>
              <a:rPr lang="en-US" sz="1200" dirty="0">
                <a:latin typeface="Arial" pitchFamily="34" charset="0"/>
                <a:cs typeface="Arial" pitchFamily="34" charset="0"/>
              </a:rPr>
              <a:t>, number of objects can gather the data at remote </a:t>
            </a:r>
            <a:r>
              <a:rPr lang="en-US" sz="1200" dirty="0" smtClean="0">
                <a:latin typeface="Arial" pitchFamily="34" charset="0"/>
                <a:cs typeface="Arial" pitchFamily="34" charset="0"/>
              </a:rPr>
              <a:t>locations </a:t>
            </a:r>
            <a:r>
              <a:rPr lang="en-US" sz="1200" dirty="0">
                <a:latin typeface="Arial" pitchFamily="34" charset="0"/>
                <a:cs typeface="Arial" pitchFamily="34" charset="0"/>
              </a:rPr>
              <a:t>and communicate to units managing, acquiring, </a:t>
            </a:r>
            <a:r>
              <a:rPr lang="en-US" sz="1200" dirty="0" smtClean="0">
                <a:latin typeface="Arial" pitchFamily="34" charset="0"/>
                <a:cs typeface="Arial" pitchFamily="34" charset="0"/>
              </a:rPr>
              <a:t>organizing </a:t>
            </a:r>
            <a:r>
              <a:rPr lang="en-US" sz="1200" dirty="0">
                <a:latin typeface="Arial" pitchFamily="34" charset="0"/>
                <a:cs typeface="Arial" pitchFamily="34" charset="0"/>
              </a:rPr>
              <a:t>and analyzing the data in the processes and services. </a:t>
            </a:r>
            <a:r>
              <a:rPr lang="en-US" sz="1200" dirty="0" smtClean="0">
                <a:latin typeface="Arial" pitchFamily="34" charset="0"/>
                <a:cs typeface="Arial" pitchFamily="34" charset="0"/>
              </a:rPr>
              <a:t>It </a:t>
            </a:r>
            <a:r>
              <a:rPr lang="en-US" sz="1200" dirty="0">
                <a:latin typeface="Arial" pitchFamily="34" charset="0"/>
                <a:cs typeface="Arial" pitchFamily="34" charset="0"/>
              </a:rPr>
              <a:t>provides a vision where things (wearable, watch, alarm </a:t>
            </a:r>
            <a:r>
              <a:rPr lang="en-US" sz="1200" dirty="0" smtClean="0">
                <a:latin typeface="Arial" pitchFamily="34" charset="0"/>
                <a:cs typeface="Arial" pitchFamily="34" charset="0"/>
              </a:rPr>
              <a:t>clock</a:t>
            </a:r>
            <a:r>
              <a:rPr lang="en-US" sz="1200" dirty="0">
                <a:latin typeface="Arial" pitchFamily="34" charset="0"/>
                <a:cs typeface="Arial" pitchFamily="34" charset="0"/>
              </a:rPr>
              <a:t>, home devices, surrounding objects with) become smart </a:t>
            </a:r>
            <a:r>
              <a:rPr lang="en-US" sz="1200" dirty="0" smtClean="0">
                <a:latin typeface="Arial" pitchFamily="34" charset="0"/>
                <a:cs typeface="Arial" pitchFamily="34" charset="0"/>
              </a:rPr>
              <a:t>and </a:t>
            </a:r>
            <a:r>
              <a:rPr lang="en-US" sz="1200" dirty="0">
                <a:latin typeface="Arial" pitchFamily="34" charset="0"/>
                <a:cs typeface="Arial" pitchFamily="34" charset="0"/>
              </a:rPr>
              <a:t>behave alive through sensing, computing and </a:t>
            </a:r>
            <a:r>
              <a:rPr lang="en-US" sz="1200" dirty="0" smtClean="0">
                <a:latin typeface="Arial" pitchFamily="34" charset="0"/>
                <a:cs typeface="Arial" pitchFamily="34" charset="0"/>
              </a:rPr>
              <a:t>communicating </a:t>
            </a:r>
            <a:r>
              <a:rPr lang="en-US" sz="1200" dirty="0">
                <a:latin typeface="Arial" pitchFamily="34" charset="0"/>
                <a:cs typeface="Arial" pitchFamily="34" charset="0"/>
              </a:rPr>
              <a:t>by embedded small devices which interact with </a:t>
            </a:r>
            <a:r>
              <a:rPr lang="en-US" sz="1200" dirty="0" smtClean="0">
                <a:latin typeface="Arial" pitchFamily="34" charset="0"/>
                <a:cs typeface="Arial" pitchFamily="34" charset="0"/>
              </a:rPr>
              <a:t>remote </a:t>
            </a:r>
            <a:r>
              <a:rPr lang="en-US" sz="1200" dirty="0">
                <a:latin typeface="Arial" pitchFamily="34" charset="0"/>
                <a:cs typeface="Arial" pitchFamily="34" charset="0"/>
              </a:rPr>
              <a:t>objects or persons through connectivity. The scalable </a:t>
            </a:r>
            <a:r>
              <a:rPr lang="en-US" sz="1200" dirty="0" smtClean="0">
                <a:latin typeface="Arial" pitchFamily="34" charset="0"/>
                <a:cs typeface="Arial" pitchFamily="34" charset="0"/>
              </a:rPr>
              <a:t>and </a:t>
            </a:r>
            <a:r>
              <a:rPr lang="en-US" sz="1200" dirty="0">
                <a:latin typeface="Arial" pitchFamily="34" charset="0"/>
                <a:cs typeface="Arial" pitchFamily="34" charset="0"/>
              </a:rPr>
              <a:t>robust nature of Cloud computing is allowing developers </a:t>
            </a:r>
            <a:r>
              <a:rPr lang="en-US" sz="1200" dirty="0" smtClean="0">
                <a:latin typeface="Arial" pitchFamily="34" charset="0"/>
                <a:cs typeface="Arial" pitchFamily="34" charset="0"/>
              </a:rPr>
              <a:t>to </a:t>
            </a:r>
            <a:r>
              <a:rPr lang="en-US" sz="1200" dirty="0">
                <a:latin typeface="Arial" pitchFamily="34" charset="0"/>
                <a:cs typeface="Arial" pitchFamily="34" charset="0"/>
              </a:rPr>
              <a:t>create and host their applications on it. Cloud acts as a </a:t>
            </a:r>
            <a:r>
              <a:rPr lang="en-US" sz="1200" dirty="0" smtClean="0">
                <a:latin typeface="Arial" pitchFamily="34" charset="0"/>
                <a:cs typeface="Arial" pitchFamily="34" charset="0"/>
              </a:rPr>
              <a:t>partner </a:t>
            </a:r>
            <a:r>
              <a:rPr lang="en-US" sz="1200" dirty="0">
                <a:latin typeface="Arial" pitchFamily="34" charset="0"/>
                <a:cs typeface="Arial" pitchFamily="34" charset="0"/>
              </a:rPr>
              <a:t>for </a:t>
            </a:r>
            <a:r>
              <a:rPr lang="en-US" sz="1200" dirty="0" err="1">
                <a:latin typeface="Arial" pitchFamily="34" charset="0"/>
                <a:cs typeface="Arial" pitchFamily="34" charset="0"/>
              </a:rPr>
              <a:t>IoT</a:t>
            </a:r>
            <a:r>
              <a:rPr lang="en-US" sz="1200" dirty="0">
                <a:latin typeface="Arial" pitchFamily="34" charset="0"/>
                <a:cs typeface="Arial" pitchFamily="34" charset="0"/>
              </a:rPr>
              <a:t> as it acts as a platform where all the </a:t>
            </a:r>
            <a:r>
              <a:rPr lang="en-US" sz="1200" dirty="0" smtClean="0">
                <a:latin typeface="Arial" pitchFamily="34" charset="0"/>
                <a:cs typeface="Arial" pitchFamily="34" charset="0"/>
              </a:rPr>
              <a:t>sensor </a:t>
            </a:r>
            <a:r>
              <a:rPr lang="en-US" sz="1200" dirty="0">
                <a:latin typeface="Arial" pitchFamily="34" charset="0"/>
                <a:cs typeface="Arial" pitchFamily="34" charset="0"/>
              </a:rPr>
              <a:t>data can be stored and accessed from remote </a:t>
            </a:r>
            <a:r>
              <a:rPr lang="en-US" sz="1200" dirty="0" smtClean="0">
                <a:latin typeface="Arial" pitchFamily="34" charset="0"/>
                <a:cs typeface="Arial" pitchFamily="34" charset="0"/>
              </a:rPr>
              <a:t>locations. </a:t>
            </a:r>
            <a:r>
              <a:rPr lang="en-US" sz="1200" dirty="0">
                <a:latin typeface="Arial" pitchFamily="34" charset="0"/>
                <a:cs typeface="Arial" pitchFamily="34" charset="0"/>
              </a:rPr>
              <a:t>These factors gave rise to the amalgamation of </a:t>
            </a:r>
            <a:r>
              <a:rPr lang="en-US" sz="1200" dirty="0" smtClean="0">
                <a:latin typeface="Arial" pitchFamily="34" charset="0"/>
                <a:cs typeface="Arial" pitchFamily="34" charset="0"/>
              </a:rPr>
              <a:t>both </a:t>
            </a:r>
            <a:r>
              <a:rPr lang="en-US" sz="1200" dirty="0">
                <a:latin typeface="Arial" pitchFamily="34" charset="0"/>
                <a:cs typeface="Arial" pitchFamily="34" charset="0"/>
              </a:rPr>
              <a:t>technologies thus leading to the formation of a new </a:t>
            </a:r>
            <a:r>
              <a:rPr lang="en-US" sz="1200" dirty="0" smtClean="0">
                <a:latin typeface="Arial" pitchFamily="34" charset="0"/>
                <a:cs typeface="Arial" pitchFamily="34" charset="0"/>
              </a:rPr>
              <a:t>technology </a:t>
            </a:r>
            <a:r>
              <a:rPr lang="en-US" sz="1200" dirty="0">
                <a:latin typeface="Arial" pitchFamily="34" charset="0"/>
                <a:cs typeface="Arial" pitchFamily="34" charset="0"/>
              </a:rPr>
              <a:t>called Cloud of Things(</a:t>
            </a:r>
            <a:r>
              <a:rPr lang="en-US" sz="1200" dirty="0" err="1">
                <a:latin typeface="Arial" pitchFamily="34" charset="0"/>
                <a:cs typeface="Arial" pitchFamily="34" charset="0"/>
              </a:rPr>
              <a:t>CoT</a:t>
            </a:r>
            <a:r>
              <a:rPr lang="en-US" sz="1200" dirty="0">
                <a:latin typeface="Arial" pitchFamily="34" charset="0"/>
                <a:cs typeface="Arial" pitchFamily="34" charset="0"/>
              </a:rPr>
              <a:t>). In </a:t>
            </a:r>
            <a:r>
              <a:rPr lang="en-US" sz="1200" dirty="0" err="1">
                <a:latin typeface="Arial" pitchFamily="34" charset="0"/>
                <a:cs typeface="Arial" pitchFamily="34" charset="0"/>
              </a:rPr>
              <a:t>CoT</a:t>
            </a:r>
            <a:r>
              <a:rPr lang="en-US" sz="1200" dirty="0">
                <a:latin typeface="Arial" pitchFamily="34" charset="0"/>
                <a:cs typeface="Arial" pitchFamily="34" charset="0"/>
              </a:rPr>
              <a:t> the </a:t>
            </a:r>
            <a:r>
              <a:rPr lang="en-US" sz="1200" dirty="0" smtClean="0">
                <a:latin typeface="Arial" pitchFamily="34" charset="0"/>
                <a:cs typeface="Arial" pitchFamily="34" charset="0"/>
              </a:rPr>
              <a:t>things(nodes</a:t>
            </a:r>
            <a:r>
              <a:rPr lang="en-US" sz="1200" dirty="0">
                <a:latin typeface="Arial" pitchFamily="34" charset="0"/>
                <a:cs typeface="Arial" pitchFamily="34" charset="0"/>
              </a:rPr>
              <a:t>) could be accessed, monitored and controlled </a:t>
            </a:r>
            <a:r>
              <a:rPr lang="en-US" sz="1200" dirty="0" smtClean="0">
                <a:latin typeface="Arial" pitchFamily="34" charset="0"/>
                <a:cs typeface="Arial" pitchFamily="34" charset="0"/>
              </a:rPr>
              <a:t>from </a:t>
            </a:r>
            <a:r>
              <a:rPr lang="en-US" sz="1200" dirty="0">
                <a:latin typeface="Arial" pitchFamily="34" charset="0"/>
                <a:cs typeface="Arial" pitchFamily="34" charset="0"/>
              </a:rPr>
              <a:t>any remote location through the cloud. Due to high </a:t>
            </a:r>
            <a:r>
              <a:rPr lang="en-US" sz="1200" dirty="0" smtClean="0">
                <a:latin typeface="Arial" pitchFamily="34" charset="0"/>
                <a:cs typeface="Arial" pitchFamily="34" charset="0"/>
              </a:rPr>
              <a:t>scalability </a:t>
            </a:r>
            <a:r>
              <a:rPr lang="en-US" sz="1200" dirty="0">
                <a:latin typeface="Arial" pitchFamily="34" charset="0"/>
                <a:cs typeface="Arial" pitchFamily="34" charset="0"/>
              </a:rPr>
              <a:t>in cloud any number of node could be added or </a:t>
            </a:r>
            <a:r>
              <a:rPr lang="en-US" sz="1200" dirty="0" smtClean="0">
                <a:latin typeface="Arial" pitchFamily="34" charset="0"/>
                <a:cs typeface="Arial" pitchFamily="34" charset="0"/>
              </a:rPr>
              <a:t>removed </a:t>
            </a:r>
            <a:r>
              <a:rPr lang="en-US" sz="1200" dirty="0">
                <a:latin typeface="Arial" pitchFamily="34" charset="0"/>
                <a:cs typeface="Arial" pitchFamily="34" charset="0"/>
              </a:rPr>
              <a:t>from the </a:t>
            </a:r>
            <a:r>
              <a:rPr lang="en-US" sz="1200" dirty="0" err="1">
                <a:latin typeface="Arial" pitchFamily="34" charset="0"/>
                <a:cs typeface="Arial" pitchFamily="34" charset="0"/>
              </a:rPr>
              <a:t>IoT</a:t>
            </a:r>
            <a:r>
              <a:rPr lang="en-US" sz="1200" dirty="0">
                <a:latin typeface="Arial" pitchFamily="34" charset="0"/>
                <a:cs typeface="Arial" pitchFamily="34" charset="0"/>
              </a:rPr>
              <a:t> system on a real time basis. In simple </a:t>
            </a:r>
            <a:r>
              <a:rPr lang="en-US" sz="1200" dirty="0" smtClean="0">
                <a:latin typeface="Arial" pitchFamily="34" charset="0"/>
                <a:cs typeface="Arial" pitchFamily="34" charset="0"/>
              </a:rPr>
              <a:t>terms </a:t>
            </a:r>
            <a:r>
              <a:rPr lang="en-US" sz="1200" dirty="0" err="1">
                <a:latin typeface="Arial" pitchFamily="34" charset="0"/>
                <a:cs typeface="Arial" pitchFamily="34" charset="0"/>
              </a:rPr>
              <a:t>IoT</a:t>
            </a:r>
            <a:r>
              <a:rPr lang="en-US" sz="1200" dirty="0">
                <a:latin typeface="Arial" pitchFamily="34" charset="0"/>
                <a:cs typeface="Arial" pitchFamily="34" charset="0"/>
              </a:rPr>
              <a:t> can be explained in form of an equation stating: </a:t>
            </a:r>
            <a:endParaRPr lang="en-US" sz="1200" dirty="0" smtClean="0">
              <a:latin typeface="Arial" pitchFamily="34" charset="0"/>
              <a:cs typeface="Arial" pitchFamily="34" charset="0"/>
            </a:endParaRPr>
          </a:p>
          <a:p>
            <a:pPr marL="68580" indent="0" algn="just">
              <a:buNone/>
            </a:pPr>
            <a:endParaRPr lang="en-US" sz="1200" dirty="0" smtClean="0">
              <a:latin typeface="Arial" pitchFamily="34" charset="0"/>
              <a:cs typeface="Arial" pitchFamily="34" charset="0"/>
            </a:endParaRPr>
          </a:p>
          <a:p>
            <a:pPr marL="68580" indent="0" algn="ctr">
              <a:buNone/>
            </a:pPr>
            <a:r>
              <a:rPr lang="en-US" sz="1400" b="1" dirty="0" smtClean="0">
                <a:solidFill>
                  <a:srgbClr val="FFFF00"/>
                </a:solidFill>
                <a:latin typeface="Arial Narrow" pitchFamily="34" charset="0"/>
                <a:cs typeface="Arial" pitchFamily="34" charset="0"/>
              </a:rPr>
              <a:t>Physical </a:t>
            </a:r>
            <a:r>
              <a:rPr lang="en-US" sz="1400" b="1" dirty="0">
                <a:solidFill>
                  <a:srgbClr val="FFFF00"/>
                </a:solidFill>
                <a:latin typeface="Arial Narrow" pitchFamily="34" charset="0"/>
                <a:cs typeface="Arial" pitchFamily="34" charset="0"/>
              </a:rPr>
              <a:t>Object + Controller, Sensor and Actuators + Internet </a:t>
            </a:r>
            <a:r>
              <a:rPr lang="en-US" sz="1400" b="1" dirty="0" smtClean="0">
                <a:solidFill>
                  <a:srgbClr val="FFFF00"/>
                </a:solidFill>
                <a:latin typeface="Arial Narrow" pitchFamily="34" charset="0"/>
                <a:cs typeface="Arial" pitchFamily="34" charset="0"/>
              </a:rPr>
              <a:t>= </a:t>
            </a:r>
            <a:r>
              <a:rPr lang="en-US" sz="1400" b="1" dirty="0">
                <a:solidFill>
                  <a:srgbClr val="FFFF00"/>
                </a:solidFill>
                <a:latin typeface="Arial Narrow" pitchFamily="34" charset="0"/>
                <a:cs typeface="Arial" pitchFamily="34" charset="0"/>
              </a:rPr>
              <a:t>Internet of Things </a:t>
            </a:r>
          </a:p>
          <a:p>
            <a:pPr marL="68580" indent="0" algn="just">
              <a:buNone/>
            </a:pPr>
            <a:endParaRPr lang="en-US" sz="1400" b="1" dirty="0" smtClean="0">
              <a:solidFill>
                <a:srgbClr val="FFFF00"/>
              </a:solidFill>
              <a:latin typeface="Arial Narrow" pitchFamily="34" charset="0"/>
              <a:cs typeface="Arial" pitchFamily="34" charset="0"/>
            </a:endParaRPr>
          </a:p>
        </p:txBody>
      </p:sp>
      <p:sp>
        <p:nvSpPr>
          <p:cNvPr id="5" name="Rectangle 4"/>
          <p:cNvSpPr/>
          <p:nvPr/>
        </p:nvSpPr>
        <p:spPr>
          <a:xfrm>
            <a:off x="971600" y="5589240"/>
            <a:ext cx="748883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1594861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endParaRPr lang="en-IN" sz="3200" dirty="0">
              <a:latin typeface="Arial" pitchFamily="34" charset="0"/>
              <a:cs typeface="Arial" pitchFamily="34"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4664"/>
            <a:ext cx="9144000" cy="5904656"/>
          </a:xfrm>
          <a:prstGeom prst="rect">
            <a:avLst/>
          </a:prstGeom>
        </p:spPr>
      </p:pic>
    </p:spTree>
    <p:extLst>
      <p:ext uri="{BB962C8B-B14F-4D97-AF65-F5344CB8AC3E}">
        <p14:creationId xmlns:p14="http://schemas.microsoft.com/office/powerpoint/2010/main" val="84967045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32656"/>
            <a:ext cx="7772400" cy="432048"/>
          </a:xfrm>
          <a:blipFill>
            <a:blip r:embed="rId2"/>
            <a:tile tx="0" ty="0" sx="100000" sy="100000" flip="none" algn="tl"/>
          </a:blipFill>
        </p:spPr>
        <p:txBody>
          <a:bodyPr>
            <a:noAutofit/>
          </a:bodyPr>
          <a:lstStyle/>
          <a:p>
            <a:r>
              <a:rPr lang="en-US" sz="2800" dirty="0" smtClean="0"/>
              <a:t>IMPORTANCE OF SMART PARKING</a:t>
            </a:r>
            <a:endParaRPr lang="en-IN" sz="2800" dirty="0"/>
          </a:p>
        </p:txBody>
      </p:sp>
      <p:sp>
        <p:nvSpPr>
          <p:cNvPr id="3" name="Content Placeholder 2"/>
          <p:cNvSpPr>
            <a:spLocks noGrp="1"/>
          </p:cNvSpPr>
          <p:nvPr>
            <p:ph idx="1"/>
          </p:nvPr>
        </p:nvSpPr>
        <p:spPr>
          <a:xfrm>
            <a:off x="467544" y="908720"/>
            <a:ext cx="8568952" cy="5446840"/>
          </a:xfrm>
        </p:spPr>
        <p:txBody>
          <a:bodyPr>
            <a:noAutofit/>
          </a:bodyPr>
          <a:lstStyle/>
          <a:p>
            <a:pPr marL="68580" indent="0" algn="just">
              <a:lnSpc>
                <a:spcPct val="150000"/>
              </a:lnSpc>
              <a:buNone/>
            </a:pPr>
            <a:r>
              <a:rPr lang="en-US" sz="1400" dirty="0">
                <a:latin typeface="Arial" pitchFamily="34" charset="0"/>
                <a:cs typeface="Arial" pitchFamily="34" charset="0"/>
              </a:rPr>
              <a:t>The ideal of creating a Smart City is now becoming possible </a:t>
            </a:r>
            <a:r>
              <a:rPr lang="en-US" sz="1400" dirty="0" smtClean="0">
                <a:latin typeface="Arial" pitchFamily="34" charset="0"/>
                <a:cs typeface="Arial" pitchFamily="34" charset="0"/>
              </a:rPr>
              <a:t>with </a:t>
            </a:r>
            <a:r>
              <a:rPr lang="en-US" sz="1400" dirty="0">
                <a:latin typeface="Arial" pitchFamily="34" charset="0"/>
                <a:cs typeface="Arial" pitchFamily="34" charset="0"/>
              </a:rPr>
              <a:t>the emergence of the Internet of Things. One of the key </a:t>
            </a:r>
            <a:r>
              <a:rPr lang="en-US" sz="1400" dirty="0" smtClean="0">
                <a:latin typeface="Arial" pitchFamily="34" charset="0"/>
                <a:cs typeface="Arial" pitchFamily="34" charset="0"/>
              </a:rPr>
              <a:t>issues </a:t>
            </a:r>
            <a:r>
              <a:rPr lang="en-US" sz="1400" dirty="0">
                <a:latin typeface="Arial" pitchFamily="34" charset="0"/>
                <a:cs typeface="Arial" pitchFamily="34" charset="0"/>
              </a:rPr>
              <a:t>that smart cities relate to are car parking facilities and </a:t>
            </a:r>
            <a:r>
              <a:rPr lang="en-US" sz="1400" dirty="0" smtClean="0">
                <a:latin typeface="Arial" pitchFamily="34" charset="0"/>
                <a:cs typeface="Arial" pitchFamily="34" charset="0"/>
              </a:rPr>
              <a:t>traffic </a:t>
            </a:r>
            <a:r>
              <a:rPr lang="en-US" sz="1400" dirty="0">
                <a:latin typeface="Arial" pitchFamily="34" charset="0"/>
                <a:cs typeface="Arial" pitchFamily="34" charset="0"/>
              </a:rPr>
              <a:t>management </a:t>
            </a:r>
            <a:r>
              <a:rPr lang="en-US" sz="1400" dirty="0" smtClean="0">
                <a:latin typeface="Arial" pitchFamily="34" charset="0"/>
                <a:cs typeface="Arial" pitchFamily="34" charset="0"/>
              </a:rPr>
              <a:t>systems </a:t>
            </a:r>
            <a:r>
              <a:rPr lang="en-US" sz="1400" dirty="0">
                <a:latin typeface="Arial" pitchFamily="34" charset="0"/>
                <a:cs typeface="Arial" pitchFamily="34" charset="0"/>
              </a:rPr>
              <a:t>In present day cities finding an </a:t>
            </a:r>
            <a:r>
              <a:rPr lang="en-US" sz="1400" dirty="0" smtClean="0">
                <a:latin typeface="Arial" pitchFamily="34" charset="0"/>
                <a:cs typeface="Arial" pitchFamily="34" charset="0"/>
              </a:rPr>
              <a:t>available </a:t>
            </a:r>
            <a:r>
              <a:rPr lang="en-US" sz="1400" dirty="0">
                <a:latin typeface="Arial" pitchFamily="34" charset="0"/>
                <a:cs typeface="Arial" pitchFamily="34" charset="0"/>
              </a:rPr>
              <a:t>parking spot is always difficult for drivers, and it </a:t>
            </a:r>
            <a:r>
              <a:rPr lang="en-US" sz="1400" dirty="0" smtClean="0">
                <a:latin typeface="Arial" pitchFamily="34" charset="0"/>
                <a:cs typeface="Arial" pitchFamily="34" charset="0"/>
              </a:rPr>
              <a:t>tends </a:t>
            </a:r>
            <a:r>
              <a:rPr lang="en-US" sz="1400" dirty="0">
                <a:latin typeface="Arial" pitchFamily="34" charset="0"/>
                <a:cs typeface="Arial" pitchFamily="34" charset="0"/>
              </a:rPr>
              <a:t>to become harder with ever increasing number of private </a:t>
            </a:r>
            <a:r>
              <a:rPr lang="en-US" sz="1400" dirty="0" smtClean="0">
                <a:latin typeface="Arial" pitchFamily="34" charset="0"/>
                <a:cs typeface="Arial" pitchFamily="34" charset="0"/>
              </a:rPr>
              <a:t>car </a:t>
            </a:r>
            <a:r>
              <a:rPr lang="en-US" sz="1400" dirty="0">
                <a:latin typeface="Arial" pitchFamily="34" charset="0"/>
                <a:cs typeface="Arial" pitchFamily="34" charset="0"/>
              </a:rPr>
              <a:t>users. This situation can be seen as an opportunity for smart </a:t>
            </a:r>
            <a:r>
              <a:rPr lang="en-US" sz="1400" dirty="0" smtClean="0">
                <a:latin typeface="Arial" pitchFamily="34" charset="0"/>
                <a:cs typeface="Arial" pitchFamily="34" charset="0"/>
              </a:rPr>
              <a:t>cities </a:t>
            </a:r>
            <a:r>
              <a:rPr lang="en-US" sz="1400" dirty="0">
                <a:latin typeface="Arial" pitchFamily="34" charset="0"/>
                <a:cs typeface="Arial" pitchFamily="34" charset="0"/>
              </a:rPr>
              <a:t>to undertake actions in order enhance the efficiency their </a:t>
            </a:r>
            <a:r>
              <a:rPr lang="en-US" sz="1400" dirty="0" smtClean="0">
                <a:latin typeface="Arial" pitchFamily="34" charset="0"/>
                <a:cs typeface="Arial" pitchFamily="34" charset="0"/>
              </a:rPr>
              <a:t>parking </a:t>
            </a:r>
            <a:r>
              <a:rPr lang="en-US" sz="1400" dirty="0">
                <a:latin typeface="Arial" pitchFamily="34" charset="0"/>
                <a:cs typeface="Arial" pitchFamily="34" charset="0"/>
              </a:rPr>
              <a:t>resources thus leading to reduction in searching times, </a:t>
            </a:r>
            <a:r>
              <a:rPr lang="en-US" sz="1400" dirty="0" smtClean="0">
                <a:latin typeface="Arial" pitchFamily="34" charset="0"/>
                <a:cs typeface="Arial" pitchFamily="34" charset="0"/>
              </a:rPr>
              <a:t>traffic </a:t>
            </a:r>
            <a:r>
              <a:rPr lang="en-US" sz="1400" dirty="0">
                <a:latin typeface="Arial" pitchFamily="34" charset="0"/>
                <a:cs typeface="Arial" pitchFamily="34" charset="0"/>
              </a:rPr>
              <a:t>congestion and road accidents. Problems pertaining to </a:t>
            </a:r>
            <a:r>
              <a:rPr lang="en-US" sz="1400" dirty="0" smtClean="0">
                <a:latin typeface="Arial" pitchFamily="34" charset="0"/>
                <a:cs typeface="Arial" pitchFamily="34" charset="0"/>
              </a:rPr>
              <a:t>parking </a:t>
            </a:r>
            <a:r>
              <a:rPr lang="en-US" sz="1400" dirty="0">
                <a:latin typeface="Arial" pitchFamily="34" charset="0"/>
                <a:cs typeface="Arial" pitchFamily="34" charset="0"/>
              </a:rPr>
              <a:t>and traffic congestion can be solved if the drivers can </a:t>
            </a:r>
            <a:r>
              <a:rPr lang="en-US" sz="1400" dirty="0" smtClean="0">
                <a:latin typeface="Arial" pitchFamily="34" charset="0"/>
                <a:cs typeface="Arial" pitchFamily="34" charset="0"/>
              </a:rPr>
              <a:t>be </a:t>
            </a:r>
            <a:r>
              <a:rPr lang="en-US" sz="1400" dirty="0">
                <a:latin typeface="Arial" pitchFamily="34" charset="0"/>
                <a:cs typeface="Arial" pitchFamily="34" charset="0"/>
              </a:rPr>
              <a:t>informed in advance about the availability of parking spaces </a:t>
            </a:r>
            <a:r>
              <a:rPr lang="en-US" sz="1400" dirty="0" smtClean="0">
                <a:latin typeface="Arial" pitchFamily="34" charset="0"/>
                <a:cs typeface="Arial" pitchFamily="34" charset="0"/>
              </a:rPr>
              <a:t>at </a:t>
            </a:r>
            <a:r>
              <a:rPr lang="en-US" sz="1400" dirty="0">
                <a:latin typeface="Arial" pitchFamily="34" charset="0"/>
                <a:cs typeface="Arial" pitchFamily="34" charset="0"/>
              </a:rPr>
              <a:t>and around their intended destination. Recent advances in </a:t>
            </a:r>
            <a:r>
              <a:rPr lang="en-US" sz="1400" dirty="0" smtClean="0">
                <a:latin typeface="Arial" pitchFamily="34" charset="0"/>
                <a:cs typeface="Arial" pitchFamily="34" charset="0"/>
              </a:rPr>
              <a:t>creating </a:t>
            </a:r>
            <a:r>
              <a:rPr lang="en-US" sz="1400" dirty="0">
                <a:latin typeface="Arial" pitchFamily="34" charset="0"/>
                <a:cs typeface="Arial" pitchFamily="34" charset="0"/>
              </a:rPr>
              <a:t>low-cost, low-power embedded systems are helping </a:t>
            </a:r>
            <a:r>
              <a:rPr lang="en-US" sz="1400" dirty="0" smtClean="0">
                <a:latin typeface="Arial" pitchFamily="34" charset="0"/>
                <a:cs typeface="Arial" pitchFamily="34" charset="0"/>
              </a:rPr>
              <a:t>developers </a:t>
            </a:r>
            <a:r>
              <a:rPr lang="en-US" sz="1400" dirty="0">
                <a:latin typeface="Arial" pitchFamily="34" charset="0"/>
                <a:cs typeface="Arial" pitchFamily="34" charset="0"/>
              </a:rPr>
              <a:t>to build new applications for Internet of Things. </a:t>
            </a:r>
            <a:r>
              <a:rPr lang="en-US" sz="1400" dirty="0" smtClean="0">
                <a:latin typeface="Arial" pitchFamily="34" charset="0"/>
                <a:cs typeface="Arial" pitchFamily="34" charset="0"/>
              </a:rPr>
              <a:t>Followed </a:t>
            </a:r>
            <a:r>
              <a:rPr lang="en-US" sz="1400" dirty="0">
                <a:latin typeface="Arial" pitchFamily="34" charset="0"/>
                <a:cs typeface="Arial" pitchFamily="34" charset="0"/>
              </a:rPr>
              <a:t>by the developments in sensor technology, many </a:t>
            </a:r>
            <a:r>
              <a:rPr lang="en-US" sz="1400" dirty="0" smtClean="0">
                <a:latin typeface="Arial" pitchFamily="34" charset="0"/>
                <a:cs typeface="Arial" pitchFamily="34" charset="0"/>
              </a:rPr>
              <a:t>modern </a:t>
            </a:r>
            <a:r>
              <a:rPr lang="en-US" sz="1400" dirty="0">
                <a:latin typeface="Arial" pitchFamily="34" charset="0"/>
                <a:cs typeface="Arial" pitchFamily="34" charset="0"/>
              </a:rPr>
              <a:t>cities have opted for deploying various </a:t>
            </a:r>
            <a:r>
              <a:rPr lang="en-US" sz="1400" dirty="0" err="1">
                <a:latin typeface="Arial" pitchFamily="34" charset="0"/>
                <a:cs typeface="Arial" pitchFamily="34" charset="0"/>
              </a:rPr>
              <a:t>IoT</a:t>
            </a:r>
            <a:r>
              <a:rPr lang="en-US" sz="1400" dirty="0">
                <a:latin typeface="Arial" pitchFamily="34" charset="0"/>
                <a:cs typeface="Arial" pitchFamily="34" charset="0"/>
              </a:rPr>
              <a:t> based </a:t>
            </a:r>
            <a:r>
              <a:rPr lang="en-US" sz="1400" dirty="0" smtClean="0">
                <a:latin typeface="Arial" pitchFamily="34" charset="0"/>
                <a:cs typeface="Arial" pitchFamily="34" charset="0"/>
              </a:rPr>
              <a:t>systems </a:t>
            </a:r>
            <a:r>
              <a:rPr lang="en-US" sz="1400" dirty="0">
                <a:latin typeface="Arial" pitchFamily="34" charset="0"/>
                <a:cs typeface="Arial" pitchFamily="34" charset="0"/>
              </a:rPr>
              <a:t>in and around the cities for the purpose of monitoring. </a:t>
            </a:r>
            <a:r>
              <a:rPr lang="en-US" sz="1400" dirty="0" smtClean="0">
                <a:latin typeface="Arial" pitchFamily="34" charset="0"/>
                <a:cs typeface="Arial" pitchFamily="34" charset="0"/>
              </a:rPr>
              <a:t>A </a:t>
            </a:r>
            <a:r>
              <a:rPr lang="en-US" sz="1400" dirty="0">
                <a:latin typeface="Arial" pitchFamily="34" charset="0"/>
                <a:cs typeface="Arial" pitchFamily="34" charset="0"/>
              </a:rPr>
              <a:t>recent survey performed by the International Parking </a:t>
            </a:r>
            <a:r>
              <a:rPr lang="en-US" sz="1400" dirty="0" smtClean="0">
                <a:latin typeface="Arial" pitchFamily="34" charset="0"/>
                <a:cs typeface="Arial" pitchFamily="34" charset="0"/>
              </a:rPr>
              <a:t>Institute reflects </a:t>
            </a:r>
            <a:r>
              <a:rPr lang="en-US" sz="1400" dirty="0">
                <a:latin typeface="Arial" pitchFamily="34" charset="0"/>
                <a:cs typeface="Arial" pitchFamily="34" charset="0"/>
              </a:rPr>
              <a:t>an increase in number of innovative ideas </a:t>
            </a:r>
            <a:r>
              <a:rPr lang="en-US" sz="1400" dirty="0" smtClean="0">
                <a:latin typeface="Arial" pitchFamily="34" charset="0"/>
                <a:cs typeface="Arial" pitchFamily="34" charset="0"/>
              </a:rPr>
              <a:t>related </a:t>
            </a:r>
            <a:r>
              <a:rPr lang="en-US" sz="1400" dirty="0">
                <a:latin typeface="Arial" pitchFamily="34" charset="0"/>
                <a:cs typeface="Arial" pitchFamily="34" charset="0"/>
              </a:rPr>
              <a:t>to parking systems. At present there are certain parking </a:t>
            </a:r>
            <a:r>
              <a:rPr lang="en-US" sz="1400" dirty="0" smtClean="0">
                <a:latin typeface="Arial" pitchFamily="34" charset="0"/>
                <a:cs typeface="Arial" pitchFamily="34" charset="0"/>
              </a:rPr>
              <a:t>systems[8</a:t>
            </a:r>
            <a:r>
              <a:rPr lang="en-US" sz="1400" dirty="0">
                <a:latin typeface="Arial" pitchFamily="34" charset="0"/>
                <a:cs typeface="Arial" pitchFamily="34" charset="0"/>
              </a:rPr>
              <a:t>] that claim to citizens of delivering real time </a:t>
            </a:r>
            <a:r>
              <a:rPr lang="en-US" sz="1400" dirty="0" smtClean="0">
                <a:latin typeface="Arial" pitchFamily="34" charset="0"/>
                <a:cs typeface="Arial" pitchFamily="34" charset="0"/>
              </a:rPr>
              <a:t>information </a:t>
            </a:r>
            <a:r>
              <a:rPr lang="en-US" sz="1400" dirty="0">
                <a:latin typeface="Arial" pitchFamily="34" charset="0"/>
                <a:cs typeface="Arial" pitchFamily="34" charset="0"/>
              </a:rPr>
              <a:t>about available parking spaces. Such systems </a:t>
            </a:r>
            <a:r>
              <a:rPr lang="en-US" sz="1400" dirty="0" smtClean="0">
                <a:latin typeface="Arial" pitchFamily="34" charset="0"/>
                <a:cs typeface="Arial" pitchFamily="34" charset="0"/>
              </a:rPr>
              <a:t>require </a:t>
            </a:r>
            <a:r>
              <a:rPr lang="en-US" sz="1400" dirty="0">
                <a:latin typeface="Arial" pitchFamily="34" charset="0"/>
                <a:cs typeface="Arial" pitchFamily="34" charset="0"/>
              </a:rPr>
              <a:t>efficient sensors to be deployed in the parking areas for </a:t>
            </a:r>
            <a:r>
              <a:rPr lang="en-US" sz="1400" dirty="0" smtClean="0">
                <a:latin typeface="Arial" pitchFamily="34" charset="0"/>
                <a:cs typeface="Arial" pitchFamily="34" charset="0"/>
              </a:rPr>
              <a:t>monitoring </a:t>
            </a:r>
            <a:r>
              <a:rPr lang="en-US" sz="1400" dirty="0">
                <a:latin typeface="Arial" pitchFamily="34" charset="0"/>
                <a:cs typeface="Arial" pitchFamily="34" charset="0"/>
              </a:rPr>
              <a:t>the occupancy as well as quick data processing </a:t>
            </a:r>
            <a:r>
              <a:rPr lang="en-US" sz="1400" dirty="0" smtClean="0">
                <a:latin typeface="Arial" pitchFamily="34" charset="0"/>
                <a:cs typeface="Arial" pitchFamily="34" charset="0"/>
              </a:rPr>
              <a:t>units </a:t>
            </a:r>
            <a:r>
              <a:rPr lang="en-US" sz="1400" dirty="0">
                <a:latin typeface="Arial" pitchFamily="34" charset="0"/>
                <a:cs typeface="Arial" pitchFamily="34" charset="0"/>
              </a:rPr>
              <a:t>in order to gain practical insights from data collected over </a:t>
            </a:r>
            <a:r>
              <a:rPr lang="en-US" sz="1400" dirty="0" smtClean="0">
                <a:latin typeface="Arial" pitchFamily="34" charset="0"/>
                <a:cs typeface="Arial" pitchFamily="34" charset="0"/>
              </a:rPr>
              <a:t>various </a:t>
            </a:r>
            <a:r>
              <a:rPr lang="en-US" sz="1400" dirty="0">
                <a:latin typeface="Arial" pitchFamily="34" charset="0"/>
                <a:cs typeface="Arial" pitchFamily="34" charset="0"/>
              </a:rPr>
              <a:t>sources. </a:t>
            </a:r>
            <a:endParaRPr lang="en-US" sz="1400" dirty="0" smtClean="0">
              <a:latin typeface="Arial" pitchFamily="34" charset="0"/>
              <a:cs typeface="Arial" pitchFamily="34" charset="0"/>
            </a:endParaRPr>
          </a:p>
          <a:p>
            <a:pPr marL="68580" indent="0" algn="just">
              <a:lnSpc>
                <a:spcPct val="150000"/>
              </a:lnSpc>
              <a:buNone/>
            </a:pPr>
            <a:r>
              <a:rPr lang="en-US" sz="1400" dirty="0" smtClean="0">
                <a:latin typeface="Arial" pitchFamily="34" charset="0"/>
                <a:cs typeface="Arial" pitchFamily="34" charset="0"/>
              </a:rPr>
              <a:t>The </a:t>
            </a:r>
            <a:r>
              <a:rPr lang="en-US" sz="1400" dirty="0">
                <a:latin typeface="Arial" pitchFamily="34" charset="0"/>
                <a:cs typeface="Arial" pitchFamily="34" charset="0"/>
              </a:rPr>
              <a:t>smart parking system that we propose is implemented </a:t>
            </a:r>
            <a:r>
              <a:rPr lang="en-US" sz="1400" dirty="0" smtClean="0">
                <a:latin typeface="Arial" pitchFamily="34" charset="0"/>
                <a:cs typeface="Arial" pitchFamily="34" charset="0"/>
              </a:rPr>
              <a:t>using </a:t>
            </a:r>
            <a:r>
              <a:rPr lang="en-US" sz="1400" dirty="0">
                <a:latin typeface="Arial" pitchFamily="34" charset="0"/>
                <a:cs typeface="Arial" pitchFamily="34" charset="0"/>
              </a:rPr>
              <a:t>a mobile application that is connected to the cloud. The </a:t>
            </a:r>
            <a:r>
              <a:rPr lang="en-US" sz="1400" dirty="0" smtClean="0">
                <a:latin typeface="Arial" pitchFamily="34" charset="0"/>
                <a:cs typeface="Arial" pitchFamily="34" charset="0"/>
              </a:rPr>
              <a:t>system </a:t>
            </a:r>
            <a:r>
              <a:rPr lang="en-US" sz="1400" dirty="0">
                <a:latin typeface="Arial" pitchFamily="34" charset="0"/>
                <a:cs typeface="Arial" pitchFamily="34" charset="0"/>
              </a:rPr>
              <a:t>helps a user know the availability of parking spaces on </a:t>
            </a:r>
            <a:r>
              <a:rPr lang="en-US" sz="1400" dirty="0" smtClean="0">
                <a:latin typeface="Arial" pitchFamily="34" charset="0"/>
                <a:cs typeface="Arial" pitchFamily="34" charset="0"/>
              </a:rPr>
              <a:t>a </a:t>
            </a:r>
            <a:r>
              <a:rPr lang="en-US" sz="1400" dirty="0">
                <a:latin typeface="Arial" pitchFamily="34" charset="0"/>
                <a:cs typeface="Arial" pitchFamily="34" charset="0"/>
              </a:rPr>
              <a:t>real time </a:t>
            </a:r>
            <a:r>
              <a:rPr lang="en-US" sz="1400" dirty="0" smtClean="0">
                <a:latin typeface="Arial" pitchFamily="34" charset="0"/>
                <a:cs typeface="Arial" pitchFamily="34" charset="0"/>
              </a:rPr>
              <a:t>basis.</a:t>
            </a:r>
            <a:endParaRPr lang="en-US" sz="1400" dirty="0">
              <a:latin typeface="Arial" pitchFamily="34" charset="0"/>
              <a:cs typeface="Arial" pitchFamily="34" charset="0"/>
            </a:endParaRPr>
          </a:p>
          <a:p>
            <a:pPr algn="just">
              <a:lnSpc>
                <a:spcPct val="150000"/>
              </a:lnSpc>
            </a:pPr>
            <a:endParaRPr lang="en-IN" sz="1400" dirty="0">
              <a:latin typeface="Arial" pitchFamily="34" charset="0"/>
              <a:cs typeface="Arial" pitchFamily="34" charset="0"/>
            </a:endParaRPr>
          </a:p>
          <a:p>
            <a:pPr>
              <a:lnSpc>
                <a:spcPct val="150000"/>
              </a:lnSpc>
            </a:pPr>
            <a:endParaRPr lang="en-IN" sz="1400" dirty="0"/>
          </a:p>
        </p:txBody>
      </p:sp>
    </p:spTree>
    <p:extLst>
      <p:ext uri="{BB962C8B-B14F-4D97-AF65-F5344CB8AC3E}">
        <p14:creationId xmlns:p14="http://schemas.microsoft.com/office/powerpoint/2010/main" val="204881204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404664"/>
            <a:ext cx="8064896" cy="5427811"/>
          </a:xfrm>
        </p:spPr>
      </p:pic>
    </p:spTree>
    <p:extLst>
      <p:ext uri="{BB962C8B-B14F-4D97-AF65-F5344CB8AC3E}">
        <p14:creationId xmlns:p14="http://schemas.microsoft.com/office/powerpoint/2010/main" val="402006141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The primary actors that constitute the parking system are: </a:t>
            </a:r>
            <a:br>
              <a:rPr lang="en-US" sz="2000" dirty="0"/>
            </a:br>
            <a:endParaRPr lang="en-IN" sz="2000" dirty="0"/>
          </a:p>
        </p:txBody>
      </p:sp>
      <p:sp>
        <p:nvSpPr>
          <p:cNvPr id="3" name="Content Placeholder 2"/>
          <p:cNvSpPr>
            <a:spLocks noGrp="1"/>
          </p:cNvSpPr>
          <p:nvPr>
            <p:ph idx="1"/>
          </p:nvPr>
        </p:nvSpPr>
        <p:spPr>
          <a:xfrm>
            <a:off x="914400" y="1196752"/>
            <a:ext cx="8122096" cy="5158808"/>
          </a:xfrm>
        </p:spPr>
        <p:txBody>
          <a:bodyPr>
            <a:normAutofit fontScale="62500" lnSpcReduction="20000"/>
          </a:bodyPr>
          <a:lstStyle/>
          <a:p>
            <a:endParaRPr lang="en-US" dirty="0"/>
          </a:p>
          <a:p>
            <a:r>
              <a:rPr lang="en-US" sz="3400" b="1" dirty="0"/>
              <a:t>Parking Sensors: </a:t>
            </a:r>
            <a:endParaRPr lang="en-US" sz="3400" b="1" dirty="0" smtClean="0"/>
          </a:p>
          <a:p>
            <a:pPr marL="68580" indent="0" algn="just">
              <a:lnSpc>
                <a:spcPct val="170000"/>
              </a:lnSpc>
              <a:buNone/>
            </a:pPr>
            <a:r>
              <a:rPr lang="en-US" dirty="0" smtClean="0"/>
              <a:t>For </a:t>
            </a:r>
            <a:r>
              <a:rPr lang="en-US" dirty="0"/>
              <a:t>our parking system we have made use of sensors like Infrared, Passive Infrared(PIR) and Ultrasonic Sensors. The work of these sensors is the same i.e. to sense the parking area and determine whether a parking slot is vacant or not. In this case we are using ultrasonic sensors to detect the presence of a car. The ultrasonic sensors are wirelessly connected to raspberry pi using the ESP8266 chip. An ESP8266 </a:t>
            </a:r>
            <a:r>
              <a:rPr lang="en-US" dirty="0" err="1"/>
              <a:t>WiFi</a:t>
            </a:r>
            <a:r>
              <a:rPr lang="en-US" dirty="0"/>
              <a:t> chip comprises of </a:t>
            </a:r>
            <a:r>
              <a:rPr lang="en-US" dirty="0" smtClean="0"/>
              <a:t>a </a:t>
            </a:r>
            <a:r>
              <a:rPr lang="en-US" dirty="0"/>
              <a:t>self contained SOC with integrated TCP/IP protocol stack that allows any microcontroller to access a </a:t>
            </a:r>
            <a:r>
              <a:rPr lang="en-US" dirty="0" err="1"/>
              <a:t>WiFi</a:t>
            </a:r>
            <a:r>
              <a:rPr lang="en-US" dirty="0"/>
              <a:t> network. The sensors are connected to a 5V supply either from raspberry pi or an external source. External source being more preferable. </a:t>
            </a:r>
          </a:p>
          <a:p>
            <a:endParaRPr lang="en-US" dirty="0"/>
          </a:p>
        </p:txBody>
      </p:sp>
    </p:spTree>
    <p:extLst>
      <p:ext uri="{BB962C8B-B14F-4D97-AF65-F5344CB8AC3E}">
        <p14:creationId xmlns:p14="http://schemas.microsoft.com/office/powerpoint/2010/main" val="318717141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8640"/>
            <a:ext cx="7772400" cy="6048672"/>
          </a:xfrm>
        </p:spPr>
        <p:txBody>
          <a:bodyPr/>
          <a:lstStyle/>
          <a:p>
            <a:pPr marL="285750" indent="-285750">
              <a:lnSpc>
                <a:spcPct val="150000"/>
              </a:lnSpc>
              <a:buFont typeface="Wingdings" pitchFamily="2" charset="2"/>
              <a:buChar char="§"/>
            </a:pPr>
            <a:r>
              <a:rPr lang="en-US" sz="1800" b="1" dirty="0" smtClean="0">
                <a:solidFill>
                  <a:schemeClr val="tx1"/>
                </a:solidFill>
              </a:rPr>
              <a:t>Processing </a:t>
            </a:r>
            <a:r>
              <a:rPr lang="en-US" sz="1800" b="1" dirty="0">
                <a:solidFill>
                  <a:schemeClr val="tx1"/>
                </a:solidFill>
              </a:rPr>
              <a:t>Unit:</a:t>
            </a:r>
            <a:br>
              <a:rPr lang="en-US" sz="1800" b="1" dirty="0">
                <a:solidFill>
                  <a:schemeClr val="tx1"/>
                </a:solidFill>
              </a:rPr>
            </a:br>
            <a:r>
              <a:rPr lang="en-US" sz="1800" b="1" dirty="0">
                <a:solidFill>
                  <a:schemeClr val="tx1"/>
                </a:solidFill>
              </a:rPr>
              <a:t> </a:t>
            </a:r>
            <a:r>
              <a:rPr lang="en-US" sz="1600" dirty="0">
                <a:solidFill>
                  <a:schemeClr val="tx1"/>
                </a:solidFill>
              </a:rPr>
              <a:t>It comprises of Raspberry pi which is a processor on chip. The processing unit acts like an intermediate between the sensors and cloud. All the sensors are wirelessly connected to the processing unit. A single raspberry pi unit comprises of 26 GPIO i.e. 26 different sensors can be connected to it. However we can increase this number by attaching a multiplexer (MUX) to it. It is essential that the ground of raspberry pi and sensors must be connected in order to transfer data using the GPIO pins. There is a python script running on the chip that checks the status of various GPIO pins and updates this information onto the cloud. Data collected from various sensors is sent to the raspberry pi through the esp8266 chip. The raspberry pi then transmits this data to the IBM MQTT Server through MQTT protocol over a channel. MQTT(Message </a:t>
            </a:r>
            <a:r>
              <a:rPr lang="en-US" sz="1600" dirty="0" err="1">
                <a:solidFill>
                  <a:schemeClr val="tx1"/>
                </a:solidFill>
              </a:rPr>
              <a:t>QueueTelemetry</a:t>
            </a:r>
            <a:r>
              <a:rPr lang="en-US" sz="1600" dirty="0">
                <a:solidFill>
                  <a:schemeClr val="tx1"/>
                </a:solidFill>
              </a:rPr>
              <a:t> Transport) Protocol is a publish-subscribe based "light weight" messaging protocol that is used on top of the TCP/IP protocol. It is designed to establish connections across remote locations where limited amount of data needs to be transferred or in cases of low bandwidth availability</a:t>
            </a:r>
            <a:r>
              <a:rPr lang="en-IN" sz="1600" dirty="0">
                <a:solidFill>
                  <a:schemeClr val="tx1"/>
                </a:solidFill>
              </a:rPr>
              <a:t/>
            </a:r>
            <a:br>
              <a:rPr lang="en-IN" sz="1600" dirty="0">
                <a:solidFill>
                  <a:schemeClr val="tx1"/>
                </a:solidFill>
              </a:rPr>
            </a:br>
            <a:r>
              <a:rPr lang="en-US" sz="1600" b="1" dirty="0">
                <a:solidFill>
                  <a:schemeClr val="tx1"/>
                </a:solidFill>
              </a:rPr>
              <a:t/>
            </a:r>
            <a:br>
              <a:rPr lang="en-US" sz="1600" b="1" dirty="0">
                <a:solidFill>
                  <a:schemeClr val="tx1"/>
                </a:solidFill>
              </a:rPr>
            </a:br>
            <a:r>
              <a:rPr lang="en-US" sz="1600" b="1" dirty="0" smtClean="0">
                <a:solidFill>
                  <a:schemeClr val="tx1"/>
                </a:solidFill>
              </a:rPr>
              <a:t/>
            </a:r>
            <a:br>
              <a:rPr lang="en-US" sz="1600" b="1" dirty="0" smtClean="0">
                <a:solidFill>
                  <a:schemeClr val="tx1"/>
                </a:solidFill>
              </a:rPr>
            </a:br>
            <a:r>
              <a:rPr lang="en-US" sz="1600" b="1" dirty="0">
                <a:solidFill>
                  <a:schemeClr val="tx1"/>
                </a:solidFill>
              </a:rPr>
              <a:t/>
            </a:r>
            <a:br>
              <a:rPr lang="en-US" sz="1600" b="1" dirty="0">
                <a:solidFill>
                  <a:schemeClr val="tx1"/>
                </a:solidFill>
              </a:rPr>
            </a:br>
            <a:endParaRPr lang="en-IN" sz="1400" dirty="0">
              <a:solidFill>
                <a:schemeClr val="tx1"/>
              </a:solidFill>
            </a:endParaRPr>
          </a:p>
        </p:txBody>
      </p:sp>
    </p:spTree>
    <p:extLst>
      <p:ext uri="{BB962C8B-B14F-4D97-AF65-F5344CB8AC3E}">
        <p14:creationId xmlns:p14="http://schemas.microsoft.com/office/powerpoint/2010/main" val="282088917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181958"/>
            <a:ext cx="7632848" cy="6328014"/>
          </a:xfrm>
          <a:prstGeom prst="rect">
            <a:avLst/>
          </a:prstGeom>
        </p:spPr>
        <p:txBody>
          <a:bodyPr wrap="square">
            <a:spAutoFit/>
          </a:bodyPr>
          <a:lstStyle/>
          <a:p>
            <a:pPr marL="342900" indent="-342900" algn="just">
              <a:lnSpc>
                <a:spcPct val="150000"/>
              </a:lnSpc>
              <a:buFont typeface="Wingdings" pitchFamily="2" charset="2"/>
              <a:buChar char="§"/>
            </a:pPr>
            <a:r>
              <a:rPr lang="en-US" sz="2000" b="1" dirty="0"/>
              <a:t>Mobile application: </a:t>
            </a:r>
            <a:r>
              <a:rPr lang="en-US" dirty="0"/>
              <a:t>The mobile application acts like an interface for the end users to interact with the system. The application is developed in Apache </a:t>
            </a:r>
            <a:r>
              <a:rPr lang="en-US" dirty="0" smtClean="0"/>
              <a:t>Cordova </a:t>
            </a:r>
            <a:r>
              <a:rPr lang="en-US" dirty="0"/>
              <a:t>and Angular </a:t>
            </a:r>
            <a:r>
              <a:rPr lang="en-US" dirty="0" err="1"/>
              <a:t>Js</a:t>
            </a:r>
            <a:r>
              <a:rPr lang="en-US" dirty="0"/>
              <a:t> framework using </a:t>
            </a:r>
            <a:r>
              <a:rPr lang="en-US" dirty="0" err="1"/>
              <a:t>Javascript</a:t>
            </a:r>
            <a:r>
              <a:rPr lang="en-US" dirty="0"/>
              <a:t> as a programming language. The purpose of using Apache Cordova is to create applications that can run on both android and </a:t>
            </a:r>
            <a:r>
              <a:rPr lang="en-US" dirty="0" err="1"/>
              <a:t>iOS</a:t>
            </a:r>
            <a:r>
              <a:rPr lang="en-US" dirty="0"/>
              <a:t> platform with the same source code. The application is connected with the IBM MQTT server through a secure channel and a 2 factor authorization. The purpose of this mobile application is to provide information regarding availability of parking spaces and allowing the end user to book a slot accordingly. Transfer of data takes place in JSON format between IBM MQTT server and the mobile application. In order to ensure proper communication both the Raspberry pi and mobile application must be subscribed to a particular </a:t>
            </a:r>
            <a:r>
              <a:rPr lang="en-US" dirty="0" smtClean="0"/>
              <a:t>channel on </a:t>
            </a:r>
            <a:r>
              <a:rPr lang="en-US" dirty="0"/>
              <a:t>IBM MQTT server. </a:t>
            </a:r>
            <a:br>
              <a:rPr lang="en-US" dirty="0"/>
            </a:br>
            <a:r>
              <a:rPr lang="en-US" dirty="0"/>
              <a:t/>
            </a:r>
            <a:br>
              <a:rPr lang="en-US" dirty="0"/>
            </a:br>
            <a:endParaRPr lang="en-IN" dirty="0"/>
          </a:p>
        </p:txBody>
      </p:sp>
    </p:spTree>
    <p:extLst>
      <p:ext uri="{BB962C8B-B14F-4D97-AF65-F5344CB8AC3E}">
        <p14:creationId xmlns:p14="http://schemas.microsoft.com/office/powerpoint/2010/main" val="145780185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52736"/>
            <a:ext cx="7772400" cy="5302824"/>
          </a:xfrm>
        </p:spPr>
        <p:txBody>
          <a:bodyPr>
            <a:normAutofit lnSpcReduction="10000"/>
          </a:bodyPr>
          <a:lstStyle/>
          <a:p>
            <a:r>
              <a:rPr lang="en-US" sz="3600" b="1" dirty="0">
                <a:latin typeface="Arial Narrow" pitchFamily="34" charset="0"/>
              </a:rPr>
              <a:t>The Cloud</a:t>
            </a:r>
            <a:r>
              <a:rPr lang="en-US" sz="3600" b="1" dirty="0" smtClean="0">
                <a:latin typeface="Arial Narrow" pitchFamily="34" charset="0"/>
              </a:rPr>
              <a:t>:</a:t>
            </a:r>
          </a:p>
          <a:p>
            <a:pPr marL="68580" indent="0" algn="just">
              <a:lnSpc>
                <a:spcPct val="150000"/>
              </a:lnSpc>
              <a:buNone/>
            </a:pPr>
            <a:r>
              <a:rPr lang="en-US" sz="3600" b="1" dirty="0" smtClean="0"/>
              <a:t> </a:t>
            </a:r>
            <a:r>
              <a:rPr lang="en-US" sz="1900" dirty="0"/>
              <a:t>The IBM MQTT server is hosted on cloud. Cloud acts as a data base to store all the records related to parking areas and end users that have </a:t>
            </a:r>
            <a:r>
              <a:rPr lang="en-US" sz="1900" dirty="0" smtClean="0"/>
              <a:t>access to the </a:t>
            </a:r>
            <a:r>
              <a:rPr lang="en-US" sz="1900" dirty="0"/>
              <a:t>system. It keeps a track of every user connected to the system and maintains information such as time at which the car was parked, time duration for parking a car, amount paid by the user and mode of payment. It is due to the flexible nature of cloud which permits the system to add any number of users at any time of the day. </a:t>
            </a:r>
            <a:r>
              <a:rPr lang="en-US" sz="1900" dirty="0" smtClean="0"/>
              <a:t>   Continuous </a:t>
            </a:r>
            <a:r>
              <a:rPr lang="en-US" sz="1900" dirty="0"/>
              <a:t>backup is made of the data stored </a:t>
            </a:r>
            <a:r>
              <a:rPr lang="en-US" sz="1900" dirty="0" smtClean="0"/>
              <a:t>on </a:t>
            </a:r>
            <a:r>
              <a:rPr lang="en-US" sz="1900" dirty="0"/>
              <a:t>cloud in order to ensure easy and quick recovery of data in case of any kind of </a:t>
            </a:r>
            <a:r>
              <a:rPr lang="en-US" sz="1900" dirty="0" smtClean="0"/>
              <a:t>system failure.</a:t>
            </a:r>
            <a:r>
              <a:rPr lang="en-US" sz="1900" dirty="0"/>
              <a:t/>
            </a:r>
            <a:br>
              <a:rPr lang="en-US" sz="1900" dirty="0"/>
            </a:br>
            <a:endParaRPr lang="en-IN" sz="1900" dirty="0"/>
          </a:p>
        </p:txBody>
      </p:sp>
    </p:spTree>
    <p:extLst>
      <p:ext uri="{BB962C8B-B14F-4D97-AF65-F5344CB8AC3E}">
        <p14:creationId xmlns:p14="http://schemas.microsoft.com/office/powerpoint/2010/main" val="72184569"/>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202</TotalTime>
  <Words>1467</Words>
  <Application>Microsoft Office PowerPoint</Application>
  <PresentationFormat>On-screen Show (4:3)</PresentationFormat>
  <Paragraphs>32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Metro</vt:lpstr>
      <vt:lpstr>PowerPoint Presentation</vt:lpstr>
      <vt:lpstr>INTRODUCTION</vt:lpstr>
      <vt:lpstr>PowerPoint Presentation</vt:lpstr>
      <vt:lpstr>IMPORTANCE OF SMART PARKING</vt:lpstr>
      <vt:lpstr>PowerPoint Presentation</vt:lpstr>
      <vt:lpstr>The primary actors that constitute the parking system are:  </vt:lpstr>
      <vt:lpstr>Processing Unit:  It comprises of Raspberry pi which is a processor on chip. The processing unit acts like an intermediate between the sensors and cloud. All the sensors are wirelessly connected to the processing unit. A single raspberry pi unit comprises of 26 GPIO i.e. 26 different sensors can be connected to it. However we can increase this number by attaching a multiplexer (MUX) to it. It is essential that the ground of raspberry pi and sensors must be connected in order to transfer data using the GPIO pins. There is a python script running on the chip that checks the status of various GPIO pins and updates this information onto the cloud. Data collected from various sensors is sent to the raspberry pi through the esp8266 chip. The raspberry pi then transmits this data to the IBM MQTT Server through MQTT protocol over a channel. MQTT(Message QueueTelemetry Transport) Protocol is a publish-subscribe based "light weight" messaging protocol that is used on top of the TCP/IP protocol. It is designed to establish connections across remote locations where limited amount of data needs to be transferred or in cases of low bandwidth availability    </vt:lpstr>
      <vt:lpstr>PowerPoint Presentation</vt:lpstr>
      <vt:lpstr>PowerPoint Presentation</vt:lpstr>
      <vt:lpstr>IMPLEMENTATION &amp; WORKING </vt:lpstr>
      <vt:lpstr>PowerPoint Presentation</vt:lpstr>
      <vt:lpstr>STEPS</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project involves deploying IoT sensors to measure noise pollution in public areas and providing real-time noise level data accessible to the public through a platform or mobile app.</dc:title>
  <dc:creator>stella</dc:creator>
  <cp:lastModifiedBy>stella</cp:lastModifiedBy>
  <cp:revision>21</cp:revision>
  <dcterms:created xsi:type="dcterms:W3CDTF">2023-09-27T10:30:25Z</dcterms:created>
  <dcterms:modified xsi:type="dcterms:W3CDTF">2023-09-27T15:07:53Z</dcterms:modified>
</cp:coreProperties>
</file>