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72" r:id="rId2"/>
  </p:sldMasterIdLst>
  <p:notesMasterIdLst>
    <p:notesMasterId r:id="rId23"/>
  </p:notesMasterIdLst>
  <p:handoutMasterIdLst>
    <p:handoutMasterId r:id="rId24"/>
  </p:handoutMasterIdLst>
  <p:sldIdLst>
    <p:sldId id="275" r:id="rId3"/>
    <p:sldId id="279" r:id="rId4"/>
    <p:sldId id="276" r:id="rId5"/>
    <p:sldId id="277" r:id="rId6"/>
    <p:sldId id="260" r:id="rId7"/>
    <p:sldId id="280" r:id="rId8"/>
    <p:sldId id="281" r:id="rId9"/>
    <p:sldId id="288" r:id="rId10"/>
    <p:sldId id="263" r:id="rId11"/>
    <p:sldId id="265" r:id="rId12"/>
    <p:sldId id="267" r:id="rId13"/>
    <p:sldId id="268" r:id="rId14"/>
    <p:sldId id="283" r:id="rId15"/>
    <p:sldId id="282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474525"/>
    <a:srgbClr val="FF6600"/>
    <a:srgbClr val="660033"/>
    <a:srgbClr val="4C564C"/>
    <a:srgbClr val="B1AE6B"/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CE219-3178-4EBA-9B23-88F4C0D6834D}" v="2" dt="2023-03-22T07:40:19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587" autoAdjust="0"/>
    <p:restoredTop sz="94660"/>
  </p:normalViewPr>
  <p:slideViewPr>
    <p:cSldViewPr>
      <p:cViewPr varScale="1">
        <p:scale>
          <a:sx n="89" d="100"/>
          <a:sy n="89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hungon" userId="a39badbe7f4d5df0" providerId="LiveId" clId="{C11CE219-3178-4EBA-9B23-88F4C0D6834D}"/>
    <pc:docChg chg="custSel delSld modSld modMainMaster">
      <pc:chgData name="kim hungon" userId="a39badbe7f4d5df0" providerId="LiveId" clId="{C11CE219-3178-4EBA-9B23-88F4C0D6834D}" dt="2023-04-12T11:04:28.201" v="22" actId="20577"/>
      <pc:docMkLst>
        <pc:docMk/>
      </pc:docMkLst>
      <pc:sldChg chg="addSp delSp modSp mod">
        <pc:chgData name="kim hungon" userId="a39badbe7f4d5df0" providerId="LiveId" clId="{C11CE219-3178-4EBA-9B23-88F4C0D6834D}" dt="2023-04-12T11:04:28.201" v="22" actId="20577"/>
        <pc:sldMkLst>
          <pc:docMk/>
          <pc:sldMk cId="2659450163" sldId="275"/>
        </pc:sldMkLst>
        <pc:spChg chg="del">
          <ac:chgData name="kim hungon" userId="a39badbe7f4d5df0" providerId="LiveId" clId="{C11CE219-3178-4EBA-9B23-88F4C0D6834D}" dt="2023-03-22T07:40:27.988" v="15" actId="478"/>
          <ac:spMkLst>
            <pc:docMk/>
            <pc:sldMk cId="2659450163" sldId="275"/>
            <ac:spMk id="2" creationId="{00000000-0000-0000-0000-000000000000}"/>
          </ac:spMkLst>
        </pc:spChg>
        <pc:spChg chg="add mod">
          <ac:chgData name="kim hungon" userId="a39badbe7f4d5df0" providerId="LiveId" clId="{C11CE219-3178-4EBA-9B23-88F4C0D6834D}" dt="2023-04-12T11:04:28.201" v="22" actId="20577"/>
          <ac:spMkLst>
            <pc:docMk/>
            <pc:sldMk cId="2659450163" sldId="275"/>
            <ac:spMk id="4" creationId="{2BDDE73F-D0CA-CB00-72D9-3FCDAFB7C779}"/>
          </ac:spMkLst>
        </pc:spChg>
        <pc:picChg chg="del">
          <ac:chgData name="kim hungon" userId="a39badbe7f4d5df0" providerId="LiveId" clId="{C11CE219-3178-4EBA-9B23-88F4C0D6834D}" dt="2023-03-22T07:39:35.028" v="0" actId="478"/>
          <ac:picMkLst>
            <pc:docMk/>
            <pc:sldMk cId="2659450163" sldId="275"/>
            <ac:picMk id="3" creationId="{00000000-0000-0000-0000-000000000000}"/>
          </ac:picMkLst>
        </pc:picChg>
      </pc:sldChg>
      <pc:sldChg chg="del">
        <pc:chgData name="kim hungon" userId="a39badbe7f4d5df0" providerId="LiveId" clId="{C11CE219-3178-4EBA-9B23-88F4C0D6834D}" dt="2023-03-29T16:32:00.939" v="20" actId="47"/>
        <pc:sldMkLst>
          <pc:docMk/>
          <pc:sldMk cId="3364001580" sldId="278"/>
        </pc:sldMkLst>
      </pc:sldChg>
      <pc:sldChg chg="del">
        <pc:chgData name="kim hungon" userId="a39badbe7f4d5df0" providerId="LiveId" clId="{C11CE219-3178-4EBA-9B23-88F4C0D6834D}" dt="2023-03-29T16:29:50.657" v="16" actId="2696"/>
        <pc:sldMkLst>
          <pc:docMk/>
          <pc:sldMk cId="3356855114" sldId="284"/>
        </pc:sldMkLst>
      </pc:sldChg>
      <pc:sldChg chg="del">
        <pc:chgData name="kim hungon" userId="a39badbe7f4d5df0" providerId="LiveId" clId="{C11CE219-3178-4EBA-9B23-88F4C0D6834D}" dt="2023-03-29T16:30:25.721" v="17" actId="2696"/>
        <pc:sldMkLst>
          <pc:docMk/>
          <pc:sldMk cId="1484336321" sldId="285"/>
        </pc:sldMkLst>
      </pc:sldChg>
      <pc:sldChg chg="del">
        <pc:chgData name="kim hungon" userId="a39badbe7f4d5df0" providerId="LiveId" clId="{C11CE219-3178-4EBA-9B23-88F4C0D6834D}" dt="2023-03-29T16:31:53.064" v="18" actId="47"/>
        <pc:sldMkLst>
          <pc:docMk/>
          <pc:sldMk cId="53607373" sldId="286"/>
        </pc:sldMkLst>
      </pc:sldChg>
      <pc:sldChg chg="del">
        <pc:chgData name="kim hungon" userId="a39badbe7f4d5df0" providerId="LiveId" clId="{C11CE219-3178-4EBA-9B23-88F4C0D6834D}" dt="2023-03-29T16:31:58.555" v="19" actId="47"/>
        <pc:sldMkLst>
          <pc:docMk/>
          <pc:sldMk cId="1316938005" sldId="287"/>
        </pc:sldMkLst>
      </pc:sldChg>
      <pc:sldMasterChg chg="modSldLayout">
        <pc:chgData name="kim hungon" userId="a39badbe7f4d5df0" providerId="LiveId" clId="{C11CE219-3178-4EBA-9B23-88F4C0D6834D}" dt="2023-03-22T07:40:02.555" v="12" actId="478"/>
        <pc:sldMasterMkLst>
          <pc:docMk/>
          <pc:sldMasterMk cId="666352228" sldId="2147483682"/>
        </pc:sldMasterMkLst>
        <pc:sldLayoutChg chg="modSp mod">
          <pc:chgData name="kim hungon" userId="a39badbe7f4d5df0" providerId="LiveId" clId="{C11CE219-3178-4EBA-9B23-88F4C0D6834D}" dt="2023-03-22T07:39:51.010" v="7" actId="1038"/>
          <pc:sldLayoutMkLst>
            <pc:docMk/>
            <pc:sldMasterMk cId="666352228" sldId="2147483682"/>
            <pc:sldLayoutMk cId="2532640505" sldId="2147483683"/>
          </pc:sldLayoutMkLst>
          <pc:picChg chg="mod">
            <ac:chgData name="kim hungon" userId="a39badbe7f4d5df0" providerId="LiveId" clId="{C11CE219-3178-4EBA-9B23-88F4C0D6834D}" dt="2023-03-22T07:39:51.010" v="7" actId="1038"/>
            <ac:picMkLst>
              <pc:docMk/>
              <pc:sldMasterMk cId="666352228" sldId="2147483682"/>
              <pc:sldLayoutMk cId="2532640505" sldId="2147483683"/>
              <ac:picMk id="4" creationId="{00000000-0000-0000-0000-000000000000}"/>
            </ac:picMkLst>
          </pc:picChg>
        </pc:sldLayoutChg>
        <pc:sldLayoutChg chg="delSp mod">
          <pc:chgData name="kim hungon" userId="a39badbe7f4d5df0" providerId="LiveId" clId="{C11CE219-3178-4EBA-9B23-88F4C0D6834D}" dt="2023-03-22T07:39:55.186" v="8" actId="478"/>
          <pc:sldLayoutMkLst>
            <pc:docMk/>
            <pc:sldMasterMk cId="666352228" sldId="2147483682"/>
            <pc:sldLayoutMk cId="3175582703" sldId="2147483685"/>
          </pc:sldLayoutMkLst>
          <pc:picChg chg="del">
            <ac:chgData name="kim hungon" userId="a39badbe7f4d5df0" providerId="LiveId" clId="{C11CE219-3178-4EBA-9B23-88F4C0D6834D}" dt="2023-03-22T07:39:55.186" v="8" actId="478"/>
            <ac:picMkLst>
              <pc:docMk/>
              <pc:sldMasterMk cId="666352228" sldId="2147483682"/>
              <pc:sldLayoutMk cId="3175582703" sldId="2147483685"/>
              <ac:picMk id="6" creationId="{00000000-0000-0000-0000-000000000000}"/>
            </ac:picMkLst>
          </pc:picChg>
        </pc:sldLayoutChg>
        <pc:sldLayoutChg chg="delSp modSp mod">
          <pc:chgData name="kim hungon" userId="a39badbe7f4d5df0" providerId="LiveId" clId="{C11CE219-3178-4EBA-9B23-88F4C0D6834D}" dt="2023-03-22T07:40:02.555" v="12" actId="478"/>
          <pc:sldLayoutMkLst>
            <pc:docMk/>
            <pc:sldMasterMk cId="666352228" sldId="2147483682"/>
            <pc:sldLayoutMk cId="1925411576" sldId="2147483689"/>
          </pc:sldLayoutMkLst>
          <pc:spChg chg="del">
            <ac:chgData name="kim hungon" userId="a39badbe7f4d5df0" providerId="LiveId" clId="{C11CE219-3178-4EBA-9B23-88F4C0D6834D}" dt="2023-03-22T07:40:00.002" v="9" actId="478"/>
            <ac:spMkLst>
              <pc:docMk/>
              <pc:sldMasterMk cId="666352228" sldId="2147483682"/>
              <pc:sldLayoutMk cId="1925411576" sldId="2147483689"/>
              <ac:spMk id="6" creationId="{00000000-0000-0000-0000-000000000000}"/>
            </ac:spMkLst>
          </pc:spChg>
          <pc:spChg chg="del mod">
            <ac:chgData name="kim hungon" userId="a39badbe7f4d5df0" providerId="LiveId" clId="{C11CE219-3178-4EBA-9B23-88F4C0D6834D}" dt="2023-03-22T07:40:02.555" v="12" actId="478"/>
            <ac:spMkLst>
              <pc:docMk/>
              <pc:sldMasterMk cId="666352228" sldId="2147483682"/>
              <pc:sldLayoutMk cId="1925411576" sldId="2147483689"/>
              <ac:spMk id="7" creationId="{00000000-0000-0000-0000-000000000000}"/>
            </ac:spMkLst>
          </pc:spChg>
          <pc:picChg chg="del">
            <ac:chgData name="kim hungon" userId="a39badbe7f4d5df0" providerId="LiveId" clId="{C11CE219-3178-4EBA-9B23-88F4C0D6834D}" dt="2023-03-22T07:40:00.770" v="10" actId="478"/>
            <ac:picMkLst>
              <pc:docMk/>
              <pc:sldMasterMk cId="666352228" sldId="2147483682"/>
              <pc:sldLayoutMk cId="1925411576" sldId="2147483689"/>
              <ac:picMk id="9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09A1E97B-5546-4D75-B45D-3EC80D6420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4727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7FD058B5-51EC-4410-9B4C-CDB5C00E26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2395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658" y="5486400"/>
            <a:ext cx="1324942" cy="15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4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65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0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861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49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6165850"/>
            <a:ext cx="12192000" cy="69215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8B9C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092825"/>
            <a:ext cx="12192000" cy="73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Thank</a:t>
            </a:r>
            <a:r>
              <a:rPr lang="en-US" altLang="ko-KR" sz="5400" b="1" kern="10" spc="-15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 </a:t>
            </a:r>
            <a:r>
              <a:rPr lang="en-US" altLang="ko-KR" sz="5400" b="1" kern="1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You !</a:t>
            </a:r>
            <a:endParaRPr lang="ko-KR" altLang="en-US" sz="5400" b="1" kern="10" dirty="0">
              <a:ln w="18415" cmpd="sng">
                <a:noFill/>
                <a:prstDash val="solid"/>
              </a:ln>
              <a:solidFill>
                <a:srgbClr val="0F4A6B"/>
              </a:solidFill>
              <a:latin typeface="Verdan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459288" y="6308725"/>
            <a:ext cx="3086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latin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888" y="5516563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2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i="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58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i="0" dirty="0">
                <a:solidFill>
                  <a:srgbClr val="1877AC"/>
                </a:solidFill>
              </a:rPr>
              <a:t>`</a:t>
            </a:r>
            <a:r>
              <a:rPr lang="ko-KR" altLang="en-US" i="0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2211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67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1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54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0" descr="image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30584" y="2166938"/>
            <a:ext cx="193886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2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515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3" descr="image_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2734" y="2166939"/>
            <a:ext cx="195156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44" descr="image_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703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32"/>
          <p:cNvSpPr>
            <a:spLocks noChangeArrowheads="1"/>
          </p:cNvSpPr>
          <p:nvPr/>
        </p:nvSpPr>
        <p:spPr bwMode="gray">
          <a:xfrm>
            <a:off x="5653618" y="2163764"/>
            <a:ext cx="1947333" cy="146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33"/>
          <p:cNvSpPr>
            <a:spLocks noChangeArrowheads="1"/>
          </p:cNvSpPr>
          <p:nvPr/>
        </p:nvSpPr>
        <p:spPr bwMode="gray">
          <a:xfrm>
            <a:off x="9601200" y="2162176"/>
            <a:ext cx="1938867" cy="14700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338"/>
          <p:cNvGrpSpPr>
            <a:grpSpLocks/>
          </p:cNvGrpSpPr>
          <p:nvPr/>
        </p:nvGrpSpPr>
        <p:grpSpPr bwMode="auto">
          <a:xfrm>
            <a:off x="1219200" y="0"/>
            <a:ext cx="914400" cy="685800"/>
            <a:chOff x="576" y="0"/>
            <a:chExt cx="454" cy="475"/>
          </a:xfrm>
        </p:grpSpPr>
        <p:sp>
          <p:nvSpPr>
            <p:cNvPr id="11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372"/>
          <p:cNvGrpSpPr>
            <a:grpSpLocks/>
          </p:cNvGrpSpPr>
          <p:nvPr/>
        </p:nvGrpSpPr>
        <p:grpSpPr bwMode="auto">
          <a:xfrm>
            <a:off x="546101" y="3576638"/>
            <a:ext cx="11010900" cy="119062"/>
            <a:chOff x="288" y="1248"/>
            <a:chExt cx="5229" cy="96"/>
          </a:xfrm>
        </p:grpSpPr>
        <p:grpSp>
          <p:nvGrpSpPr>
            <p:cNvPr id="1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1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endParaRPr kumimoji="0" lang="ko-KR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379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6967" y="68738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80"/>
          <p:cNvSpPr>
            <a:spLocks noChangeArrowheads="1"/>
          </p:cNvSpPr>
          <p:nvPr/>
        </p:nvSpPr>
        <p:spPr bwMode="gray">
          <a:xfrm>
            <a:off x="7620000" y="685800"/>
            <a:ext cx="1947333" cy="14620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848100"/>
            <a:ext cx="10668000" cy="533400"/>
          </a:xfrm>
          <a:prstGeom prst="rect">
            <a:avLst/>
          </a:prstGeom>
        </p:spPr>
        <p:txBody>
          <a:bodyPr/>
          <a:lstStyle>
            <a:lvl1pPr algn="r">
              <a:defRPr sz="4000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648200"/>
            <a:ext cx="10600267" cy="1600200"/>
          </a:xfrm>
          <a:prstGeom prst="rect">
            <a:avLst/>
          </a:prstGeom>
        </p:spPr>
        <p:txBody>
          <a:bodyPr/>
          <a:lstStyle>
            <a:lvl1pPr marL="182563" indent="-182563" algn="r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000" b="1">
                <a:solidFill>
                  <a:schemeClr val="accent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8026401" y="6342064"/>
            <a:ext cx="3833284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1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689600" y="6400800"/>
            <a:ext cx="1117600" cy="261938"/>
          </a:xfrm>
        </p:spPr>
        <p:txBody>
          <a:bodyPr/>
          <a:lstStyle>
            <a:lvl1pPr latinLnBrk="1">
              <a:defRPr kumimoji="1"/>
            </a:lvl1pPr>
          </a:lstStyle>
          <a:p>
            <a:fld id="{D2DD92E6-1596-4AA0-897B-340B6B64D81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2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508000" y="6400800"/>
            <a:ext cx="2540000" cy="261938"/>
          </a:xfrm>
        </p:spPr>
        <p:txBody>
          <a:bodyPr/>
          <a:lstStyle>
            <a:lvl1pPr latinLnBrk="1"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08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10"/>
          <p:cNvSpPr>
            <a:spLocks noChangeArrowheads="1"/>
          </p:cNvSpPr>
          <p:nvPr userDrawn="1"/>
        </p:nvSpPr>
        <p:spPr bwMode="auto">
          <a:xfrm>
            <a:off x="3503085" y="6546851"/>
            <a:ext cx="51858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i="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200" i="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소켓 프로그래밍</a:t>
            </a:r>
          </a:p>
        </p:txBody>
      </p:sp>
      <p:sp>
        <p:nvSpPr>
          <p:cNvPr id="6" name="직사각형 11"/>
          <p:cNvSpPr>
            <a:spLocks noChangeArrowheads="1"/>
          </p:cNvSpPr>
          <p:nvPr userDrawn="1"/>
        </p:nvSpPr>
        <p:spPr bwMode="auto">
          <a:xfrm>
            <a:off x="9190567" y="6535739"/>
            <a:ext cx="25865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9704D007-9212-4C2A-BA87-6C94E9048FF6}" type="slidenum">
              <a:rPr lang="en-US" altLang="ko-KR" sz="1200" i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eaLnBrk="1" hangingPunct="1"/>
              <a:t>‹#›</a:t>
            </a:fld>
            <a:endParaRPr lang="ko-KR" altLang="en-US" sz="2400" i="0">
              <a:solidFill>
                <a:srgbClr val="000000"/>
              </a:solidFill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quarter" idx="10"/>
          </p:nvPr>
        </p:nvSpPr>
        <p:spPr>
          <a:xfrm>
            <a:off x="406400" y="1116873"/>
            <a:ext cx="11379200" cy="53601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406400" y="6545264"/>
            <a:ext cx="2540000" cy="250825"/>
          </a:xfrm>
        </p:spPr>
        <p:txBody>
          <a:bodyPr/>
          <a:lstStyle>
            <a:lvl1pPr>
              <a:defRPr sz="120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291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2023-04-12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5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45720" rIns="72000" bIns="14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6A6A6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202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fld id="{71F40384-988E-4C3D-951D-D304B6FA5B5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503085" y="6527801"/>
            <a:ext cx="5185833" cy="25241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TCP/IP </a:t>
            </a:r>
            <a:r>
              <a:rPr lang="ko-KR" altLang="en-US"/>
              <a:t>윈도우 소켓 프로그래밍</a:t>
            </a:r>
            <a:endParaRPr lang="en-US" altLang="ko-KR"/>
          </a:p>
        </p:txBody>
      </p:sp>
      <p:sp>
        <p:nvSpPr>
          <p:cNvPr id="1031" name="텍스트 개체 틀 1"/>
          <p:cNvSpPr>
            <a:spLocks noGrp="1"/>
          </p:cNvSpPr>
          <p:nvPr>
            <p:ph type="body" idx="1"/>
          </p:nvPr>
        </p:nvSpPr>
        <p:spPr bwMode="auto">
          <a:xfrm>
            <a:off x="406400" y="1117600"/>
            <a:ext cx="113792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90" r:id="rId4"/>
    <p:sldLayoutId id="2147483691" r:id="rId5"/>
    <p:sldLayoutId id="2147483692" r:id="rId6"/>
    <p:sldLayoutId id="2147483693" r:id="rId7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99CC00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HY중고딕" pitchFamily="18" charset="-127"/>
          <a:ea typeface="HY중고딕" pitchFamily="18" charset="-127"/>
          <a:cs typeface="+mn-cs"/>
        </a:defRPr>
      </a:lvl1pPr>
      <a:lvl2pPr marL="627063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 2" panose="05020102010507070707" pitchFamily="18" charset="2"/>
        <a:buChar char=""/>
        <a:tabLst>
          <a:tab pos="627063" algn="l"/>
        </a:tabLst>
        <a:defRPr sz="2400" b="1">
          <a:solidFill>
            <a:schemeClr val="tx1"/>
          </a:solidFill>
          <a:latin typeface="HY중고딕" pitchFamily="18" charset="-127"/>
          <a:ea typeface="HY중고딕" pitchFamily="18" charset="-127"/>
        </a:defRPr>
      </a:lvl2pPr>
      <a:lvl3pPr marL="984250" indent="-269875" algn="l" rtl="0" eaLnBrk="0" fontAlgn="base" latinLnBrk="1" hangingPunct="0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HY중고딕" pitchFamily="18" charset="-127"/>
          <a:ea typeface="HY중고딕" pitchFamily="18" charset="-127"/>
        </a:defRPr>
      </a:lvl3pPr>
      <a:lvl4pPr marL="1254125" indent="-269875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HY중고딕" pitchFamily="18" charset="-127"/>
          <a:ea typeface="HY중고딕" pitchFamily="18" charset="-127"/>
        </a:defRPr>
      </a:lvl4pPr>
      <a:lvl5pPr marL="1436688" indent="-182563" algn="l" rtl="0" eaLnBrk="0" fontAlgn="base" latinLnBrk="1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HY중고딕" pitchFamily="18" charset="-127"/>
          <a:ea typeface="HY중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BDDE73F-D0CA-CB00-72D9-3FCDAFB7C779}"/>
              </a:ext>
            </a:extLst>
          </p:cNvPr>
          <p:cNvSpPr txBox="1">
            <a:spLocks/>
          </p:cNvSpPr>
          <p:nvPr/>
        </p:nvSpPr>
        <p:spPr bwMode="auto">
          <a:xfrm>
            <a:off x="0" y="1828800"/>
            <a:ext cx="12192000" cy="151216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i="0">
                <a:solidFill>
                  <a:schemeClr val="bg1"/>
                </a:solidFill>
                <a:latin typeface="+mj-ea"/>
              </a:rPr>
              <a:t>Chapter 06 </a:t>
            </a:r>
            <a:r>
              <a:rPr lang="ko-KR" altLang="en-US" sz="3600" b="1" i="0" dirty="0">
                <a:solidFill>
                  <a:schemeClr val="bg1"/>
                </a:solidFill>
                <a:latin typeface="+mj-ea"/>
              </a:rPr>
              <a:t>데이터 전송하기</a:t>
            </a:r>
          </a:p>
        </p:txBody>
      </p:sp>
    </p:spTree>
    <p:extLst>
      <p:ext uri="{BB962C8B-B14F-4D97-AF65-F5344CB8AC3E}">
        <p14:creationId xmlns:p14="http://schemas.microsoft.com/office/powerpoint/2010/main" val="265945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5633815" cy="5518344"/>
          </a:xfrm>
        </p:spPr>
        <p:txBody>
          <a:bodyPr/>
          <a:lstStyle/>
          <a:p>
            <a:r>
              <a:rPr lang="ko-KR" altLang="en-US" dirty="0"/>
              <a:t>메시지 </a:t>
            </a:r>
            <a:r>
              <a:rPr lang="ko-KR" altLang="en-US"/>
              <a:t>경계 구분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방법 ①</a:t>
            </a:r>
          </a:p>
          <a:p>
            <a:pPr lvl="2" eaLnBrk="1" hangingPunct="1"/>
            <a:r>
              <a:rPr lang="ko-KR" altLang="en-US" dirty="0"/>
              <a:t>주고받을 데이터의 길이 </a:t>
            </a:r>
            <a:r>
              <a:rPr lang="ko-KR" altLang="en-US"/>
              <a:t>변동폭이 크지 않을 때 적합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방법 ②</a:t>
            </a:r>
          </a:p>
          <a:p>
            <a:pPr lvl="2" eaLnBrk="1" hangingPunct="1"/>
            <a:r>
              <a:rPr lang="ko-KR" altLang="en-US"/>
              <a:t>생성 데이터의 </a:t>
            </a:r>
            <a:r>
              <a:rPr lang="ko-KR" altLang="en-US" dirty="0"/>
              <a:t>길이를 미리 알 수 없을 때 적합</a:t>
            </a:r>
          </a:p>
          <a:p>
            <a:pPr lvl="1" eaLnBrk="1" hangingPunct="1"/>
            <a:r>
              <a:rPr lang="ko-KR" altLang="en-US" dirty="0"/>
              <a:t>방법 ③</a:t>
            </a:r>
          </a:p>
          <a:p>
            <a:pPr lvl="2" eaLnBrk="1" hangingPunct="1"/>
            <a:r>
              <a:rPr lang="ko-KR" altLang="en-US"/>
              <a:t>생성 데이터의 </a:t>
            </a:r>
            <a:r>
              <a:rPr lang="ko-KR" altLang="en-US" dirty="0"/>
              <a:t>길이를 미리 알고 있는 </a:t>
            </a:r>
            <a:r>
              <a:rPr lang="ko-KR" altLang="en-US"/>
              <a:t>상황에서</a:t>
            </a:r>
            <a:r>
              <a:rPr lang="en-US" altLang="ko-KR"/>
              <a:t> </a:t>
            </a:r>
            <a:r>
              <a:rPr lang="ko-KR" altLang="en-US"/>
              <a:t>구현이 쉽고 </a:t>
            </a:r>
            <a:r>
              <a:rPr lang="ko-KR" altLang="en-US" dirty="0"/>
              <a:t>처리 효율성이 높음</a:t>
            </a:r>
          </a:p>
          <a:p>
            <a:pPr lvl="1" eaLnBrk="1" hangingPunct="1"/>
            <a:r>
              <a:rPr lang="ko-KR" altLang="en-US" dirty="0"/>
              <a:t>방법 ④</a:t>
            </a:r>
          </a:p>
          <a:p>
            <a:pPr lvl="2" eaLnBrk="1" hangingPunct="1"/>
            <a:r>
              <a:rPr lang="ko-KR" altLang="en-US" dirty="0"/>
              <a:t>한쪽에서 일방적으로 가변 길이 데이터를 보낼 </a:t>
            </a:r>
            <a:r>
              <a:rPr lang="ko-KR" altLang="en-US"/>
              <a:t>때 적합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7753350" y="1981200"/>
            <a:ext cx="3524250" cy="3598862"/>
            <a:chOff x="7600950" y="2068513"/>
            <a:chExt cx="3524250" cy="359886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7600950" y="2068513"/>
              <a:ext cx="1371600" cy="1236662"/>
            </a:xfrm>
            <a:prstGeom prst="rect">
              <a:avLst/>
            </a:prstGeom>
            <a:solidFill>
              <a:srgbClr val="605E32"/>
            </a:solidFill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 i="0"/>
                <a:t>부가 정보</a:t>
              </a:r>
            </a:p>
            <a:p>
              <a:pPr algn="ctr">
                <a:defRPr/>
              </a:pPr>
              <a:r>
                <a:rPr lang="en-US" altLang="ko-KR" b="1" i="0"/>
                <a:t>...</a:t>
              </a:r>
            </a:p>
            <a:p>
              <a:pPr algn="ctr">
                <a:defRPr/>
              </a:pPr>
              <a:endParaRPr lang="en-US" altLang="ko-KR" b="1" i="0"/>
            </a:p>
            <a:p>
              <a:pPr algn="ctr">
                <a:defRPr/>
              </a:pPr>
              <a:endParaRPr lang="en-US" altLang="ko-KR" b="1" i="0"/>
            </a:p>
          </p:txBody>
        </p:sp>
        <p:sp>
          <p:nvSpPr>
            <p:cNvPr id="5" name="Rectangle 5" descr="20%"/>
            <p:cNvSpPr>
              <a:spLocks noChangeArrowheads="1"/>
            </p:cNvSpPr>
            <p:nvPr/>
          </p:nvSpPr>
          <p:spPr bwMode="auto">
            <a:xfrm>
              <a:off x="7600950" y="3305175"/>
              <a:ext cx="1371600" cy="2362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 i="0" dirty="0"/>
                <a:t>데이터</a:t>
              </a:r>
            </a:p>
            <a:p>
              <a:pPr algn="ctr">
                <a:defRPr/>
              </a:pPr>
              <a:r>
                <a:rPr lang="en-US" altLang="ko-KR" b="1" i="0" dirty="0"/>
                <a:t>(</a:t>
              </a:r>
              <a:r>
                <a:rPr lang="ko-KR" altLang="en-US" b="1" i="0" dirty="0"/>
                <a:t>가변 길이</a:t>
              </a:r>
              <a:r>
                <a:rPr lang="en-US" altLang="ko-KR" b="1" i="0" dirty="0"/>
                <a:t>)</a:t>
              </a:r>
            </a:p>
          </p:txBody>
        </p:sp>
        <p:sp>
          <p:nvSpPr>
            <p:cNvPr id="6" name="AutoShape 6"/>
            <p:cNvSpPr>
              <a:spLocks/>
            </p:cNvSpPr>
            <p:nvPr/>
          </p:nvSpPr>
          <p:spPr bwMode="auto">
            <a:xfrm flipH="1">
              <a:off x="9048750" y="2085975"/>
              <a:ext cx="222250" cy="1196975"/>
            </a:xfrm>
            <a:prstGeom prst="leftBrace">
              <a:avLst>
                <a:gd name="adj1" fmla="val 448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9242425" y="2427288"/>
              <a:ext cx="18827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 i="0" dirty="0"/>
                <a:t>헤더 </a:t>
              </a:r>
              <a:r>
                <a:rPr lang="en-US" altLang="ko-KR" b="1" i="0" dirty="0"/>
                <a:t>(</a:t>
              </a:r>
              <a:r>
                <a:rPr lang="ko-KR" altLang="en-US" b="1" i="0" dirty="0"/>
                <a:t>고정 길이</a:t>
              </a:r>
              <a:r>
                <a:rPr lang="en-US" altLang="ko-KR" b="1" i="0" dirty="0"/>
                <a:t>)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7672388" y="2787650"/>
              <a:ext cx="12192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 i="0" dirty="0"/>
                <a:t>데이터 길이</a:t>
              </a:r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00950" y="5656262"/>
            <a:ext cx="36766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600" b="1" i="0" dirty="0">
                <a:latin typeface="맑은 고딕"/>
                <a:ea typeface="맑은 고딕"/>
              </a:rPr>
              <a:t>↑ </a:t>
            </a:r>
            <a:r>
              <a:rPr lang="ko-KR" altLang="en-US" sz="1600" b="1" i="0" dirty="0">
                <a:latin typeface="+mn-lt"/>
              </a:rPr>
              <a:t>방법 </a:t>
            </a:r>
            <a:r>
              <a:rPr lang="ko-KR" altLang="en-US" sz="1600" i="0" dirty="0">
                <a:latin typeface="+mn-lt"/>
              </a:rPr>
              <a:t>③을 사용할 때의 메시지 구조</a:t>
            </a:r>
            <a:r>
              <a:rPr lang="ko-KR" altLang="en-US" sz="1600" b="1" i="0" dirty="0">
                <a:latin typeface="+mn-lt"/>
              </a:rPr>
              <a:t> </a:t>
            </a:r>
            <a:endParaRPr lang="en-US" altLang="ko-KR" sz="1600" b="1" i="0" dirty="0"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ko-KR" altLang="ko-KR" dirty="0"/>
              <a:t>응용 프로그램 프로토콜</a:t>
            </a:r>
            <a:r>
              <a:rPr lang="ko-KR" altLang="en-US" dirty="0"/>
              <a:t>과 데이터 </a:t>
            </a:r>
            <a:r>
              <a:rPr lang="ko-KR" altLang="en-US"/>
              <a:t>전송 </a:t>
            </a:r>
            <a:r>
              <a:rPr lang="en-US" altLang="ko-KR"/>
              <a:t>(6)</a:t>
            </a:r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구조체 멤버 맞춤의 예 </a:t>
            </a:r>
            <a:r>
              <a:rPr lang="en-US" altLang="ko-KR"/>
              <a:t>- </a:t>
            </a:r>
            <a:r>
              <a:rPr lang="ko-KR" altLang="en-US"/>
              <a:t>초기 상태</a:t>
            </a:r>
          </a:p>
        </p:txBody>
      </p:sp>
      <p:grpSp>
        <p:nvGrpSpPr>
          <p:cNvPr id="13316" name="Group 62"/>
          <p:cNvGrpSpPr>
            <a:grpSpLocks/>
          </p:cNvGrpSpPr>
          <p:nvPr/>
        </p:nvGrpSpPr>
        <p:grpSpPr bwMode="auto">
          <a:xfrm>
            <a:off x="7772400" y="2209800"/>
            <a:ext cx="1981200" cy="3657600"/>
            <a:chOff x="672" y="1296"/>
            <a:chExt cx="1248" cy="2304"/>
          </a:xfrm>
        </p:grpSpPr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672" y="187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19" name="Rectangle 5" descr="밝은 상향 대각선"/>
            <p:cNvSpPr>
              <a:spLocks noChangeArrowheads="1"/>
            </p:cNvSpPr>
            <p:nvPr/>
          </p:nvSpPr>
          <p:spPr bwMode="auto">
            <a:xfrm>
              <a:off x="672" y="2016"/>
              <a:ext cx="768" cy="14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20" name="Rectangle 6" descr="밝은 상향 대각선"/>
            <p:cNvSpPr>
              <a:spLocks noChangeArrowheads="1"/>
            </p:cNvSpPr>
            <p:nvPr/>
          </p:nvSpPr>
          <p:spPr bwMode="auto">
            <a:xfrm>
              <a:off x="672" y="2160"/>
              <a:ext cx="768" cy="14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21" name="Rectangle 7" descr="밝은 상향 대각선"/>
            <p:cNvSpPr>
              <a:spLocks noChangeArrowheads="1"/>
            </p:cNvSpPr>
            <p:nvPr/>
          </p:nvSpPr>
          <p:spPr bwMode="auto">
            <a:xfrm>
              <a:off x="672" y="2304"/>
              <a:ext cx="768" cy="14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672" y="1296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23" name="Rectangle 9"/>
            <p:cNvSpPr>
              <a:spLocks noChangeArrowheads="1"/>
            </p:cNvSpPr>
            <p:nvPr/>
          </p:nvSpPr>
          <p:spPr bwMode="auto">
            <a:xfrm>
              <a:off x="672" y="1440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24" name="Rectangle 10"/>
            <p:cNvSpPr>
              <a:spLocks noChangeArrowheads="1"/>
            </p:cNvSpPr>
            <p:nvPr/>
          </p:nvSpPr>
          <p:spPr bwMode="auto">
            <a:xfrm>
              <a:off x="672" y="1584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25" name="Rectangle 11"/>
            <p:cNvSpPr>
              <a:spLocks noChangeArrowheads="1"/>
            </p:cNvSpPr>
            <p:nvPr/>
          </p:nvSpPr>
          <p:spPr bwMode="auto">
            <a:xfrm>
              <a:off x="672" y="1728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26" name="Rectangle 12"/>
            <p:cNvSpPr>
              <a:spLocks noChangeArrowheads="1"/>
            </p:cNvSpPr>
            <p:nvPr/>
          </p:nvSpPr>
          <p:spPr bwMode="auto">
            <a:xfrm>
              <a:off x="672" y="3024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27" name="Rectangle 13" descr="밝은 상향 대각선"/>
            <p:cNvSpPr>
              <a:spLocks noChangeArrowheads="1"/>
            </p:cNvSpPr>
            <p:nvPr/>
          </p:nvSpPr>
          <p:spPr bwMode="auto">
            <a:xfrm>
              <a:off x="672" y="3168"/>
              <a:ext cx="768" cy="14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28" name="Rectangle 14" descr="밝은 상향 대각선"/>
            <p:cNvSpPr>
              <a:spLocks noChangeArrowheads="1"/>
            </p:cNvSpPr>
            <p:nvPr/>
          </p:nvSpPr>
          <p:spPr bwMode="auto">
            <a:xfrm>
              <a:off x="672" y="3312"/>
              <a:ext cx="768" cy="14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29" name="Rectangle 15" descr="밝은 상향 대각선"/>
            <p:cNvSpPr>
              <a:spLocks noChangeArrowheads="1"/>
            </p:cNvSpPr>
            <p:nvPr/>
          </p:nvSpPr>
          <p:spPr bwMode="auto">
            <a:xfrm>
              <a:off x="672" y="3456"/>
              <a:ext cx="768" cy="14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30" name="Rectangle 16"/>
            <p:cNvSpPr>
              <a:spLocks noChangeArrowheads="1"/>
            </p:cNvSpPr>
            <p:nvPr/>
          </p:nvSpPr>
          <p:spPr bwMode="auto">
            <a:xfrm>
              <a:off x="672" y="2448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31" name="Rectangle 17"/>
            <p:cNvSpPr>
              <a:spLocks noChangeArrowheads="1"/>
            </p:cNvSpPr>
            <p:nvPr/>
          </p:nvSpPr>
          <p:spPr bwMode="auto">
            <a:xfrm>
              <a:off x="672" y="25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32" name="Rectangle 18"/>
            <p:cNvSpPr>
              <a:spLocks noChangeArrowheads="1"/>
            </p:cNvSpPr>
            <p:nvPr/>
          </p:nvSpPr>
          <p:spPr bwMode="auto">
            <a:xfrm>
              <a:off x="672" y="2736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33" name="Rectangle 19"/>
            <p:cNvSpPr>
              <a:spLocks noChangeArrowheads="1"/>
            </p:cNvSpPr>
            <p:nvPr/>
          </p:nvSpPr>
          <p:spPr bwMode="auto">
            <a:xfrm>
              <a:off x="672" y="2880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334" name="Rectangle 20"/>
            <p:cNvSpPr>
              <a:spLocks noChangeArrowheads="1"/>
            </p:cNvSpPr>
            <p:nvPr/>
          </p:nvSpPr>
          <p:spPr bwMode="auto">
            <a:xfrm>
              <a:off x="1632" y="1536"/>
              <a:ext cx="28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a</a:t>
              </a:r>
            </a:p>
          </p:txBody>
        </p:sp>
        <p:sp>
          <p:nvSpPr>
            <p:cNvPr id="13335" name="Rectangle 21"/>
            <p:cNvSpPr>
              <a:spLocks noChangeArrowheads="1"/>
            </p:cNvSpPr>
            <p:nvPr/>
          </p:nvSpPr>
          <p:spPr bwMode="auto">
            <a:xfrm>
              <a:off x="1632" y="1872"/>
              <a:ext cx="288" cy="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b</a:t>
              </a:r>
            </a:p>
          </p:txBody>
        </p:sp>
        <p:sp>
          <p:nvSpPr>
            <p:cNvPr id="13336" name="Line 22"/>
            <p:cNvSpPr>
              <a:spLocks noChangeShapeType="1"/>
            </p:cNvSpPr>
            <p:nvPr/>
          </p:nvSpPr>
          <p:spPr bwMode="auto">
            <a:xfrm>
              <a:off x="1488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7" name="Line 23"/>
            <p:cNvSpPr>
              <a:spLocks noChangeShapeType="1"/>
            </p:cNvSpPr>
            <p:nvPr/>
          </p:nvSpPr>
          <p:spPr bwMode="auto">
            <a:xfrm>
              <a:off x="1584" y="1296"/>
              <a:ext cx="1" cy="5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8" name="Line 24"/>
            <p:cNvSpPr>
              <a:spLocks noChangeShapeType="1"/>
            </p:cNvSpPr>
            <p:nvPr/>
          </p:nvSpPr>
          <p:spPr bwMode="auto">
            <a:xfrm>
              <a:off x="1488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9" name="Line 25"/>
            <p:cNvSpPr>
              <a:spLocks noChangeShapeType="1"/>
            </p:cNvSpPr>
            <p:nvPr/>
          </p:nvSpPr>
          <p:spPr bwMode="auto">
            <a:xfrm>
              <a:off x="1488" y="185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0" name="Line 26"/>
            <p:cNvSpPr>
              <a:spLocks noChangeShapeType="1"/>
            </p:cNvSpPr>
            <p:nvPr/>
          </p:nvSpPr>
          <p:spPr bwMode="auto">
            <a:xfrm>
              <a:off x="1584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1" name="Line 27"/>
            <p:cNvSpPr>
              <a:spLocks noChangeShapeType="1"/>
            </p:cNvSpPr>
            <p:nvPr/>
          </p:nvSpPr>
          <p:spPr bwMode="auto">
            <a:xfrm>
              <a:off x="1488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2" name="Rectangle 28"/>
            <p:cNvSpPr>
              <a:spLocks noChangeArrowheads="1"/>
            </p:cNvSpPr>
            <p:nvPr/>
          </p:nvSpPr>
          <p:spPr bwMode="auto">
            <a:xfrm>
              <a:off x="1632" y="2688"/>
              <a:ext cx="28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c</a:t>
              </a:r>
            </a:p>
          </p:txBody>
        </p:sp>
        <p:sp>
          <p:nvSpPr>
            <p:cNvPr id="13343" name="Rectangle 29"/>
            <p:cNvSpPr>
              <a:spLocks noChangeArrowheads="1"/>
            </p:cNvSpPr>
            <p:nvPr/>
          </p:nvSpPr>
          <p:spPr bwMode="auto">
            <a:xfrm>
              <a:off x="1632" y="3024"/>
              <a:ext cx="288" cy="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d</a:t>
              </a:r>
            </a:p>
          </p:txBody>
        </p:sp>
        <p:sp>
          <p:nvSpPr>
            <p:cNvPr id="13344" name="Line 30"/>
            <p:cNvSpPr>
              <a:spLocks noChangeShapeType="1"/>
            </p:cNvSpPr>
            <p:nvPr/>
          </p:nvSpPr>
          <p:spPr bwMode="auto">
            <a:xfrm>
              <a:off x="1488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5" name="Line 31"/>
            <p:cNvSpPr>
              <a:spLocks noChangeShapeType="1"/>
            </p:cNvSpPr>
            <p:nvPr/>
          </p:nvSpPr>
          <p:spPr bwMode="auto">
            <a:xfrm>
              <a:off x="1584" y="2448"/>
              <a:ext cx="1" cy="5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6" name="Line 32"/>
            <p:cNvSpPr>
              <a:spLocks noChangeShapeType="1"/>
            </p:cNvSpPr>
            <p:nvPr/>
          </p:nvSpPr>
          <p:spPr bwMode="auto">
            <a:xfrm>
              <a:off x="1488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7" name="Line 33"/>
            <p:cNvSpPr>
              <a:spLocks noChangeShapeType="1"/>
            </p:cNvSpPr>
            <p:nvPr/>
          </p:nvSpPr>
          <p:spPr bwMode="auto">
            <a:xfrm>
              <a:off x="1488" y="300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8" name="Line 34"/>
            <p:cNvSpPr>
              <a:spLocks noChangeShapeType="1"/>
            </p:cNvSpPr>
            <p:nvPr/>
          </p:nvSpPr>
          <p:spPr bwMode="auto">
            <a:xfrm>
              <a:off x="1584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9" name="Line 35"/>
            <p:cNvSpPr>
              <a:spLocks noChangeShapeType="1"/>
            </p:cNvSpPr>
            <p:nvPr/>
          </p:nvSpPr>
          <p:spPr bwMode="auto">
            <a:xfrm>
              <a:off x="1488" y="31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17" name="Rectangle 66"/>
          <p:cNvSpPr>
            <a:spLocks noChangeArrowheads="1"/>
          </p:cNvSpPr>
          <p:nvPr/>
        </p:nvSpPr>
        <p:spPr bwMode="auto">
          <a:xfrm>
            <a:off x="2362200" y="2209800"/>
            <a:ext cx="4724400" cy="31242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000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000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000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000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000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i="0"/>
              <a:t>struct MyMessage </a:t>
            </a:r>
          </a:p>
          <a:p>
            <a:pPr eaLnBrk="1" hangingPunct="1"/>
            <a:r>
              <a:rPr lang="en-US" altLang="ko-KR" b="1" i="0"/>
              <a:t>{ </a:t>
            </a:r>
          </a:p>
          <a:p>
            <a:pPr eaLnBrk="1" hangingPunct="1"/>
            <a:r>
              <a:rPr lang="en-US" altLang="ko-KR" b="1" i="0"/>
              <a:t>   int  a; 	// 4</a:t>
            </a:r>
            <a:r>
              <a:rPr lang="ko-KR" altLang="en-US" b="1" i="0"/>
              <a:t>바이트</a:t>
            </a:r>
          </a:p>
          <a:p>
            <a:pPr eaLnBrk="1" hangingPunct="1"/>
            <a:r>
              <a:rPr lang="ko-KR" altLang="en-US" b="1" i="0"/>
              <a:t>   </a:t>
            </a:r>
            <a:r>
              <a:rPr lang="en-US" altLang="ko-KR" b="1" i="0"/>
              <a:t>char b; 	// 1</a:t>
            </a:r>
            <a:r>
              <a:rPr lang="ko-KR" altLang="en-US" b="1" i="0"/>
              <a:t>바이트</a:t>
            </a:r>
          </a:p>
          <a:p>
            <a:pPr eaLnBrk="1" hangingPunct="1"/>
            <a:r>
              <a:rPr lang="ko-KR" altLang="en-US" b="1" i="0"/>
              <a:t>   </a:t>
            </a:r>
            <a:r>
              <a:rPr lang="en-US" altLang="ko-KR" b="1" i="0"/>
              <a:t>int  c; 	// 4</a:t>
            </a:r>
            <a:r>
              <a:rPr lang="ko-KR" altLang="en-US" b="1" i="0"/>
              <a:t>바이트</a:t>
            </a:r>
          </a:p>
          <a:p>
            <a:pPr eaLnBrk="1" hangingPunct="1"/>
            <a:r>
              <a:rPr lang="ko-KR" altLang="en-US" b="1" i="0"/>
              <a:t>   </a:t>
            </a:r>
            <a:r>
              <a:rPr lang="en-US" altLang="ko-KR" b="1" i="0"/>
              <a:t>char d; 	// 1</a:t>
            </a:r>
            <a:r>
              <a:rPr lang="ko-KR" altLang="en-US" b="1" i="0"/>
              <a:t>바이트</a:t>
            </a:r>
          </a:p>
          <a:p>
            <a:pPr eaLnBrk="1" hangingPunct="1"/>
            <a:r>
              <a:rPr lang="en-US" altLang="ko-KR" b="1" i="0"/>
              <a:t>};</a:t>
            </a:r>
          </a:p>
          <a:p>
            <a:pPr eaLnBrk="1" hangingPunct="1"/>
            <a:r>
              <a:rPr lang="en-US" altLang="ko-KR" b="1" i="0"/>
              <a:t>MyMessage msg;</a:t>
            </a:r>
          </a:p>
          <a:p>
            <a:pPr eaLnBrk="1" hangingPunct="1"/>
            <a:r>
              <a:rPr lang="en-US" altLang="ko-KR" b="1" i="0"/>
              <a:t>...</a:t>
            </a:r>
          </a:p>
          <a:p>
            <a:pPr eaLnBrk="1" hangingPunct="1"/>
            <a:r>
              <a:rPr lang="en-US" altLang="ko-KR" b="1" i="0"/>
              <a:t>send(sock, (char *)&amp;msg, sizeof(msg), 0);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ko-KR" altLang="ko-KR" dirty="0"/>
              <a:t>응용 프로그램 프로토콜</a:t>
            </a:r>
            <a:r>
              <a:rPr lang="ko-KR" altLang="en-US" dirty="0"/>
              <a:t>과 데이터 </a:t>
            </a:r>
            <a:r>
              <a:rPr lang="ko-KR" altLang="en-US"/>
              <a:t>전송 </a:t>
            </a:r>
            <a:r>
              <a:rPr lang="en-US" altLang="ko-KR"/>
              <a:t>(7)</a:t>
            </a:r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구조체 멤버 맞춤의 예 </a:t>
            </a:r>
            <a:r>
              <a:rPr lang="en-US" altLang="ko-KR"/>
              <a:t>- #pragma pack </a:t>
            </a:r>
            <a:r>
              <a:rPr lang="ko-KR" altLang="en-US"/>
              <a:t>적용 후 </a:t>
            </a:r>
            <a:r>
              <a:rPr lang="en-US" altLang="ko-KR"/>
              <a:t>[</a:t>
            </a:r>
            <a:r>
              <a:rPr lang="ko-KR" altLang="en-US"/>
              <a:t>윈도우</a:t>
            </a:r>
            <a:r>
              <a:rPr lang="en-US" altLang="ko-KR"/>
              <a:t>]</a:t>
            </a:r>
            <a:endParaRPr lang="ko-KR" altLang="en-US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7772400" y="2209800"/>
            <a:ext cx="1981200" cy="2286000"/>
            <a:chOff x="2448" y="1296"/>
            <a:chExt cx="1248" cy="1440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2448" y="187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2448" y="1296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2448" y="1440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2448" y="1584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2448" y="1728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2448" y="25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2448" y="2016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2448" y="2160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2448" y="2304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2448" y="2448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3408" y="1536"/>
              <a:ext cx="28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a</a:t>
              </a:r>
            </a:p>
          </p:txBody>
        </p:sp>
        <p:sp>
          <p:nvSpPr>
            <p:cNvPr id="14353" name="Rectangle 16"/>
            <p:cNvSpPr>
              <a:spLocks noChangeArrowheads="1"/>
            </p:cNvSpPr>
            <p:nvPr/>
          </p:nvSpPr>
          <p:spPr bwMode="auto">
            <a:xfrm>
              <a:off x="3408" y="1872"/>
              <a:ext cx="288" cy="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b</a:t>
              </a:r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>
              <a:off x="3264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Line 18"/>
            <p:cNvSpPr>
              <a:spLocks noChangeShapeType="1"/>
            </p:cNvSpPr>
            <p:nvPr/>
          </p:nvSpPr>
          <p:spPr bwMode="auto">
            <a:xfrm>
              <a:off x="3360" y="1296"/>
              <a:ext cx="1" cy="5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>
              <a:off x="3264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3264" y="185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>
              <a:off x="3360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Rectangle 22"/>
            <p:cNvSpPr>
              <a:spLocks noChangeArrowheads="1"/>
            </p:cNvSpPr>
            <p:nvPr/>
          </p:nvSpPr>
          <p:spPr bwMode="auto">
            <a:xfrm>
              <a:off x="3408" y="2256"/>
              <a:ext cx="28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c</a:t>
              </a:r>
            </a:p>
          </p:txBody>
        </p:sp>
        <p:sp>
          <p:nvSpPr>
            <p:cNvPr id="14360" name="Rectangle 23"/>
            <p:cNvSpPr>
              <a:spLocks noChangeArrowheads="1"/>
            </p:cNvSpPr>
            <p:nvPr/>
          </p:nvSpPr>
          <p:spPr bwMode="auto">
            <a:xfrm>
              <a:off x="3408" y="2592"/>
              <a:ext cx="288" cy="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d</a:t>
              </a:r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3264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>
              <a:off x="3360" y="2032"/>
              <a:ext cx="1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3264" y="25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3264" y="257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Line 28"/>
            <p:cNvSpPr>
              <a:spLocks noChangeShapeType="1"/>
            </p:cNvSpPr>
            <p:nvPr/>
          </p:nvSpPr>
          <p:spPr bwMode="auto">
            <a:xfrm>
              <a:off x="3360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Line 29"/>
            <p:cNvSpPr>
              <a:spLocks noChangeShapeType="1"/>
            </p:cNvSpPr>
            <p:nvPr/>
          </p:nvSpPr>
          <p:spPr bwMode="auto">
            <a:xfrm>
              <a:off x="3264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Line 30"/>
            <p:cNvSpPr>
              <a:spLocks noChangeShapeType="1"/>
            </p:cNvSpPr>
            <p:nvPr/>
          </p:nvSpPr>
          <p:spPr bwMode="auto">
            <a:xfrm>
              <a:off x="3264" y="2031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1" name="Rectangle 33"/>
          <p:cNvSpPr>
            <a:spLocks noChangeArrowheads="1"/>
          </p:cNvSpPr>
          <p:nvPr/>
        </p:nvSpPr>
        <p:spPr bwMode="auto">
          <a:xfrm>
            <a:off x="2362200" y="2209800"/>
            <a:ext cx="4724400" cy="36576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000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000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000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000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00050" eaLnBrk="0" hangingPunct="0"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i="0">
                <a:solidFill>
                  <a:srgbClr val="FF0000"/>
                </a:solidFill>
              </a:rPr>
              <a:t>#pragma pack(1)</a:t>
            </a:r>
          </a:p>
          <a:p>
            <a:pPr eaLnBrk="1" hangingPunct="1"/>
            <a:r>
              <a:rPr lang="en-US" altLang="ko-KR" b="1" i="0"/>
              <a:t>struct MyMessage </a:t>
            </a:r>
          </a:p>
          <a:p>
            <a:pPr eaLnBrk="1" hangingPunct="1"/>
            <a:r>
              <a:rPr lang="en-US" altLang="ko-KR" b="1" i="0"/>
              <a:t>{</a:t>
            </a:r>
          </a:p>
          <a:p>
            <a:pPr eaLnBrk="1" hangingPunct="1"/>
            <a:r>
              <a:rPr lang="en-US" altLang="ko-KR" b="1" i="0"/>
              <a:t>   int  a; 	// 4</a:t>
            </a:r>
            <a:r>
              <a:rPr lang="ko-KR" altLang="en-US" b="1" i="0"/>
              <a:t>바이트</a:t>
            </a:r>
          </a:p>
          <a:p>
            <a:pPr eaLnBrk="1" hangingPunct="1"/>
            <a:r>
              <a:rPr lang="ko-KR" altLang="en-US" b="1" i="0"/>
              <a:t>   </a:t>
            </a:r>
            <a:r>
              <a:rPr lang="en-US" altLang="ko-KR" b="1" i="0"/>
              <a:t>char b;	// 1</a:t>
            </a:r>
            <a:r>
              <a:rPr lang="ko-KR" altLang="en-US" b="1" i="0"/>
              <a:t>바이트</a:t>
            </a:r>
          </a:p>
          <a:p>
            <a:pPr eaLnBrk="1" hangingPunct="1"/>
            <a:r>
              <a:rPr lang="ko-KR" altLang="en-US" b="1" i="0"/>
              <a:t>   </a:t>
            </a:r>
            <a:r>
              <a:rPr lang="en-US" altLang="ko-KR" b="1" i="0"/>
              <a:t>int  c; 	// 4</a:t>
            </a:r>
            <a:r>
              <a:rPr lang="ko-KR" altLang="en-US" b="1" i="0"/>
              <a:t>바이트</a:t>
            </a:r>
          </a:p>
          <a:p>
            <a:pPr eaLnBrk="1" hangingPunct="1"/>
            <a:r>
              <a:rPr lang="ko-KR" altLang="en-US" b="1" i="0"/>
              <a:t>   </a:t>
            </a:r>
            <a:r>
              <a:rPr lang="en-US" altLang="ko-KR" b="1" i="0"/>
              <a:t>char d; 	// 1</a:t>
            </a:r>
            <a:r>
              <a:rPr lang="ko-KR" altLang="en-US" b="1" i="0"/>
              <a:t>바이트</a:t>
            </a:r>
          </a:p>
          <a:p>
            <a:pPr eaLnBrk="1" hangingPunct="1"/>
            <a:r>
              <a:rPr lang="en-US" altLang="ko-KR" b="1" i="0"/>
              <a:t>}; </a:t>
            </a:r>
          </a:p>
          <a:p>
            <a:pPr eaLnBrk="1" hangingPunct="1"/>
            <a:r>
              <a:rPr lang="en-US" altLang="ko-KR" b="1" i="0">
                <a:solidFill>
                  <a:srgbClr val="FF0000"/>
                </a:solidFill>
              </a:rPr>
              <a:t>#pragma pack()</a:t>
            </a:r>
          </a:p>
          <a:p>
            <a:pPr eaLnBrk="1" hangingPunct="1"/>
            <a:r>
              <a:rPr lang="en-US" altLang="ko-KR" b="1" i="0"/>
              <a:t>MyMessage msg;</a:t>
            </a:r>
          </a:p>
          <a:p>
            <a:pPr eaLnBrk="1" hangingPunct="1"/>
            <a:r>
              <a:rPr lang="en-US" altLang="ko-KR" b="1" i="0"/>
              <a:t>...</a:t>
            </a:r>
          </a:p>
          <a:p>
            <a:pPr eaLnBrk="1" hangingPunct="1"/>
            <a:r>
              <a:rPr lang="en-US" altLang="ko-KR" b="1" i="0"/>
              <a:t>send(sock, (char *)&amp;msg, sizeof(msg), 0);</a:t>
            </a: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ko-KR" altLang="ko-KR" dirty="0"/>
              <a:t>응용 프로그램 프로토콜</a:t>
            </a:r>
            <a:r>
              <a:rPr lang="ko-KR" altLang="en-US" dirty="0"/>
              <a:t>과 데이터 </a:t>
            </a:r>
            <a:r>
              <a:rPr lang="ko-KR" altLang="en-US"/>
              <a:t>전송 </a:t>
            </a:r>
            <a:r>
              <a:rPr lang="en-US" altLang="ko-KR"/>
              <a:t>(8)</a:t>
            </a:r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구조체 멤버 </a:t>
            </a:r>
            <a:r>
              <a:rPr lang="ko-KR" altLang="en-US"/>
              <a:t>맞춤의 예 </a:t>
            </a:r>
            <a:r>
              <a:rPr lang="en-US" altLang="ko-KR"/>
              <a:t>- __attribute__((packed)) </a:t>
            </a:r>
            <a:r>
              <a:rPr lang="ko-KR" altLang="en-US"/>
              <a:t>적용 후 </a:t>
            </a:r>
            <a:r>
              <a:rPr lang="en-US" altLang="ko-KR"/>
              <a:t>[</a:t>
            </a:r>
            <a:r>
              <a:rPr lang="ko-KR" altLang="en-US"/>
              <a:t>리눅스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ko-KR" altLang="ko-KR" dirty="0"/>
              <a:t>응용 프로그램 프로토콜</a:t>
            </a:r>
            <a:r>
              <a:rPr lang="ko-KR" altLang="en-US" dirty="0"/>
              <a:t>과 데이터 </a:t>
            </a:r>
            <a:r>
              <a:rPr lang="ko-KR" altLang="en-US"/>
              <a:t>전송 </a:t>
            </a:r>
            <a:r>
              <a:rPr lang="en-US" altLang="ko-KR"/>
              <a:t>(9)</a:t>
            </a:r>
            <a:endParaRPr lang="en-US" altLang="ko-KR" dirty="0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2362200" y="2209800"/>
            <a:ext cx="4800600" cy="3048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00050"/>
            <a:r>
              <a:rPr lang="en-US" altLang="ko-KR" b="1" i="0">
                <a:latin typeface="굴림체" pitchFamily="49" charset="-127"/>
                <a:ea typeface="굴림체" pitchFamily="49" charset="-127"/>
              </a:rPr>
              <a:t>struct </a:t>
            </a:r>
            <a:r>
              <a:rPr lang="en-US" altLang="ko-KR" b="1" i="0">
                <a:solidFill>
                  <a:srgbClr val="FF0000"/>
                </a:solidFill>
                <a:latin typeface="굴림체" pitchFamily="49" charset="-127"/>
                <a:ea typeface="굴림체" pitchFamily="49" charset="-127"/>
              </a:rPr>
              <a:t>__attribute__((packed)) </a:t>
            </a:r>
            <a:r>
              <a:rPr lang="en-US" altLang="ko-KR" b="1" i="0">
                <a:latin typeface="굴림체" pitchFamily="49" charset="-127"/>
                <a:ea typeface="굴림체" pitchFamily="49" charset="-127"/>
              </a:rPr>
              <a:t>MyMessage </a:t>
            </a:r>
          </a:p>
          <a:p>
            <a:pPr defTabSz="400050"/>
            <a:r>
              <a:rPr lang="en-US" altLang="ko-KR" b="1" i="0">
                <a:latin typeface="굴림체" pitchFamily="49" charset="-127"/>
                <a:ea typeface="굴림체" pitchFamily="49" charset="-127"/>
              </a:rPr>
              <a:t>{</a:t>
            </a:r>
          </a:p>
          <a:p>
            <a:pPr defTabSz="400050"/>
            <a:r>
              <a:rPr lang="en-US" altLang="ko-KR" b="1" i="0">
                <a:latin typeface="굴림체" pitchFamily="49" charset="-127"/>
                <a:ea typeface="굴림체" pitchFamily="49" charset="-127"/>
              </a:rPr>
              <a:t>   int  a;  // 4</a:t>
            </a:r>
            <a:r>
              <a:rPr lang="ko-KR" altLang="en-US" b="1" i="0">
                <a:latin typeface="굴림체" pitchFamily="49" charset="-127"/>
                <a:ea typeface="굴림체" pitchFamily="49" charset="-127"/>
              </a:rPr>
              <a:t>바이트</a:t>
            </a:r>
          </a:p>
          <a:p>
            <a:pPr defTabSz="400050"/>
            <a:r>
              <a:rPr lang="ko-KR" altLang="en-US" b="1" i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b="1" i="0">
                <a:latin typeface="굴림체" pitchFamily="49" charset="-127"/>
                <a:ea typeface="굴림체" pitchFamily="49" charset="-127"/>
              </a:rPr>
              <a:t>char b;  // 1</a:t>
            </a:r>
            <a:r>
              <a:rPr lang="ko-KR" altLang="en-US" b="1" i="0">
                <a:latin typeface="굴림체" pitchFamily="49" charset="-127"/>
                <a:ea typeface="굴림체" pitchFamily="49" charset="-127"/>
              </a:rPr>
              <a:t>바이트</a:t>
            </a:r>
          </a:p>
          <a:p>
            <a:pPr defTabSz="400050"/>
            <a:r>
              <a:rPr lang="ko-KR" altLang="en-US" b="1" i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b="1" i="0">
                <a:latin typeface="굴림체" pitchFamily="49" charset="-127"/>
                <a:ea typeface="굴림체" pitchFamily="49" charset="-127"/>
              </a:rPr>
              <a:t>int  c;  // 4</a:t>
            </a:r>
            <a:r>
              <a:rPr lang="ko-KR" altLang="en-US" b="1" i="0">
                <a:latin typeface="굴림체" pitchFamily="49" charset="-127"/>
                <a:ea typeface="굴림체" pitchFamily="49" charset="-127"/>
              </a:rPr>
              <a:t>바이트</a:t>
            </a:r>
          </a:p>
          <a:p>
            <a:pPr defTabSz="400050"/>
            <a:r>
              <a:rPr lang="ko-KR" altLang="en-US" b="1" i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b="1" i="0">
                <a:latin typeface="굴림체" pitchFamily="49" charset="-127"/>
                <a:ea typeface="굴림체" pitchFamily="49" charset="-127"/>
              </a:rPr>
              <a:t>char d;  // 1</a:t>
            </a:r>
            <a:r>
              <a:rPr lang="ko-KR" altLang="en-US" b="1" i="0">
                <a:latin typeface="굴림체" pitchFamily="49" charset="-127"/>
                <a:ea typeface="굴림체" pitchFamily="49" charset="-127"/>
              </a:rPr>
              <a:t>바이트</a:t>
            </a:r>
          </a:p>
          <a:p>
            <a:pPr defTabSz="400050"/>
            <a:r>
              <a:rPr lang="en-US" altLang="ko-KR" b="1" i="0">
                <a:latin typeface="굴림체" pitchFamily="49" charset="-127"/>
                <a:ea typeface="굴림체" pitchFamily="49" charset="-127"/>
              </a:rPr>
              <a:t>};</a:t>
            </a:r>
          </a:p>
          <a:p>
            <a:pPr defTabSz="400050"/>
            <a:r>
              <a:rPr lang="en-US" altLang="ko-KR" b="1" i="0">
                <a:latin typeface="굴림체" pitchFamily="49" charset="-127"/>
                <a:ea typeface="굴림체" pitchFamily="49" charset="-127"/>
              </a:rPr>
              <a:t>struct MyMessage msg;</a:t>
            </a:r>
          </a:p>
          <a:p>
            <a:pPr defTabSz="400050"/>
            <a:r>
              <a:rPr lang="en-US" altLang="ko-KR" b="1" i="0">
                <a:latin typeface="굴림체" pitchFamily="49" charset="-127"/>
                <a:ea typeface="굴림체" pitchFamily="49" charset="-127"/>
              </a:rPr>
              <a:t>...</a:t>
            </a:r>
          </a:p>
          <a:p>
            <a:pPr defTabSz="400050"/>
            <a:r>
              <a:rPr lang="en-US" altLang="ko-KR" b="1" i="0">
                <a:latin typeface="굴림체" pitchFamily="49" charset="-127"/>
                <a:ea typeface="굴림체" pitchFamily="49" charset="-127"/>
              </a:rPr>
              <a:t>send(sock, (char *)&amp;msg, sizeof(msg), 0);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772400" y="2209800"/>
            <a:ext cx="1981200" cy="2286000"/>
            <a:chOff x="2448" y="1296"/>
            <a:chExt cx="1248" cy="144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48" y="187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448" y="1296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48" y="1440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48" y="1584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48" y="1728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48" y="25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48" y="2016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48" y="2160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48" y="2304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48" y="2448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b="1" i="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408" y="1536"/>
              <a:ext cx="28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a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408" y="1872"/>
              <a:ext cx="288" cy="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b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264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360" y="1296"/>
              <a:ext cx="1" cy="5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264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264" y="185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360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408" y="2256"/>
              <a:ext cx="28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c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408" y="2592"/>
              <a:ext cx="288" cy="1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b="1" i="0"/>
                <a:t>d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264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360" y="2032"/>
              <a:ext cx="1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264" y="25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264" y="257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360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264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264" y="2031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04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다양한 데이터 전송 방식</a:t>
            </a:r>
          </a:p>
        </p:txBody>
      </p:sp>
    </p:spTree>
    <p:extLst>
      <p:ext uri="{BB962C8B-B14F-4D97-AF65-F5344CB8AC3E}">
        <p14:creationId xmlns:p14="http://schemas.microsoft.com/office/powerpoint/2010/main" val="96835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다양한 데이터 전송 방식 </a:t>
            </a:r>
            <a:r>
              <a:rPr lang="en-US" altLang="ko-KR"/>
              <a:t>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고정 길이 데이터 전송</a:t>
            </a:r>
          </a:p>
          <a:p>
            <a:pPr lvl="1" eaLnBrk="1" hangingPunct="1"/>
            <a:r>
              <a:rPr lang="ko-KR" altLang="en-US" dirty="0"/>
              <a:t>서버와 클라이언트 모두 크기가 같은 버퍼를 정의해두고 데이터를 주고받음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5-1 </a:t>
            </a:r>
            <a:r>
              <a:rPr lang="ko-KR" altLang="en-US" dirty="0"/>
              <a:t>고정 길이 데이터 전송 연습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7162800" cy="31683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다양한 데이터 전송 방식 </a:t>
            </a:r>
            <a:r>
              <a:rPr lang="en-US" altLang="ko-KR" dirty="0"/>
              <a:t>(3)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가변 길이 데이터 전송</a:t>
            </a:r>
          </a:p>
          <a:p>
            <a:pPr lvl="1" eaLnBrk="1" hangingPunct="1"/>
            <a:r>
              <a:rPr lang="ko-KR" altLang="en-US" dirty="0"/>
              <a:t>가변 길이 데이터 경계를 구분하기 위해 </a:t>
            </a:r>
            <a:r>
              <a:rPr lang="en-US" altLang="ko-KR" dirty="0"/>
              <a:t>EOR</a:t>
            </a:r>
            <a:r>
              <a:rPr lang="ko-KR" altLang="en-US" dirty="0"/>
              <a:t>로 사용할 데이터 패턴을 정해야 함</a:t>
            </a:r>
          </a:p>
          <a:p>
            <a:pPr lvl="2" eaLnBrk="1" hangingPunct="1"/>
            <a:r>
              <a:rPr lang="ko-KR" altLang="en-US" dirty="0"/>
              <a:t>흔히 </a:t>
            </a:r>
            <a:r>
              <a:rPr lang="en-US" altLang="ko-KR" dirty="0"/>
              <a:t>'</a:t>
            </a:r>
            <a:r>
              <a:rPr lang="ko-KR" altLang="en-US" dirty="0">
                <a:latin typeface="맑은 고딕"/>
                <a:ea typeface="맑은 고딕"/>
              </a:rPr>
              <a:t>＼</a:t>
            </a:r>
            <a:r>
              <a:rPr lang="en-US" altLang="ko-KR" dirty="0"/>
              <a:t>n'</a:t>
            </a:r>
            <a:r>
              <a:rPr lang="ko-KR" altLang="en-US" dirty="0"/>
              <a:t>이나 </a:t>
            </a:r>
            <a:r>
              <a:rPr lang="en-US" altLang="ko-KR" dirty="0"/>
              <a:t>'</a:t>
            </a:r>
            <a:r>
              <a:rPr lang="ko-KR" altLang="en-US" dirty="0"/>
              <a:t>＼</a:t>
            </a:r>
            <a:r>
              <a:rPr lang="en-US" altLang="ko-KR" dirty="0"/>
              <a:t>r</a:t>
            </a:r>
            <a:r>
              <a:rPr lang="ko-KR" altLang="en-US" dirty="0"/>
              <a:t>＼</a:t>
            </a:r>
            <a:r>
              <a:rPr lang="en-US" altLang="ko-KR" dirty="0"/>
              <a:t>n'</a:t>
            </a:r>
            <a:r>
              <a:rPr lang="ko-KR" altLang="en-US" dirty="0"/>
              <a:t>을 사용</a:t>
            </a:r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) '</a:t>
            </a:r>
            <a:r>
              <a:rPr lang="ko-KR" altLang="en-US" dirty="0"/>
              <a:t>＼</a:t>
            </a:r>
            <a:r>
              <a:rPr lang="en-US" altLang="ko-KR" dirty="0"/>
              <a:t>n'</a:t>
            </a:r>
            <a:r>
              <a:rPr lang="ko-KR" altLang="en-US" dirty="0"/>
              <a:t>을 검출하는 가상 코드</a:t>
            </a:r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3" eaLnBrk="1" hangingPunct="1"/>
            <a:endParaRPr lang="ko-KR" altLang="en-US" dirty="0"/>
          </a:p>
          <a:p>
            <a:pPr lvl="3" eaLnBrk="1" hangingPunct="1"/>
            <a:endParaRPr lang="ko-KR" altLang="en-US" dirty="0"/>
          </a:p>
          <a:p>
            <a:pPr lvl="3" eaLnBrk="1" hangingPunct="1"/>
            <a:endParaRPr lang="ko-KR" altLang="en-US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2438400" y="2971800"/>
            <a:ext cx="7315200" cy="2895600"/>
            <a:chOff x="2667000" y="2590800"/>
            <a:chExt cx="7315200" cy="2895600"/>
          </a:xfrm>
        </p:grpSpPr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2667000" y="3352800"/>
              <a:ext cx="7315200" cy="21336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4000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4000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4000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4000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4000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40005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40005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40005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40005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000" b="1" i="0" dirty="0"/>
                <a:t>while(1){</a:t>
              </a:r>
            </a:p>
            <a:p>
              <a:pPr eaLnBrk="1" hangingPunct="1"/>
              <a:r>
                <a:rPr lang="en-US" altLang="ko-KR" sz="2000" b="1" i="0" dirty="0"/>
                <a:t> </a:t>
              </a:r>
              <a:r>
                <a:rPr lang="en-US" altLang="ko-KR" sz="2000" b="1" i="0" dirty="0">
                  <a:latin typeface="맑은 고딕"/>
                  <a:ea typeface="맑은 고딕"/>
                </a:rPr>
                <a:t>→</a:t>
              </a:r>
              <a:r>
                <a:rPr lang="en-US" altLang="ko-KR" sz="2000" b="1" i="0" dirty="0"/>
                <a:t> </a:t>
              </a:r>
              <a:r>
                <a:rPr lang="ko-KR" altLang="en-US" sz="2000" b="1" i="0" dirty="0"/>
                <a:t>소켓 수신 버퍼에서 </a:t>
              </a:r>
              <a:r>
                <a:rPr lang="en-US" altLang="ko-KR" sz="2000" b="1" i="0" dirty="0"/>
                <a:t>1</a:t>
              </a:r>
              <a:r>
                <a:rPr lang="ko-KR" altLang="en-US" sz="2000" b="1" i="0" dirty="0"/>
                <a:t>바이트 데이터를 읽는다</a:t>
              </a:r>
              <a:r>
                <a:rPr lang="en-US" altLang="ko-KR" sz="2000" b="1" i="0" dirty="0"/>
                <a:t>.</a:t>
              </a:r>
            </a:p>
            <a:p>
              <a:pPr eaLnBrk="1" hangingPunct="1"/>
              <a:r>
                <a:rPr lang="en-US" altLang="ko-KR" sz="2000" b="1" i="0" dirty="0"/>
                <a:t>   </a:t>
              </a:r>
              <a:r>
                <a:rPr lang="ko-KR" altLang="en-US" sz="2000" b="1" i="0" dirty="0"/>
                <a:t>읽은 데이터가 </a:t>
              </a:r>
              <a:r>
                <a:rPr lang="ko-KR" altLang="en-US" sz="2000" b="1" i="0" dirty="0">
                  <a:latin typeface="Times New Roman" panose="02020603050405020304" pitchFamily="18" charset="0"/>
                </a:rPr>
                <a:t>‘</a:t>
              </a:r>
              <a:r>
                <a:rPr lang="en-US" altLang="ko-KR" sz="2000" b="1" i="0" dirty="0">
                  <a:latin typeface="Times New Roman" panose="02020603050405020304" pitchFamily="18" charset="0"/>
                </a:rPr>
                <a:t>\n’</a:t>
              </a:r>
              <a:r>
                <a:rPr lang="ko-KR" altLang="en-US" sz="2000" b="1" i="0" dirty="0"/>
                <a:t>이 아니면 응용 프로그램 버퍼에 저장한다</a:t>
              </a:r>
              <a:r>
                <a:rPr lang="en-US" altLang="ko-KR" sz="2000" b="1" i="0" dirty="0"/>
                <a:t>.</a:t>
              </a:r>
            </a:p>
            <a:p>
              <a:pPr eaLnBrk="1" hangingPunct="1"/>
              <a:r>
                <a:rPr lang="en-US" altLang="ko-KR" sz="2000" b="1" i="0" dirty="0"/>
                <a:t>   </a:t>
              </a:r>
              <a:r>
                <a:rPr lang="ko-KR" altLang="en-US" sz="2000" b="1" i="0" dirty="0"/>
                <a:t>읽은 데이터가 </a:t>
              </a:r>
              <a:r>
                <a:rPr lang="ko-KR" altLang="en-US" sz="2000" b="1" i="0" dirty="0">
                  <a:latin typeface="Times New Roman" panose="02020603050405020304" pitchFamily="18" charset="0"/>
                </a:rPr>
                <a:t>‘</a:t>
              </a:r>
              <a:r>
                <a:rPr lang="en-US" altLang="ko-KR" sz="2000" b="1" i="0" dirty="0">
                  <a:latin typeface="Times New Roman" panose="02020603050405020304" pitchFamily="18" charset="0"/>
                </a:rPr>
                <a:t>\n’</a:t>
              </a:r>
              <a:r>
                <a:rPr lang="ko-KR" altLang="en-US" sz="2000" b="1" i="0" dirty="0"/>
                <a:t>이면 루프를 </a:t>
              </a:r>
              <a:r>
                <a:rPr lang="ko-KR" altLang="en-US" sz="2000" b="1" i="0" dirty="0" err="1"/>
                <a:t>빠져나온다</a:t>
              </a:r>
              <a:r>
                <a:rPr lang="en-US" altLang="ko-KR" sz="2000" b="1" i="0" dirty="0"/>
                <a:t>.</a:t>
              </a:r>
            </a:p>
            <a:p>
              <a:pPr eaLnBrk="1" hangingPunct="1"/>
              <a:r>
                <a:rPr lang="en-US" altLang="ko-KR" sz="2000" b="1" i="0" dirty="0"/>
                <a:t>}</a:t>
              </a:r>
            </a:p>
            <a:p>
              <a:pPr eaLnBrk="1" hangingPunct="1"/>
              <a:r>
                <a:rPr lang="ko-KR" altLang="en-US" sz="2000" b="1" i="0" dirty="0"/>
                <a:t>응용 프로그램 버퍼에 저장된 데이터를 사용한다</a:t>
              </a:r>
              <a:r>
                <a:rPr lang="en-US" altLang="ko-KR" sz="2000" b="1" i="0" dirty="0"/>
                <a:t>.</a:t>
              </a:r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819400" y="3829050"/>
              <a:ext cx="5562600" cy="304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390" name="AutoShape 8"/>
            <p:cNvSpPr>
              <a:spLocks noChangeArrowheads="1"/>
            </p:cNvSpPr>
            <p:nvPr/>
          </p:nvSpPr>
          <p:spPr bwMode="auto">
            <a:xfrm>
              <a:off x="8001000" y="2590800"/>
              <a:ext cx="1905000" cy="381000"/>
            </a:xfrm>
            <a:prstGeom prst="wedgeRoundRectCallout">
              <a:avLst>
                <a:gd name="adj1" fmla="val -57000"/>
                <a:gd name="adj2" fmla="val 274167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b="1" i="0">
                  <a:solidFill>
                    <a:srgbClr val="FF0000"/>
                  </a:solidFill>
                </a:rPr>
                <a:t>성능 저하 요인</a:t>
              </a:r>
              <a:r>
                <a:rPr lang="en-US" altLang="ko-KR" b="1" i="0">
                  <a:solidFill>
                    <a:srgbClr val="FF0000"/>
                  </a:solidFill>
                </a:rPr>
                <a:t>!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다양한 데이터 전송 방식 </a:t>
            </a:r>
            <a:r>
              <a:rPr lang="en-US" altLang="ko-KR" dirty="0"/>
              <a:t>(4)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5-2 </a:t>
            </a:r>
            <a:r>
              <a:rPr lang="ko-KR" altLang="en-US" dirty="0"/>
              <a:t>가변 길이 데이터 전송 연습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5247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다양한 데이터 전송 방식 </a:t>
            </a:r>
            <a:r>
              <a:rPr lang="en-US" altLang="ko-KR" dirty="0"/>
              <a:t>(6)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고정 길이</a:t>
            </a:r>
            <a:r>
              <a:rPr lang="en-US" altLang="ko-KR" dirty="0"/>
              <a:t>+</a:t>
            </a:r>
            <a:r>
              <a:rPr lang="ko-KR" altLang="en-US" dirty="0"/>
              <a:t>가변 길이 데이터 전송</a:t>
            </a:r>
          </a:p>
          <a:p>
            <a:pPr lvl="1" eaLnBrk="1" hangingPunct="1"/>
            <a:r>
              <a:rPr lang="ko-KR" altLang="en-US" dirty="0"/>
              <a:t>송신 측에서 가변 길이 데이터의 크기를 미리 계산할 수 있다면 </a:t>
            </a:r>
            <a:r>
              <a:rPr lang="en-US" altLang="ko-KR" dirty="0"/>
              <a:t>‘</a:t>
            </a:r>
            <a:r>
              <a:rPr lang="ko-KR" altLang="en-US" dirty="0"/>
              <a:t>고정 길이 </a:t>
            </a:r>
            <a:r>
              <a:rPr lang="en-US" altLang="ko-KR" dirty="0"/>
              <a:t>+ </a:t>
            </a:r>
            <a:r>
              <a:rPr lang="ko-KR" altLang="en-US" dirty="0"/>
              <a:t>가변 길이 데이터</a:t>
            </a:r>
            <a:r>
              <a:rPr lang="en-US" altLang="ko-KR" dirty="0"/>
              <a:t>’</a:t>
            </a:r>
            <a:r>
              <a:rPr lang="ko-KR" altLang="en-US" dirty="0"/>
              <a:t> 전송이 효과적</a:t>
            </a:r>
          </a:p>
          <a:p>
            <a:pPr lvl="1" eaLnBrk="1" hangingPunct="1"/>
            <a:r>
              <a:rPr lang="ko-KR" altLang="en-US" dirty="0"/>
              <a:t>수신 측에서는 </a:t>
            </a:r>
            <a:r>
              <a:rPr lang="en-US" altLang="ko-KR" dirty="0"/>
              <a:t>① </a:t>
            </a:r>
            <a:r>
              <a:rPr lang="ko-KR" altLang="en-US" dirty="0"/>
              <a:t>고정 길이 데이터 수신 ② 가변 길이 데이터 수신</a:t>
            </a:r>
            <a:r>
              <a:rPr lang="en-US" altLang="ko-KR" dirty="0"/>
              <a:t>, </a:t>
            </a:r>
            <a:r>
              <a:rPr lang="ko-KR" altLang="en-US" dirty="0"/>
              <a:t>두 번의 데이터 읽기 작업으로 가변 길이 데이터의 경계를 구분해 읽을 수 있음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다양한 데이터 전송 방식 </a:t>
            </a:r>
            <a:r>
              <a:rPr lang="en-US" altLang="ko-KR" dirty="0"/>
              <a:t>(7)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5-3 </a:t>
            </a:r>
            <a:r>
              <a:rPr lang="ko-KR" altLang="en-US" dirty="0"/>
              <a:t>고정 길이 </a:t>
            </a:r>
            <a:r>
              <a:rPr lang="en-US" altLang="ko-KR" dirty="0"/>
              <a:t>+ </a:t>
            </a:r>
            <a:r>
              <a:rPr lang="ko-KR" altLang="en-US" dirty="0"/>
              <a:t>가변 길이 데이터 전송 연습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3425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1492536" y="2542622"/>
            <a:ext cx="9632664" cy="4054730"/>
          </a:xfrm>
        </p:spPr>
        <p:txBody>
          <a:bodyPr/>
          <a:lstStyle/>
          <a:p>
            <a:r>
              <a:rPr lang="ko-KR" altLang="en-US"/>
              <a:t>응용 프로그램 프로토콜의 필요성과 메시지 설계 방식을 이해한다</a:t>
            </a:r>
            <a:r>
              <a:rPr lang="en-US" altLang="ko-KR"/>
              <a:t>.</a:t>
            </a:r>
          </a:p>
          <a:p>
            <a:r>
              <a:rPr lang="ko-KR" altLang="en-US"/>
              <a:t>데이터 전송 시 고려 사항을 파악한다</a:t>
            </a:r>
            <a:r>
              <a:rPr lang="en-US" altLang="ko-KR"/>
              <a:t>.</a:t>
            </a:r>
          </a:p>
          <a:p>
            <a:r>
              <a:rPr lang="ko-KR" altLang="en-US"/>
              <a:t>다양한 데이터 전송 방식을 이해하고 활용한다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78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다양한 데이터 전송 방식 </a:t>
            </a:r>
            <a:r>
              <a:rPr lang="en-US" altLang="ko-KR" dirty="0"/>
              <a:t>(9)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5-4 </a:t>
            </a:r>
            <a:r>
              <a:rPr lang="ko-KR" altLang="en-US" dirty="0"/>
              <a:t>데이터 전송 후 종료 연습</a:t>
            </a:r>
          </a:p>
          <a:p>
            <a:pPr lvl="1" eaLnBrk="1" hangingPunct="1"/>
            <a:r>
              <a:rPr lang="ko-KR" altLang="en-US" dirty="0"/>
              <a:t>일종의 가변 길이 데이터 전송 방식</a:t>
            </a:r>
          </a:p>
          <a:p>
            <a:pPr lvl="2" eaLnBrk="1" hangingPunct="1"/>
            <a:r>
              <a:rPr lang="en-US" altLang="ko-KR" dirty="0"/>
              <a:t>EOR</a:t>
            </a:r>
            <a:r>
              <a:rPr lang="ko-KR" altLang="en-US" dirty="0"/>
              <a:t>로 특별한 데이터 패턴 대신 연결 종료를 사용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14600"/>
            <a:ext cx="640080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/>
              <a:t> </a:t>
            </a:r>
            <a:r>
              <a:rPr lang="ko-KR" altLang="en-US" dirty="0"/>
              <a:t>응용 프로그램 프로토콜과 데이터 전송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/>
              <a:t>다양한 데이터 전송 방식</a:t>
            </a:r>
          </a:p>
        </p:txBody>
      </p:sp>
    </p:spTree>
    <p:extLst>
      <p:ext uri="{BB962C8B-B14F-4D97-AF65-F5344CB8AC3E}">
        <p14:creationId xmlns:p14="http://schemas.microsoft.com/office/powerpoint/2010/main" val="42267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500" dirty="0"/>
              <a:t>01 </a:t>
            </a:r>
            <a:r>
              <a:rPr lang="ko-KR" altLang="en-US" sz="4500" dirty="0"/>
              <a:t>응용 프로그램 프로토콜과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274567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ko-KR" dirty="0"/>
              <a:t>응용 프로그램 프로토콜</a:t>
            </a:r>
            <a:r>
              <a:rPr lang="ko-KR" altLang="en-US" dirty="0"/>
              <a:t>과 데이터 전송 </a:t>
            </a:r>
            <a:r>
              <a:rPr lang="en-US" altLang="ko-KR" dirty="0"/>
              <a:t>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응용 프로그램 프로토콜</a:t>
            </a:r>
          </a:p>
          <a:p>
            <a:pPr lvl="1" eaLnBrk="1" hangingPunct="1"/>
            <a:r>
              <a:rPr lang="ko-KR" altLang="en-US" dirty="0"/>
              <a:t>응용 프로그램 수준에서 주고받는 데이터의 형식과 의미</a:t>
            </a:r>
            <a:r>
              <a:rPr lang="en-US" altLang="ko-KR" dirty="0"/>
              <a:t>,</a:t>
            </a:r>
            <a:r>
              <a:rPr lang="ko-KR" altLang="en-US" dirty="0"/>
              <a:t> 처리 방식을 정의한 프로토콜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네트워크 </a:t>
            </a:r>
            <a:r>
              <a:rPr lang="ko-KR" altLang="en-US" dirty="0" err="1"/>
              <a:t>그림판</a:t>
            </a:r>
            <a:r>
              <a:rPr lang="ko-KR" altLang="en-US" dirty="0"/>
              <a:t> 프로그램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828800" y="2743200"/>
            <a:ext cx="8496300" cy="2160588"/>
            <a:chOff x="1066800" y="2563812"/>
            <a:chExt cx="8496300" cy="2160588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4400550" y="3381375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4400550" y="3686175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4629150" y="2924175"/>
              <a:ext cx="1371600" cy="1219200"/>
            </a:xfrm>
            <a:prstGeom prst="cloudCallout">
              <a:avLst>
                <a:gd name="adj1" fmla="val 1042"/>
                <a:gd name="adj2" fmla="val 92449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 i="0" dirty="0"/>
                <a:t>네트워크</a:t>
              </a: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4667250" y="4178300"/>
              <a:ext cx="1371600" cy="54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5" name="Picture 20" descr="Fig4-01-원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563812"/>
              <a:ext cx="333375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1" descr="Fig4-01-원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350" y="2563812"/>
              <a:ext cx="333375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ko-KR" dirty="0"/>
              <a:t>응용 프로그램 프로토콜</a:t>
            </a:r>
            <a:r>
              <a:rPr lang="ko-KR" altLang="en-US" dirty="0"/>
              <a:t>과 데이터 전송 </a:t>
            </a:r>
            <a:r>
              <a:rPr lang="en-US" altLang="ko-KR" dirty="0"/>
              <a:t>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/>
              <a:t>주고받아야 할 정보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직선의 시작과 끝점</a:t>
            </a:r>
          </a:p>
          <a:p>
            <a:pPr lvl="2" eaLnBrk="1" hangingPunct="1"/>
            <a:r>
              <a:rPr lang="ko-KR" altLang="en-US" dirty="0"/>
              <a:t>선의 </a:t>
            </a:r>
            <a:r>
              <a:rPr lang="ko-KR" altLang="en-US"/>
              <a:t>두께와 색상</a:t>
            </a:r>
            <a:endParaRPr lang="en-US" altLang="ko-KR"/>
          </a:p>
          <a:p>
            <a:pPr lvl="4"/>
            <a:endParaRPr lang="en-US" altLang="ko-KR"/>
          </a:p>
          <a:p>
            <a:pPr lvl="1" eaLnBrk="1" hangingPunct="1"/>
            <a:r>
              <a:rPr lang="en-US" altLang="ko-KR"/>
              <a:t>C </a:t>
            </a:r>
            <a:r>
              <a:rPr lang="ko-KR" altLang="en-US" dirty="0"/>
              <a:t>언어의 구조체로 표현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2" eaLnBrk="1" hangingPunct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00400"/>
            <a:ext cx="755267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ko-KR" dirty="0"/>
              <a:t>응용 프로그램 프로토콜</a:t>
            </a:r>
            <a:r>
              <a:rPr lang="ko-KR" altLang="en-US" dirty="0"/>
              <a:t>과 데이터 전송 </a:t>
            </a:r>
            <a:r>
              <a:rPr lang="en-US" altLang="ko-KR" dirty="0"/>
              <a:t>(3)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lvl="1" eaLnBrk="1" hangingPunct="1"/>
            <a:r>
              <a:rPr lang="ko-KR" altLang="en-US" dirty="0"/>
              <a:t>원 </a:t>
            </a:r>
            <a:r>
              <a:rPr lang="ko-KR" altLang="en-US"/>
              <a:t>그리기 기능 추가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원의 </a:t>
            </a:r>
            <a:r>
              <a:rPr lang="ko-KR" altLang="en-US"/>
              <a:t>중심 좌표</a:t>
            </a:r>
            <a:endParaRPr lang="en-US" altLang="ko-KR"/>
          </a:p>
          <a:p>
            <a:pPr lvl="2" eaLnBrk="1" hangingPunct="1"/>
            <a:r>
              <a:rPr lang="ko-KR" altLang="en-US"/>
              <a:t>원의 </a:t>
            </a:r>
            <a:r>
              <a:rPr lang="ko-KR" altLang="en-US" dirty="0"/>
              <a:t>반지름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내부 채우기 색상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테두리 </a:t>
            </a:r>
            <a:r>
              <a:rPr lang="ko-KR" altLang="en-US"/>
              <a:t>두께와 색상</a:t>
            </a:r>
            <a:endParaRPr lang="en-US" altLang="ko-KR"/>
          </a:p>
          <a:p>
            <a:pPr lvl="4"/>
            <a:endParaRPr lang="en-US" altLang="ko-KR" dirty="0"/>
          </a:p>
          <a:p>
            <a:pPr lvl="1" eaLnBrk="1" hangingPunct="1"/>
            <a:r>
              <a:rPr lang="en-US" altLang="ko-KR" dirty="0"/>
              <a:t>C </a:t>
            </a:r>
            <a:r>
              <a:rPr lang="ko-KR" altLang="en-US" dirty="0"/>
              <a:t>언어의 </a:t>
            </a:r>
            <a:r>
              <a:rPr lang="ko-KR" altLang="en-US"/>
              <a:t>구조체로 표현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4114800"/>
            <a:ext cx="760457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0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응용 프로그램 프로토콜</a:t>
            </a:r>
            <a:r>
              <a:rPr lang="ko-KR" altLang="en-US"/>
              <a:t>과 데이터 전송 </a:t>
            </a:r>
            <a:r>
              <a:rPr lang="en-US" altLang="ko-KR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/>
              <a:t>메시지 타입을 구분할 수 있도록 필드 추가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12557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3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ko-KR" altLang="en-US"/>
              <a:t>경계 구분</a:t>
            </a:r>
            <a:endParaRPr lang="ko-KR" altLang="en-US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 dirty="0"/>
              <a:t>① 송신자는 항상 고정 길이 데이터를 보내고</a:t>
            </a:r>
            <a:r>
              <a:rPr lang="en-US" altLang="ko-KR" dirty="0"/>
              <a:t>, </a:t>
            </a:r>
            <a:r>
              <a:rPr lang="ko-KR" altLang="en-US" dirty="0"/>
              <a:t>수신자는 항상 고정 길이 데이터를 읽음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 dirty="0"/>
              <a:t>② 송신자는 가변 길이 데이터를 보내고 끝부분에 특별한 표시</a:t>
            </a:r>
            <a:r>
              <a:rPr lang="en-US" altLang="ko-KR" dirty="0"/>
              <a:t>(EOR, End Of Record)</a:t>
            </a:r>
            <a:r>
              <a:rPr lang="ko-KR" altLang="en-US" dirty="0"/>
              <a:t>를 붙임</a:t>
            </a:r>
            <a:r>
              <a:rPr lang="en-US" altLang="ko-KR" dirty="0"/>
              <a:t>. </a:t>
            </a:r>
            <a:r>
              <a:rPr lang="ko-KR" altLang="en-US" dirty="0"/>
              <a:t>수신자는 </a:t>
            </a:r>
            <a:r>
              <a:rPr lang="en-US" altLang="ko-KR" dirty="0"/>
              <a:t>EOR</a:t>
            </a:r>
            <a:r>
              <a:rPr lang="ko-KR" altLang="en-US" dirty="0"/>
              <a:t>이 나올 때까지 데이터를 읽음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 dirty="0"/>
              <a:t>③ 송신자는 보낼 데이터 크기를 고정 길이 데이터로 보내고</a:t>
            </a:r>
            <a:r>
              <a:rPr lang="en-US" altLang="ko-KR" dirty="0"/>
              <a:t>, </a:t>
            </a:r>
            <a:r>
              <a:rPr lang="ko-KR" altLang="en-US" dirty="0"/>
              <a:t>이어서 가변 길이 데이터를 보냄</a:t>
            </a:r>
            <a:r>
              <a:rPr lang="en-US" altLang="ko-KR" dirty="0"/>
              <a:t>. </a:t>
            </a:r>
            <a:r>
              <a:rPr lang="ko-KR" altLang="en-US" dirty="0"/>
              <a:t>수신자는 고정 길이 데이터를 읽어서 뒤따라올 가변 데이터의 길이를 알아내고</a:t>
            </a:r>
            <a:r>
              <a:rPr lang="en-US" altLang="ko-KR" dirty="0"/>
              <a:t>, </a:t>
            </a:r>
            <a:r>
              <a:rPr lang="ko-KR" altLang="en-US" dirty="0"/>
              <a:t>이 길이만큼 데이터를 읽음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ko-KR" altLang="en-US" dirty="0"/>
              <a:t>④ 송신자는 가변 길이 데이터 전송한 후 연결을 정상 종료</a:t>
            </a:r>
            <a:r>
              <a:rPr lang="en-US" altLang="ko-KR" dirty="0"/>
              <a:t>. </a:t>
            </a:r>
            <a:r>
              <a:rPr lang="ko-KR" altLang="en-US"/>
              <a:t>수신자는 </a:t>
            </a:r>
            <a:r>
              <a:rPr lang="en-US" altLang="ko-KR"/>
              <a:t>recv() </a:t>
            </a:r>
            <a:r>
              <a:rPr lang="ko-KR" altLang="en-US" dirty="0"/>
              <a:t>함수의 </a:t>
            </a:r>
            <a:r>
              <a:rPr lang="ko-KR" altLang="en-US" dirty="0" err="1"/>
              <a:t>리턴값이</a:t>
            </a:r>
            <a:r>
              <a:rPr lang="ko-KR" altLang="en-US" dirty="0"/>
              <a:t> </a:t>
            </a:r>
            <a:r>
              <a:rPr lang="en-US" altLang="ko-KR" dirty="0"/>
              <a:t>0(</a:t>
            </a:r>
            <a:r>
              <a:rPr lang="ko-KR" altLang="en-US" dirty="0"/>
              <a:t>정상 종료</a:t>
            </a:r>
            <a:r>
              <a:rPr lang="en-US" altLang="ko-KR" dirty="0"/>
              <a:t>)</a:t>
            </a:r>
            <a:r>
              <a:rPr lang="ko-KR" altLang="en-US" dirty="0"/>
              <a:t>이 될 때까지 데이터를 읽음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pPr eaLnBrk="1" hangingPunct="1"/>
            <a:r>
              <a:rPr lang="ko-KR" altLang="ko-KR" dirty="0"/>
              <a:t>응용 프로그램 프로토콜</a:t>
            </a:r>
            <a:r>
              <a:rPr lang="ko-KR" altLang="en-US" dirty="0"/>
              <a:t>과 데이터 </a:t>
            </a:r>
            <a:r>
              <a:rPr lang="ko-KR" altLang="en-US"/>
              <a:t>전송 </a:t>
            </a:r>
            <a:r>
              <a:rPr lang="en-US" altLang="ko-KR"/>
              <a:t>(5)</a:t>
            </a:r>
            <a:endParaRPr lang="en-US" altLang="ko-KR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기본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823</Words>
  <Application>Microsoft Office PowerPoint</Application>
  <PresentationFormat>와이드스크린</PresentationFormat>
  <Paragraphs>148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HY견고딕</vt:lpstr>
      <vt:lpstr>HY울릉도M</vt:lpstr>
      <vt:lpstr>HY중고딕</vt:lpstr>
      <vt:lpstr>HY헤드라인M</vt:lpstr>
      <vt:lpstr>굴림</vt:lpstr>
      <vt:lpstr>굴림체</vt:lpstr>
      <vt:lpstr>맑은 고딕</vt:lpstr>
      <vt:lpstr>Arial</vt:lpstr>
      <vt:lpstr>Times New Roman</vt:lpstr>
      <vt:lpstr>Verdana</vt:lpstr>
      <vt:lpstr>Wingdings</vt:lpstr>
      <vt:lpstr>Wingdings 2</vt:lpstr>
      <vt:lpstr>1_Office 테마</vt:lpstr>
      <vt:lpstr>기본</vt:lpstr>
      <vt:lpstr>PowerPoint 프레젠테이션</vt:lpstr>
      <vt:lpstr>PowerPoint 프레젠테이션</vt:lpstr>
      <vt:lpstr>PowerPoint 프레젠테이션</vt:lpstr>
      <vt:lpstr>01 응용 프로그램 프로토콜과 데이터 전송</vt:lpstr>
      <vt:lpstr>응용 프로그램 프로토콜과 데이터 전송 (1)</vt:lpstr>
      <vt:lpstr>응용 프로그램 프로토콜과 데이터 전송 (2)</vt:lpstr>
      <vt:lpstr>응용 프로그램 프로토콜과 데이터 전송 (3)</vt:lpstr>
      <vt:lpstr>응용 프로그램 프로토콜과 데이터 전송 (4)</vt:lpstr>
      <vt:lpstr>응용 프로그램 프로토콜과 데이터 전송 (5)</vt:lpstr>
      <vt:lpstr>응용 프로그램 프로토콜과 데이터 전송 (6)</vt:lpstr>
      <vt:lpstr>응용 프로그램 프로토콜과 데이터 전송 (7)</vt:lpstr>
      <vt:lpstr>응용 프로그램 프로토콜과 데이터 전송 (8)</vt:lpstr>
      <vt:lpstr>응용 프로그램 프로토콜과 데이터 전송 (9)</vt:lpstr>
      <vt:lpstr>02 다양한 데이터 전송 방식</vt:lpstr>
      <vt:lpstr>다양한 데이터 전송 방식 (1)</vt:lpstr>
      <vt:lpstr>다양한 데이터 전송 방식 (3)</vt:lpstr>
      <vt:lpstr>다양한 데이터 전송 방식 (4)</vt:lpstr>
      <vt:lpstr>다양한 데이터 전송 방식 (6)</vt:lpstr>
      <vt:lpstr>다양한 데이터 전송 방식 (7)</vt:lpstr>
      <vt:lpstr>다양한 데이터 전송 방식 (9)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kim hungon</cp:lastModifiedBy>
  <cp:revision>104</cp:revision>
  <cp:lastPrinted>1601-01-01T00:00:00Z</cp:lastPrinted>
  <dcterms:created xsi:type="dcterms:W3CDTF">1601-01-01T00:00:00Z</dcterms:created>
  <dcterms:modified xsi:type="dcterms:W3CDTF">2023-04-12T11:04:28Z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