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6"/>
  </p:notesMasterIdLst>
  <p:handoutMasterIdLst>
    <p:handoutMasterId r:id="rId37"/>
  </p:handoutMasterIdLst>
  <p:sldIdLst>
    <p:sldId id="283" r:id="rId2"/>
    <p:sldId id="287" r:id="rId3"/>
    <p:sldId id="284" r:id="rId4"/>
    <p:sldId id="285" r:id="rId5"/>
    <p:sldId id="260" r:id="rId6"/>
    <p:sldId id="262" r:id="rId7"/>
    <p:sldId id="261" r:id="rId8"/>
    <p:sldId id="263" r:id="rId9"/>
    <p:sldId id="264" r:id="rId10"/>
    <p:sldId id="265" r:id="rId11"/>
    <p:sldId id="280" r:id="rId12"/>
    <p:sldId id="288" r:id="rId13"/>
    <p:sldId id="281" r:id="rId14"/>
    <p:sldId id="289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90" r:id="rId24"/>
    <p:sldId id="282" r:id="rId25"/>
    <p:sldId id="296" r:id="rId26"/>
    <p:sldId id="292" r:id="rId27"/>
    <p:sldId id="274" r:id="rId28"/>
    <p:sldId id="275" r:id="rId29"/>
    <p:sldId id="276" r:id="rId30"/>
    <p:sldId id="277" r:id="rId31"/>
    <p:sldId id="278" r:id="rId32"/>
    <p:sldId id="279" r:id="rId33"/>
    <p:sldId id="294" r:id="rId34"/>
    <p:sldId id="297" r:id="rId3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64C"/>
    <a:srgbClr val="33CC33"/>
    <a:srgbClr val="660033"/>
    <a:srgbClr val="B1AE6B"/>
    <a:srgbClr val="FF5050"/>
    <a:srgbClr val="FF66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9DB62-58B8-463B-A2C4-1F92719B7B4B}" v="2" dt="2023-03-22T07:41:46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32" autoAdjust="0"/>
    <p:restoredTop sz="94660"/>
  </p:normalViewPr>
  <p:slideViewPr>
    <p:cSldViewPr>
      <p:cViewPr varScale="1">
        <p:scale>
          <a:sx n="115" d="100"/>
          <a:sy n="115" d="100"/>
        </p:scale>
        <p:origin x="105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ungon" userId="a39badbe7f4d5df0" providerId="LiveId" clId="{0969DB62-58B8-463B-A2C4-1F92719B7B4B}"/>
    <pc:docChg chg="custSel delSld modSld modMainMaster">
      <pc:chgData name="kim hungon" userId="a39badbe7f4d5df0" providerId="LiveId" clId="{0969DB62-58B8-463B-A2C4-1F92719B7B4B}" dt="2023-03-29T16:33:39.806" v="14" actId="47"/>
      <pc:docMkLst>
        <pc:docMk/>
      </pc:docMkLst>
      <pc:sldChg chg="addSp delSp modSp mod">
        <pc:chgData name="kim hungon" userId="a39badbe7f4d5df0" providerId="LiveId" clId="{0969DB62-58B8-463B-A2C4-1F92719B7B4B}" dt="2023-03-22T07:41:53.034" v="11" actId="478"/>
        <pc:sldMkLst>
          <pc:docMk/>
          <pc:sldMk cId="2190537555" sldId="283"/>
        </pc:sldMkLst>
        <pc:spChg chg="del">
          <ac:chgData name="kim hungon" userId="a39badbe7f4d5df0" providerId="LiveId" clId="{0969DB62-58B8-463B-A2C4-1F92719B7B4B}" dt="2023-03-22T07:41:24.330" v="2" actId="478"/>
          <ac:spMkLst>
            <pc:docMk/>
            <pc:sldMk cId="2190537555" sldId="283"/>
            <ac:spMk id="2" creationId="{00000000-0000-0000-0000-000000000000}"/>
          </ac:spMkLst>
        </pc:spChg>
        <pc:spChg chg="add mod">
          <ac:chgData name="kim hungon" userId="a39badbe7f4d5df0" providerId="LiveId" clId="{0969DB62-58B8-463B-A2C4-1F92719B7B4B}" dt="2023-03-22T07:41:22.838" v="1"/>
          <ac:spMkLst>
            <pc:docMk/>
            <pc:sldMk cId="2190537555" sldId="283"/>
            <ac:spMk id="4" creationId="{229D1E59-A95A-9F03-7138-6727253CB2B3}"/>
          </ac:spMkLst>
        </pc:spChg>
        <pc:picChg chg="del">
          <ac:chgData name="kim hungon" userId="a39badbe7f4d5df0" providerId="LiveId" clId="{0969DB62-58B8-463B-A2C4-1F92719B7B4B}" dt="2023-03-22T07:41:53.034" v="11" actId="478"/>
          <ac:picMkLst>
            <pc:docMk/>
            <pc:sldMk cId="2190537555" sldId="283"/>
            <ac:picMk id="3" creationId="{00000000-0000-0000-0000-000000000000}"/>
          </ac:picMkLst>
        </pc:picChg>
      </pc:sldChg>
      <pc:sldChg chg="del">
        <pc:chgData name="kim hungon" userId="a39badbe7f4d5df0" providerId="LiveId" clId="{0969DB62-58B8-463B-A2C4-1F92719B7B4B}" dt="2023-03-29T16:33:39.806" v="14" actId="47"/>
        <pc:sldMkLst>
          <pc:docMk/>
          <pc:sldMk cId="3642144426" sldId="286"/>
        </pc:sldMkLst>
      </pc:sldChg>
      <pc:sldChg chg="del">
        <pc:chgData name="kim hungon" userId="a39badbe7f4d5df0" providerId="LiveId" clId="{0969DB62-58B8-463B-A2C4-1F92719B7B4B}" dt="2023-03-29T16:33:21.613" v="13" actId="47"/>
        <pc:sldMkLst>
          <pc:docMk/>
          <pc:sldMk cId="366743996" sldId="291"/>
        </pc:sldMkLst>
      </pc:sldChg>
      <pc:sldChg chg="del">
        <pc:chgData name="kim hungon" userId="a39badbe7f4d5df0" providerId="LiveId" clId="{0969DB62-58B8-463B-A2C4-1F92719B7B4B}" dt="2023-03-29T16:33:39.806" v="14" actId="47"/>
        <pc:sldMkLst>
          <pc:docMk/>
          <pc:sldMk cId="1196451206" sldId="293"/>
        </pc:sldMkLst>
      </pc:sldChg>
      <pc:sldChg chg="del">
        <pc:chgData name="kim hungon" userId="a39badbe7f4d5df0" providerId="LiveId" clId="{0969DB62-58B8-463B-A2C4-1F92719B7B4B}" dt="2023-03-29T16:32:34.894" v="12" actId="47"/>
        <pc:sldMkLst>
          <pc:docMk/>
          <pc:sldMk cId="976497858" sldId="295"/>
        </pc:sldMkLst>
      </pc:sldChg>
      <pc:sldMasterChg chg="modSldLayout">
        <pc:chgData name="kim hungon" userId="a39badbe7f4d5df0" providerId="LiveId" clId="{0969DB62-58B8-463B-A2C4-1F92719B7B4B}" dt="2023-03-22T07:41:46.170" v="10" actId="478"/>
        <pc:sldMasterMkLst>
          <pc:docMk/>
          <pc:sldMasterMk cId="100013481" sldId="2147483685"/>
        </pc:sldMasterMkLst>
        <pc:sldLayoutChg chg="modSp mod">
          <pc:chgData name="kim hungon" userId="a39badbe7f4d5df0" providerId="LiveId" clId="{0969DB62-58B8-463B-A2C4-1F92719B7B4B}" dt="2023-03-22T07:41:34.722" v="6" actId="1035"/>
          <pc:sldLayoutMkLst>
            <pc:docMk/>
            <pc:sldMasterMk cId="100013481" sldId="2147483685"/>
            <pc:sldLayoutMk cId="1112832812" sldId="2147483686"/>
          </pc:sldLayoutMkLst>
          <pc:picChg chg="mod">
            <ac:chgData name="kim hungon" userId="a39badbe7f4d5df0" providerId="LiveId" clId="{0969DB62-58B8-463B-A2C4-1F92719B7B4B}" dt="2023-03-22T07:41:34.722" v="6" actId="1035"/>
            <ac:picMkLst>
              <pc:docMk/>
              <pc:sldMasterMk cId="100013481" sldId="2147483685"/>
              <pc:sldLayoutMk cId="1112832812" sldId="2147483686"/>
              <ac:picMk id="4" creationId="{00000000-0000-0000-0000-000000000000}"/>
            </ac:picMkLst>
          </pc:picChg>
        </pc:sldLayoutChg>
        <pc:sldLayoutChg chg="delSp mod">
          <pc:chgData name="kim hungon" userId="a39badbe7f4d5df0" providerId="LiveId" clId="{0969DB62-58B8-463B-A2C4-1F92719B7B4B}" dt="2023-03-22T07:41:39.426" v="7" actId="478"/>
          <pc:sldLayoutMkLst>
            <pc:docMk/>
            <pc:sldMasterMk cId="100013481" sldId="2147483685"/>
            <pc:sldLayoutMk cId="3166961468" sldId="2147483688"/>
          </pc:sldLayoutMkLst>
          <pc:picChg chg="del">
            <ac:chgData name="kim hungon" userId="a39badbe7f4d5df0" providerId="LiveId" clId="{0969DB62-58B8-463B-A2C4-1F92719B7B4B}" dt="2023-03-22T07:41:39.426" v="7" actId="478"/>
            <ac:picMkLst>
              <pc:docMk/>
              <pc:sldMasterMk cId="100013481" sldId="2147483685"/>
              <pc:sldLayoutMk cId="3166961468" sldId="2147483688"/>
              <ac:picMk id="6" creationId="{00000000-0000-0000-0000-000000000000}"/>
            </ac:picMkLst>
          </pc:picChg>
        </pc:sldLayoutChg>
        <pc:sldLayoutChg chg="delSp mod">
          <pc:chgData name="kim hungon" userId="a39badbe7f4d5df0" providerId="LiveId" clId="{0969DB62-58B8-463B-A2C4-1F92719B7B4B}" dt="2023-03-22T07:41:46.170" v="10" actId="478"/>
          <pc:sldLayoutMkLst>
            <pc:docMk/>
            <pc:sldMasterMk cId="100013481" sldId="2147483685"/>
            <pc:sldLayoutMk cId="1300490193" sldId="2147483692"/>
          </pc:sldLayoutMkLst>
          <pc:spChg chg="del">
            <ac:chgData name="kim hungon" userId="a39badbe7f4d5df0" providerId="LiveId" clId="{0969DB62-58B8-463B-A2C4-1F92719B7B4B}" dt="2023-03-22T07:41:44.067" v="8" actId="478"/>
            <ac:spMkLst>
              <pc:docMk/>
              <pc:sldMasterMk cId="100013481" sldId="2147483685"/>
              <pc:sldLayoutMk cId="1300490193" sldId="2147483692"/>
              <ac:spMk id="6" creationId="{00000000-0000-0000-0000-000000000000}"/>
            </ac:spMkLst>
          </pc:spChg>
          <pc:spChg chg="del">
            <ac:chgData name="kim hungon" userId="a39badbe7f4d5df0" providerId="LiveId" clId="{0969DB62-58B8-463B-A2C4-1F92719B7B4B}" dt="2023-03-22T07:41:46.170" v="10" actId="478"/>
            <ac:spMkLst>
              <pc:docMk/>
              <pc:sldMasterMk cId="100013481" sldId="2147483685"/>
              <pc:sldLayoutMk cId="1300490193" sldId="2147483692"/>
              <ac:spMk id="7" creationId="{00000000-0000-0000-0000-000000000000}"/>
            </ac:spMkLst>
          </pc:spChg>
          <pc:picChg chg="del">
            <ac:chgData name="kim hungon" userId="a39badbe7f4d5df0" providerId="LiveId" clId="{0969DB62-58B8-463B-A2C4-1F92719B7B4B}" dt="2023-03-22T07:41:44.882" v="9" actId="478"/>
            <ac:picMkLst>
              <pc:docMk/>
              <pc:sldMasterMk cId="100013481" sldId="2147483685"/>
              <pc:sldLayoutMk cId="1300490193" sldId="2147483692"/>
              <ac:picMk id="9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994B21-27E0-410D-9F16-B6E4429D32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161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C126F6-48D1-4F77-BC36-117F5CBF70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315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86400"/>
            <a:ext cx="1262367" cy="14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96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3380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58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4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049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2023-04-06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9D1E59-A95A-9F03-7138-6727253CB2B3}"/>
              </a:ext>
            </a:extLst>
          </p:cNvPr>
          <p:cNvSpPr txBox="1">
            <a:spLocks/>
          </p:cNvSpPr>
          <p:nvPr/>
        </p:nvSpPr>
        <p:spPr bwMode="auto">
          <a:xfrm>
            <a:off x="0" y="1828800"/>
            <a:ext cx="12192000" cy="15121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 </a:t>
            </a:r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UDP </a:t>
            </a:r>
            <a:r>
              <a:rPr lang="ko-KR" altLang="en-US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3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실습 </a:t>
            </a:r>
            <a:r>
              <a:rPr lang="en-US" altLang="ko-KR" dirty="0"/>
              <a:t>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예제 동작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133600" y="3200400"/>
            <a:ext cx="7924800" cy="1371600"/>
            <a:chOff x="336" y="1152"/>
            <a:chExt cx="5215" cy="720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864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840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384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336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fgets()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2064" y="139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064" y="1152"/>
              <a:ext cx="52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sendto()</a:t>
              </a: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336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36" y="16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3072" y="115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recvfrom()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5040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119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2064" y="16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72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sendto()</a:t>
              </a: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064" y="1632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recvfrom()</a:t>
              </a: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864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864" y="163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3840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실습 </a:t>
            </a:r>
            <a:r>
              <a:rPr lang="en-US" altLang="ko-KR" dirty="0"/>
              <a:t>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8-1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작성과 테스트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➊ </a:t>
            </a:r>
            <a:r>
              <a:rPr lang="en-US" altLang="ko-KR" dirty="0"/>
              <a:t>UDP </a:t>
            </a:r>
            <a:r>
              <a:rPr lang="ko-KR" altLang="en-US" dirty="0"/>
              <a:t>서버를 실행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r>
              <a:rPr lang="ko-KR" altLang="en-US" dirty="0"/>
              <a:t>➋ 명령 프롬프트를 실행한 후 </a:t>
            </a:r>
            <a:r>
              <a:rPr lang="en-US" altLang="ko-KR" dirty="0" err="1"/>
              <a:t>netstat</a:t>
            </a:r>
            <a:r>
              <a:rPr lang="en-US" altLang="ko-KR" dirty="0"/>
              <a:t> -a -n -p </a:t>
            </a:r>
            <a:r>
              <a:rPr lang="en-US" altLang="ko-KR" dirty="0" err="1"/>
              <a:t>udp</a:t>
            </a:r>
            <a:r>
              <a:rPr lang="en-US" altLang="ko-KR" dirty="0"/>
              <a:t> | </a:t>
            </a:r>
            <a:r>
              <a:rPr lang="en-US" altLang="ko-KR" dirty="0" err="1"/>
              <a:t>findstr</a:t>
            </a:r>
            <a:r>
              <a:rPr lang="en-US" altLang="ko-KR" dirty="0"/>
              <a:t> </a:t>
            </a:r>
            <a:r>
              <a:rPr lang="en-US" altLang="ko-KR"/>
              <a:t>9000</a:t>
            </a:r>
            <a:r>
              <a:rPr lang="ko-KR" altLang="en-US"/>
              <a:t> 명령을 실행</a:t>
            </a:r>
            <a:endParaRPr lang="ko-KR" altLang="en-US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5905500" cy="15719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845424"/>
            <a:ext cx="6324600" cy="18601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실습 </a:t>
            </a:r>
            <a:r>
              <a:rPr lang="en-US" altLang="ko-KR" dirty="0"/>
              <a:t>(4)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dirty="0"/>
              <a:t>➌ </a:t>
            </a:r>
            <a:r>
              <a:rPr lang="en-US" altLang="ko-KR" dirty="0"/>
              <a:t>UDP </a:t>
            </a:r>
            <a:r>
              <a:rPr lang="ko-KR" altLang="en-US" dirty="0"/>
              <a:t>클라이언트를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buNone/>
            </a:pPr>
            <a:r>
              <a:rPr lang="ko-KR" altLang="en-US" dirty="0"/>
              <a:t>➍ 클라이언트에서 글자를 입력하고 </a:t>
            </a:r>
            <a:r>
              <a:rPr lang="en-US" altLang="ko-KR" dirty="0"/>
              <a:t>[</a:t>
            </a:r>
            <a:r>
              <a:rPr lang="en-US" altLang="ko-KR" b="1" dirty="0"/>
              <a:t>Enter]</a:t>
            </a:r>
            <a:r>
              <a:rPr lang="ko-KR" altLang="en-US" dirty="0"/>
              <a:t>를 누름</a:t>
            </a:r>
            <a:endParaRPr lang="ko-KR" altLang="en-US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5715000" cy="1538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98" y="3810000"/>
            <a:ext cx="5135902" cy="229552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8077200" y="3429000"/>
            <a:ext cx="2895600" cy="2743200"/>
            <a:chOff x="7239000" y="3886200"/>
            <a:chExt cx="2895600" cy="27432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7391400" y="38862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305800" y="4495800"/>
              <a:ext cx="1524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391400" y="59436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UDP </a:t>
              </a:r>
              <a:br>
                <a:rPr lang="en-US" altLang="ko-KR" b="1" dirty="0"/>
              </a:br>
              <a:r>
                <a:rPr lang="ko-KR" altLang="en-US" b="1"/>
                <a:t>클라이언트 </a:t>
              </a:r>
              <a:r>
                <a:rPr lang="en-US" altLang="ko-KR" b="1" dirty="0"/>
                <a:t> </a:t>
              </a:r>
              <a:r>
                <a:rPr lang="en-US" altLang="ko-KR" b="1"/>
                <a:t>1</a:t>
              </a:r>
              <a:endParaRPr lang="en-US" altLang="ko-KR" b="1" dirty="0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8305800" y="5867400"/>
              <a:ext cx="1524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8382000" y="4648200"/>
              <a:ext cx="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7239000" y="51816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통신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458200" y="46482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9000)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8382000" y="56388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 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52580)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86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실습 </a:t>
            </a:r>
            <a:r>
              <a:rPr lang="en-US" altLang="ko-KR" dirty="0"/>
              <a:t>(5)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dirty="0"/>
              <a:t>➎ </a:t>
            </a:r>
            <a:r>
              <a:rPr lang="en-US" altLang="ko-KR" dirty="0"/>
              <a:t>UDP </a:t>
            </a:r>
            <a:r>
              <a:rPr lang="ko-KR" altLang="en-US" dirty="0"/>
              <a:t>클라이언트를 하나 더 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600200"/>
            <a:ext cx="5225143" cy="2667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715000" y="3810000"/>
            <a:ext cx="5943600" cy="2438400"/>
            <a:chOff x="5943600" y="2743200"/>
            <a:chExt cx="5943600" cy="2438400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8018463" y="27432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8932863" y="3352800"/>
              <a:ext cx="1524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951663" y="44958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UDP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 dirty="0"/>
                <a:t> </a:t>
              </a:r>
              <a:r>
                <a:rPr lang="en-US" altLang="ko-KR" b="1"/>
                <a:t>1</a:t>
              </a:r>
              <a:endParaRPr lang="en-US" altLang="ko-KR" b="1" dirty="0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7789863" y="4419600"/>
              <a:ext cx="1524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 flipV="1">
              <a:off x="7902575" y="3455988"/>
              <a:ext cx="1069975" cy="976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9161463" y="4495800"/>
              <a:ext cx="19050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2</a:t>
              </a: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10075863" y="4419600"/>
              <a:ext cx="1524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 flipV="1">
              <a:off x="9058275" y="3455988"/>
              <a:ext cx="1057275" cy="985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162800" y="38862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통신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220200" y="38862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통신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943600" y="41910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 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52580)</a:t>
              </a: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10034588" y="4191000"/>
              <a:ext cx="1852612" cy="22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 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61544)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8170863" y="3581400"/>
              <a:ext cx="1676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/>
                <a:t>(</a:t>
              </a:r>
              <a:r>
                <a:rPr lang="ko-KR" altLang="en-US" sz="1600" b="1"/>
                <a:t>포트 번호</a:t>
              </a:r>
              <a:r>
                <a:rPr lang="en-US" altLang="ko-KR" sz="1600" b="1"/>
                <a:t>: 9000)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</p:txBody>
      </p:sp>
    </p:spTree>
    <p:extLst>
      <p:ext uri="{BB962C8B-B14F-4D97-AF65-F5344CB8AC3E}">
        <p14:creationId xmlns:p14="http://schemas.microsoft.com/office/powerpoint/2010/main" val="355051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분석 </a:t>
            </a:r>
            <a:r>
              <a:rPr lang="en-US" altLang="ko-KR"/>
              <a:t>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응용 프로그램 통신을 위해 결정해야 할 요소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ko-KR" altLang="en-US" dirty="0"/>
              <a:t>① 프로토콜 </a:t>
            </a:r>
            <a:r>
              <a:rPr lang="en-US" altLang="ko-KR" dirty="0"/>
              <a:t>: </a:t>
            </a:r>
            <a:r>
              <a:rPr lang="ko-KR" altLang="en-US" dirty="0"/>
              <a:t>통신 규약으로</a:t>
            </a:r>
            <a:r>
              <a:rPr lang="en-US" altLang="ko-KR" dirty="0"/>
              <a:t>, </a:t>
            </a:r>
            <a:r>
              <a:rPr lang="ko-KR" altLang="en-US" dirty="0"/>
              <a:t>소켓을 생성할 때 결정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ko-KR" altLang="en-US" dirty="0"/>
              <a:t>② 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 자신의 주소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ko-KR" altLang="en-US" dirty="0"/>
              <a:t>③ 원격 </a:t>
            </a:r>
            <a:r>
              <a:rPr lang="en-US" altLang="ko-KR" dirty="0"/>
              <a:t>IP </a:t>
            </a:r>
            <a:r>
              <a:rPr lang="ko-KR" altLang="en-US" dirty="0"/>
              <a:t>주소와 원격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클라이언트가 통신하는 상대의 주소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분석 </a:t>
            </a:r>
            <a:r>
              <a:rPr lang="en-US" altLang="ko-KR"/>
              <a:t>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소켓 데이터 구조체</a:t>
            </a:r>
          </a:p>
          <a:p>
            <a:endParaRPr lang="en-US" altLang="ko-KR" dirty="0"/>
          </a:p>
        </p:txBody>
      </p:sp>
      <p:grpSp>
        <p:nvGrpSpPr>
          <p:cNvPr id="49" name="Group 4"/>
          <p:cNvGrpSpPr>
            <a:grpSpLocks/>
          </p:cNvGrpSpPr>
          <p:nvPr/>
        </p:nvGrpSpPr>
        <p:grpSpPr bwMode="auto">
          <a:xfrm>
            <a:off x="1282700" y="2286000"/>
            <a:ext cx="8089900" cy="3657600"/>
            <a:chOff x="96" y="864"/>
            <a:chExt cx="5520" cy="2304"/>
          </a:xfrm>
        </p:grpSpPr>
        <p:sp>
          <p:nvSpPr>
            <p:cNvPr id="50" name="AutoShape 5"/>
            <p:cNvSpPr>
              <a:spLocks noChangeArrowheads="1"/>
            </p:cNvSpPr>
            <p:nvPr/>
          </p:nvSpPr>
          <p:spPr bwMode="auto">
            <a:xfrm>
              <a:off x="1200" y="864"/>
              <a:ext cx="1488" cy="230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" name="AutoShape 6"/>
            <p:cNvSpPr>
              <a:spLocks noChangeArrowheads="1"/>
            </p:cNvSpPr>
            <p:nvPr/>
          </p:nvSpPr>
          <p:spPr bwMode="auto">
            <a:xfrm>
              <a:off x="4128" y="864"/>
              <a:ext cx="1488" cy="230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1440" y="1008"/>
              <a:ext cx="1005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 dirty="0"/>
                <a:t>서버</a:t>
              </a:r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>
              <a:off x="2448" y="129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1248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1440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1440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1440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1440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2400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4368" y="1008"/>
              <a:ext cx="1007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클라이언트</a:t>
              </a: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4368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4368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4368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4368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65" name="Oval 20"/>
            <p:cNvSpPr>
              <a:spLocks noChangeArrowheads="1"/>
            </p:cNvSpPr>
            <p:nvPr/>
          </p:nvSpPr>
          <p:spPr bwMode="auto">
            <a:xfrm>
              <a:off x="4320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4176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1942" y="1337"/>
              <a:ext cx="482" cy="539"/>
            </a:xfrm>
            <a:custGeom>
              <a:avLst/>
              <a:gdLst>
                <a:gd name="T0" fmla="*/ 439 w 491"/>
                <a:gd name="T1" fmla="*/ 0 h 580"/>
                <a:gd name="T2" fmla="*/ 311 w 491"/>
                <a:gd name="T3" fmla="*/ 153 h 580"/>
                <a:gd name="T4" fmla="*/ 53 w 491"/>
                <a:gd name="T5" fmla="*/ 217 h 580"/>
                <a:gd name="T6" fmla="*/ 0 w 491"/>
                <a:gd name="T7" fmla="*/ 374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 flipH="1">
              <a:off x="4397" y="1344"/>
              <a:ext cx="474" cy="530"/>
            </a:xfrm>
            <a:custGeom>
              <a:avLst/>
              <a:gdLst>
                <a:gd name="T0" fmla="*/ 398 w 491"/>
                <a:gd name="T1" fmla="*/ 0 h 580"/>
                <a:gd name="T2" fmla="*/ 281 w 491"/>
                <a:gd name="T3" fmla="*/ 140 h 580"/>
                <a:gd name="T4" fmla="*/ 47 w 491"/>
                <a:gd name="T5" fmla="*/ 196 h 580"/>
                <a:gd name="T6" fmla="*/ 0 w 491"/>
                <a:gd name="T7" fmla="*/ 337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96" y="1200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응용 프로그램</a:t>
              </a:r>
            </a:p>
          </p:txBody>
        </p:sp>
        <p:sp>
          <p:nvSpPr>
            <p:cNvPr id="70" name="AutoShape 25"/>
            <p:cNvSpPr>
              <a:spLocks/>
            </p:cNvSpPr>
            <p:nvPr/>
          </p:nvSpPr>
          <p:spPr bwMode="auto">
            <a:xfrm>
              <a:off x="1008" y="864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480" y="235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운영체제</a:t>
              </a:r>
            </a:p>
          </p:txBody>
        </p:sp>
        <p:sp>
          <p:nvSpPr>
            <p:cNvPr id="72" name="AutoShape 27"/>
            <p:cNvSpPr>
              <a:spLocks/>
            </p:cNvSpPr>
            <p:nvPr/>
          </p:nvSpPr>
          <p:spPr bwMode="auto">
            <a:xfrm>
              <a:off x="1008" y="1776"/>
              <a:ext cx="96" cy="1392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AutoShape 28"/>
            <p:cNvSpPr>
              <a:spLocks noChangeArrowheads="1"/>
            </p:cNvSpPr>
            <p:nvPr/>
          </p:nvSpPr>
          <p:spPr bwMode="auto">
            <a:xfrm>
              <a:off x="2927" y="864"/>
              <a:ext cx="1003" cy="864"/>
            </a:xfrm>
            <a:prstGeom prst="cloudCallout">
              <a:avLst>
                <a:gd name="adj1" fmla="val 1190"/>
                <a:gd name="adj2" fmla="val 11782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 dirty="0"/>
                <a:t>네트워크</a:t>
              </a:r>
            </a:p>
          </p:txBody>
        </p:sp>
        <p:sp>
          <p:nvSpPr>
            <p:cNvPr id="74" name="Rectangle 29"/>
            <p:cNvSpPr>
              <a:spLocks noChangeArrowheads="1"/>
            </p:cNvSpPr>
            <p:nvPr/>
          </p:nvSpPr>
          <p:spPr bwMode="auto">
            <a:xfrm>
              <a:off x="1440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4368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76" name="Rectangle 31"/>
            <p:cNvSpPr>
              <a:spLocks noChangeArrowheads="1"/>
            </p:cNvSpPr>
            <p:nvPr/>
          </p:nvSpPr>
          <p:spPr bwMode="auto">
            <a:xfrm>
              <a:off x="1440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77" name="Rectangle 32"/>
            <p:cNvSpPr>
              <a:spLocks noChangeArrowheads="1"/>
            </p:cNvSpPr>
            <p:nvPr/>
          </p:nvSpPr>
          <p:spPr bwMode="auto">
            <a:xfrm>
              <a:off x="1440" y="2640"/>
              <a:ext cx="94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1536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1632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1728" y="2640"/>
              <a:ext cx="93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1824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1920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368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84" name="Rectangle 39"/>
            <p:cNvSpPr>
              <a:spLocks noChangeArrowheads="1"/>
            </p:cNvSpPr>
            <p:nvPr/>
          </p:nvSpPr>
          <p:spPr bwMode="auto">
            <a:xfrm>
              <a:off x="4896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4992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5088" y="2640"/>
              <a:ext cx="91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5184" y="2640"/>
              <a:ext cx="9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5280" y="2640"/>
              <a:ext cx="95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ko-KR" altLang="ko-KR" sz="1600" b="1"/>
            </a:p>
          </p:txBody>
        </p:sp>
        <p:sp>
          <p:nvSpPr>
            <p:cNvPr id="89" name="Line 44"/>
            <p:cNvSpPr>
              <a:spLocks noChangeShapeType="1"/>
            </p:cNvSpPr>
            <p:nvPr/>
          </p:nvSpPr>
          <p:spPr bwMode="auto">
            <a:xfrm>
              <a:off x="4608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Rectangle 45"/>
            <p:cNvSpPr>
              <a:spLocks noChangeArrowheads="1"/>
            </p:cNvSpPr>
            <p:nvPr/>
          </p:nvSpPr>
          <p:spPr bwMode="auto">
            <a:xfrm>
              <a:off x="2928" y="2640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수신 버퍼</a:t>
              </a:r>
            </a:p>
          </p:txBody>
        </p:sp>
        <p:sp>
          <p:nvSpPr>
            <p:cNvPr id="91" name="Line 46"/>
            <p:cNvSpPr>
              <a:spLocks noChangeShapeType="1"/>
            </p:cNvSpPr>
            <p:nvPr/>
          </p:nvSpPr>
          <p:spPr bwMode="auto">
            <a:xfrm>
              <a:off x="2448" y="2736"/>
              <a:ext cx="6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>
              <a:off x="3744" y="2736"/>
              <a:ext cx="6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Rectangle 48"/>
            <p:cNvSpPr>
              <a:spLocks noChangeArrowheads="1"/>
            </p:cNvSpPr>
            <p:nvPr/>
          </p:nvSpPr>
          <p:spPr bwMode="auto">
            <a:xfrm>
              <a:off x="2976" y="1776"/>
              <a:ext cx="864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분석 </a:t>
            </a:r>
            <a:r>
              <a:rPr lang="en-US" altLang="ko-KR"/>
              <a:t>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모델 ①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25775" y="1828800"/>
            <a:ext cx="6118225" cy="4495800"/>
            <a:chOff x="2568575" y="1905000"/>
            <a:chExt cx="6118225" cy="449580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2779712" y="24384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socket()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2779712" y="32766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bind()</a:t>
              </a: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2779712" y="41148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recvfrom()</a:t>
              </a: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3694112" y="2819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694112" y="3657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2779712" y="49530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sendto()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3694112" y="4495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779712" y="5791200"/>
              <a:ext cx="1820863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closesocket()</a:t>
              </a:r>
            </a:p>
            <a:p>
              <a:pPr algn="ctr">
                <a:defRPr/>
              </a:pPr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3694112" y="5334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6646862" y="24384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socket()</a:t>
              </a: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6646862" y="41148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err="1"/>
                <a:t>sendto</a:t>
              </a:r>
              <a:r>
                <a:rPr lang="en-US" altLang="ko-KR" b="1" dirty="0"/>
                <a:t>()</a:t>
              </a:r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7561262" y="28194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6646862" y="49530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recvfrom()</a:t>
              </a:r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7561262" y="4495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646862" y="5791200"/>
              <a:ext cx="1820863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closesocket()</a:t>
              </a:r>
            </a:p>
            <a:p>
              <a:pPr algn="ctr">
                <a:defRPr/>
              </a:pPr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7561262" y="5334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 flipH="1">
              <a:off x="4608512" y="4303713"/>
              <a:ext cx="2038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4608512" y="5181600"/>
              <a:ext cx="2038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2779712" y="1905000"/>
              <a:ext cx="1820863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6654800" y="1905000"/>
              <a:ext cx="1820862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UDP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 flipH="1">
              <a:off x="2568575" y="55626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V="1">
              <a:off x="2568575" y="38862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2568575" y="38862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 flipH="1">
              <a:off x="7561262" y="55626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 flipV="1">
              <a:off x="8686800" y="38862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>
              <a:off x="7561262" y="38862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AutoShape 31"/>
            <p:cNvSpPr>
              <a:spLocks noChangeArrowheads="1"/>
            </p:cNvSpPr>
            <p:nvPr/>
          </p:nvSpPr>
          <p:spPr bwMode="auto">
            <a:xfrm>
              <a:off x="4959350" y="4038600"/>
              <a:ext cx="1336675" cy="1371600"/>
            </a:xfrm>
            <a:prstGeom prst="cloudCallout">
              <a:avLst>
                <a:gd name="adj1" fmla="val -1644"/>
                <a:gd name="adj2" fmla="val 103009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4959350" y="5486400"/>
              <a:ext cx="1266825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분석 </a:t>
            </a:r>
            <a:r>
              <a:rPr lang="en-US" altLang="ko-KR"/>
              <a:t>(4)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모델 ②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25775" y="1828800"/>
            <a:ext cx="6118225" cy="4495800"/>
            <a:chOff x="2949575" y="1828800"/>
            <a:chExt cx="6118225" cy="4495800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160712" y="23622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socket()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160712" y="32004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bind()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160712" y="40386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recvfrom()</a:t>
              </a: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4075112" y="2743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4075112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160712" y="48768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sendto()</a:t>
              </a: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4075112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3160712" y="5715000"/>
              <a:ext cx="1820863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closesocket()</a:t>
              </a:r>
            </a:p>
            <a:p>
              <a:pPr algn="ctr">
                <a:defRPr/>
              </a:pPr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4075112" y="5257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7027862" y="2362200"/>
              <a:ext cx="1820863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socket()</a:t>
              </a: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7027862" y="4038600"/>
              <a:ext cx="1820863" cy="381000"/>
            </a:xfrm>
            <a:prstGeom prst="rect">
              <a:avLst/>
            </a:prstGeom>
            <a:solidFill>
              <a:srgbClr val="4C564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send()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7027862" y="4876800"/>
              <a:ext cx="1820863" cy="381000"/>
            </a:xfrm>
            <a:prstGeom prst="rect">
              <a:avLst/>
            </a:prstGeom>
            <a:solidFill>
              <a:srgbClr val="4C564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 err="1"/>
                <a:t>recv</a:t>
              </a:r>
              <a:r>
                <a:rPr lang="en-US" altLang="ko-KR" b="1" dirty="0"/>
                <a:t>()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>
              <a:off x="7942262" y="4419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7027862" y="5715000"/>
              <a:ext cx="1820863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closesocket()</a:t>
              </a:r>
            </a:p>
            <a:p>
              <a:pPr algn="ctr">
                <a:defRPr/>
              </a:pPr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7942262" y="5257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 flipH="1">
              <a:off x="4989512" y="4227513"/>
              <a:ext cx="2038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4989512" y="5105400"/>
              <a:ext cx="2038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3160712" y="1828800"/>
              <a:ext cx="1820863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7035800" y="1828800"/>
              <a:ext cx="1820862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UDP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2949575" y="54864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 flipV="1">
              <a:off x="2949575" y="38100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2949575" y="38100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H="1">
              <a:off x="7942262" y="54864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 flipV="1">
              <a:off x="9067800" y="38100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>
              <a:off x="7942262" y="38100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AutoShape 30"/>
            <p:cNvSpPr>
              <a:spLocks noChangeArrowheads="1"/>
            </p:cNvSpPr>
            <p:nvPr/>
          </p:nvSpPr>
          <p:spPr bwMode="auto">
            <a:xfrm>
              <a:off x="5340350" y="3962400"/>
              <a:ext cx="1336675" cy="1371600"/>
            </a:xfrm>
            <a:prstGeom prst="cloudCallout">
              <a:avLst>
                <a:gd name="adj1" fmla="val -1644"/>
                <a:gd name="adj2" fmla="val 10995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 dirty="0"/>
                <a:t>네트워크</a:t>
              </a:r>
            </a:p>
          </p:txBody>
        </p:sp>
        <p:sp>
          <p:nvSpPr>
            <p:cNvPr id="61" name="Rectangle 31"/>
            <p:cNvSpPr>
              <a:spLocks noChangeArrowheads="1"/>
            </p:cNvSpPr>
            <p:nvPr/>
          </p:nvSpPr>
          <p:spPr bwMode="auto">
            <a:xfrm>
              <a:off x="5340350" y="5410200"/>
              <a:ext cx="1266825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7035800" y="3200400"/>
              <a:ext cx="1820862" cy="381000"/>
            </a:xfrm>
            <a:prstGeom prst="rect">
              <a:avLst/>
            </a:prstGeom>
            <a:solidFill>
              <a:srgbClr val="4C564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connect()</a:t>
              </a: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>
              <a:off x="7942262" y="2743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7942262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전송 함수 </a:t>
            </a:r>
            <a:r>
              <a:rPr lang="en-US" altLang="ko-KR"/>
              <a:t>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4643215" cy="5518344"/>
          </a:xfrm>
        </p:spPr>
        <p:txBody>
          <a:bodyPr/>
          <a:lstStyle/>
          <a:p>
            <a:r>
              <a:rPr lang="en-US" altLang="ko-KR" dirty="0" err="1"/>
              <a:t>sendto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응용 프로그램 데이터를 운영체제의 송신 버퍼에 복사함으로써 데이터를 전송</a:t>
            </a:r>
          </a:p>
          <a:p>
            <a:pPr lvl="2"/>
            <a:r>
              <a:rPr lang="ko-KR" altLang="en-US" dirty="0"/>
              <a:t>소켓의 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번호가 아직 결정되지 않은 상태라면 운영체제가 자동으로 결정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19200"/>
            <a:ext cx="6700856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1492536" y="2542622"/>
            <a:ext cx="9632663" cy="4054730"/>
          </a:xfrm>
        </p:spPr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클라이언트의 기본 구조와 동작 원리를 이해한다</a:t>
            </a:r>
            <a:r>
              <a:rPr lang="en-US" altLang="ko-KR"/>
              <a:t>.</a:t>
            </a:r>
          </a:p>
          <a:p>
            <a:r>
              <a:rPr lang="en-US" altLang="ko-KR"/>
              <a:t>UDP </a:t>
            </a:r>
            <a:r>
              <a:rPr lang="ko-KR" altLang="en-US"/>
              <a:t>응용 프로그램 작성에 필요한 핵심 소켓 함수를 익힌다</a:t>
            </a:r>
            <a:r>
              <a:rPr lang="en-US" altLang="ko-KR"/>
              <a:t>.</a:t>
            </a:r>
          </a:p>
          <a:p>
            <a:r>
              <a:rPr lang="en-US" altLang="ko-KR"/>
              <a:t>IPv4</a:t>
            </a:r>
            <a:r>
              <a:rPr lang="ko-KR" altLang="en-US"/>
              <a:t>와 </a:t>
            </a:r>
            <a:r>
              <a:rPr lang="en-US" altLang="ko-KR"/>
              <a:t>IPv6 </a:t>
            </a:r>
            <a:r>
              <a:rPr lang="ko-KR" altLang="en-US"/>
              <a:t>기반 </a:t>
            </a:r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클라이언트를 작성할 수 있다</a:t>
            </a:r>
            <a:r>
              <a:rPr lang="en-US" altLang="ko-KR"/>
              <a:t>.</a:t>
            </a:r>
          </a:p>
          <a:p>
            <a:r>
              <a:rPr lang="ko-KR" altLang="en-US"/>
              <a:t>브로드캐스팅의 개념을 이해하고 </a:t>
            </a:r>
            <a:r>
              <a:rPr lang="en-US" altLang="ko-KR"/>
              <a:t>UDP</a:t>
            </a:r>
            <a:r>
              <a:rPr lang="ko-KR" altLang="en-US"/>
              <a:t>를 이용해 구현할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0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전송 함수 </a:t>
            </a:r>
            <a:r>
              <a:rPr lang="en-US" altLang="ko-KR"/>
              <a:t>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sendto() </a:t>
            </a:r>
            <a:r>
              <a:rPr lang="ko-KR" altLang="en-US"/>
              <a:t>함수 사용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900112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전송 함수 </a:t>
            </a:r>
            <a:r>
              <a:rPr lang="en-US" altLang="ko-KR"/>
              <a:t>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0"/>
          </p:nvPr>
        </p:nvSpPr>
        <p:spPr>
          <a:xfrm>
            <a:off x="538385" y="1079008"/>
            <a:ext cx="4490815" cy="5518344"/>
          </a:xfrm>
        </p:spPr>
        <p:txBody>
          <a:bodyPr/>
          <a:lstStyle/>
          <a:p>
            <a:r>
              <a:rPr lang="en-US" altLang="ko-KR" dirty="0" err="1"/>
              <a:t>recvfrom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운영체제의 수신 버퍼에 도착한 데이터를 응용 프로그램 버퍼에 복사</a:t>
            </a:r>
          </a:p>
          <a:p>
            <a:pPr lvl="2"/>
            <a:r>
              <a:rPr lang="en-US" altLang="ko-KR" dirty="0"/>
              <a:t>UDP </a:t>
            </a:r>
            <a:r>
              <a:rPr lang="ko-KR" altLang="en-US" dirty="0" err="1"/>
              <a:t>패킷</a:t>
            </a:r>
            <a:r>
              <a:rPr lang="ko-KR" altLang="en-US" dirty="0"/>
              <a:t> 데이터를 한 번에 하나만 읽을 수 있음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7" y="1153842"/>
            <a:ext cx="6776163" cy="53231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전송 함수 </a:t>
            </a:r>
            <a:r>
              <a:rPr lang="en-US" altLang="ko-KR"/>
              <a:t>(4)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recvfrom() </a:t>
            </a:r>
            <a:r>
              <a:rPr lang="ko-KR" altLang="en-US"/>
              <a:t>함수 사용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676400"/>
            <a:ext cx="9115425" cy="40755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07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IPv4 </a:t>
            </a:r>
            <a:r>
              <a:rPr lang="ko-KR" altLang="en-US" dirty="0"/>
              <a:t>코드 ⇒ </a:t>
            </a:r>
            <a:r>
              <a:rPr lang="en-US" altLang="ko-KR" dirty="0"/>
              <a:t>IPv6 </a:t>
            </a:r>
            <a:r>
              <a:rPr lang="ko-KR" altLang="en-US" dirty="0"/>
              <a:t>코드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필요시</a:t>
            </a:r>
            <a:r>
              <a:rPr lang="en-US" altLang="ko-KR" dirty="0"/>
              <a:t>) </a:t>
            </a:r>
            <a:r>
              <a:rPr lang="ko-KR" altLang="en-US" dirty="0"/>
              <a:t>새로운 헤더 파일을 포함</a:t>
            </a:r>
            <a:endParaRPr lang="en-US" altLang="ko-KR" dirty="0"/>
          </a:p>
          <a:p>
            <a:pPr lvl="2"/>
            <a:r>
              <a:rPr lang="ko-KR" altLang="en-US" dirty="0"/>
              <a:t>윈도우에 한해 </a:t>
            </a:r>
            <a:r>
              <a:rPr lang="en-US" altLang="ko-KR" dirty="0"/>
              <a:t>ws2tcpip.h</a:t>
            </a:r>
            <a:r>
              <a:rPr lang="ko-KR" altLang="en-US" dirty="0"/>
              <a:t> 추가</a:t>
            </a:r>
          </a:p>
          <a:p>
            <a:pPr lvl="1"/>
            <a:r>
              <a:rPr lang="ko-KR" altLang="en-US" dirty="0"/>
              <a:t>소켓 생성 시 </a:t>
            </a:r>
            <a:r>
              <a:rPr lang="en-US" altLang="ko-KR" dirty="0"/>
              <a:t>AF_INET </a:t>
            </a:r>
            <a:r>
              <a:rPr lang="ko-KR" altLang="en-US" dirty="0"/>
              <a:t>대신 </a:t>
            </a:r>
            <a:r>
              <a:rPr lang="en-US" altLang="ko-KR" dirty="0"/>
              <a:t>AF_INET6</a:t>
            </a:r>
            <a:r>
              <a:rPr lang="ko-KR" altLang="en-US" dirty="0"/>
              <a:t> 사용</a:t>
            </a:r>
          </a:p>
          <a:p>
            <a:pPr lvl="1"/>
            <a:r>
              <a:rPr lang="ko-KR" altLang="en-US" dirty="0"/>
              <a:t>소켓 주소 구조체로 </a:t>
            </a:r>
            <a:r>
              <a:rPr lang="en-US" altLang="ko-KR" dirty="0" err="1"/>
              <a:t>sockaddr_in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sockaddr_in6</a:t>
            </a:r>
            <a:r>
              <a:rPr lang="ko-KR" altLang="en-US" dirty="0"/>
              <a:t> 사용</a:t>
            </a:r>
          </a:p>
          <a:p>
            <a:pPr lvl="2"/>
            <a:r>
              <a:rPr lang="ko-KR" altLang="en-US" dirty="0"/>
              <a:t>구조체를 변경하면 구조체 필드명도 그에 따라 변경</a:t>
            </a:r>
          </a:p>
          <a:p>
            <a:pPr lvl="2"/>
            <a:r>
              <a:rPr lang="ko-KR" altLang="en-US" dirty="0"/>
              <a:t>서버에서 주로 사용하는 </a:t>
            </a:r>
            <a:r>
              <a:rPr lang="en-US" altLang="ko-KR" dirty="0"/>
              <a:t>INADDR_ANY </a:t>
            </a:r>
            <a:r>
              <a:rPr lang="ko-KR" altLang="en-US" dirty="0"/>
              <a:t>값은 </a:t>
            </a:r>
            <a:r>
              <a:rPr lang="en-US" altLang="ko-KR" dirty="0"/>
              <a:t>in6addr_any</a:t>
            </a:r>
            <a:r>
              <a:rPr lang="ko-KR" altLang="en-US" dirty="0"/>
              <a:t>로 변경</a:t>
            </a:r>
          </a:p>
          <a:p>
            <a:pPr lvl="1"/>
            <a:r>
              <a:rPr lang="ko-KR" altLang="en-US" dirty="0"/>
              <a:t>데이터 전송 함수는 </a:t>
            </a:r>
            <a:r>
              <a:rPr lang="ko-KR" altLang="en-US"/>
              <a:t>기존의 </a:t>
            </a:r>
            <a:r>
              <a:rPr lang="en-US" altLang="ko-KR"/>
              <a:t>sendto() </a:t>
            </a:r>
            <a:r>
              <a:rPr lang="ko-KR" altLang="en-US"/>
              <a:t>함수와 </a:t>
            </a:r>
            <a:r>
              <a:rPr lang="en-US" altLang="ko-KR"/>
              <a:t>recvfrom() </a:t>
            </a:r>
            <a:r>
              <a:rPr lang="ko-KR" altLang="en-US" dirty="0"/>
              <a:t>함수를 변경 없이 그대로 사용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8-2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 </a:t>
            </a:r>
            <a:r>
              <a:rPr lang="ko-KR" altLang="en-US" dirty="0"/>
              <a:t>작성과 테스트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6477000" cy="2600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60" y="3669055"/>
            <a:ext cx="4779040" cy="28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1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905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통신에 참여하는 개체 간 상호 작용</a:t>
            </a:r>
          </a:p>
        </p:txBody>
      </p:sp>
      <p:grpSp>
        <p:nvGrpSpPr>
          <p:cNvPr id="85" name="Group 141"/>
          <p:cNvGrpSpPr>
            <a:grpSpLocks/>
          </p:cNvGrpSpPr>
          <p:nvPr/>
        </p:nvGrpSpPr>
        <p:grpSpPr bwMode="auto">
          <a:xfrm>
            <a:off x="2133600" y="2590800"/>
            <a:ext cx="7848600" cy="2819400"/>
            <a:chOff x="384" y="1392"/>
            <a:chExt cx="4944" cy="1776"/>
          </a:xfrm>
        </p:grpSpPr>
        <p:sp>
          <p:nvSpPr>
            <p:cNvPr id="86" name="Oval 61"/>
            <p:cNvSpPr>
              <a:spLocks noChangeArrowheads="1"/>
            </p:cNvSpPr>
            <p:nvPr/>
          </p:nvSpPr>
          <p:spPr bwMode="auto">
            <a:xfrm>
              <a:off x="576" y="1392"/>
              <a:ext cx="384" cy="14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7" name="Oval 62"/>
            <p:cNvSpPr>
              <a:spLocks noChangeArrowheads="1"/>
            </p:cNvSpPr>
            <p:nvPr/>
          </p:nvSpPr>
          <p:spPr bwMode="auto">
            <a:xfrm>
              <a:off x="700" y="163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Oval 63"/>
            <p:cNvSpPr>
              <a:spLocks noChangeArrowheads="1"/>
            </p:cNvSpPr>
            <p:nvPr/>
          </p:nvSpPr>
          <p:spPr bwMode="auto">
            <a:xfrm>
              <a:off x="796" y="185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" name="Oval 64"/>
            <p:cNvSpPr>
              <a:spLocks noChangeArrowheads="1"/>
            </p:cNvSpPr>
            <p:nvPr/>
          </p:nvSpPr>
          <p:spPr bwMode="auto">
            <a:xfrm>
              <a:off x="652" y="2044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" name="Oval 65"/>
            <p:cNvSpPr>
              <a:spLocks noChangeArrowheads="1"/>
            </p:cNvSpPr>
            <p:nvPr/>
          </p:nvSpPr>
          <p:spPr bwMode="auto">
            <a:xfrm>
              <a:off x="720" y="2208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Oval 66"/>
            <p:cNvSpPr>
              <a:spLocks noChangeArrowheads="1"/>
            </p:cNvSpPr>
            <p:nvPr/>
          </p:nvSpPr>
          <p:spPr bwMode="auto">
            <a:xfrm>
              <a:off x="672" y="2380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Oval 67"/>
            <p:cNvSpPr>
              <a:spLocks noChangeArrowheads="1"/>
            </p:cNvSpPr>
            <p:nvPr/>
          </p:nvSpPr>
          <p:spPr bwMode="auto">
            <a:xfrm>
              <a:off x="748" y="257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3" name="Group 68"/>
            <p:cNvGrpSpPr>
              <a:grpSpLocks/>
            </p:cNvGrpSpPr>
            <p:nvPr/>
          </p:nvGrpSpPr>
          <p:grpSpPr bwMode="auto">
            <a:xfrm>
              <a:off x="1056" y="1392"/>
              <a:ext cx="384" cy="1488"/>
              <a:chOff x="576" y="912"/>
              <a:chExt cx="384" cy="1488"/>
            </a:xfrm>
          </p:grpSpPr>
          <p:sp>
            <p:nvSpPr>
              <p:cNvPr id="159" name="Oval 69"/>
              <p:cNvSpPr>
                <a:spLocks noChangeArrowheads="1"/>
              </p:cNvSpPr>
              <p:nvPr/>
            </p:nvSpPr>
            <p:spPr bwMode="auto">
              <a:xfrm>
                <a:off x="576" y="912"/>
                <a:ext cx="384" cy="148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60" name="Oval 70"/>
              <p:cNvSpPr>
                <a:spLocks noChangeArrowheads="1"/>
              </p:cNvSpPr>
              <p:nvPr/>
            </p:nvSpPr>
            <p:spPr bwMode="auto">
              <a:xfrm>
                <a:off x="700" y="115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Oval 71"/>
              <p:cNvSpPr>
                <a:spLocks noChangeArrowheads="1"/>
              </p:cNvSpPr>
              <p:nvPr/>
            </p:nvSpPr>
            <p:spPr bwMode="auto">
              <a:xfrm>
                <a:off x="796" y="13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auto">
              <a:xfrm>
                <a:off x="652" y="15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Oval 73"/>
              <p:cNvSpPr>
                <a:spLocks noChangeArrowheads="1"/>
              </p:cNvSpPr>
              <p:nvPr/>
            </p:nvSpPr>
            <p:spPr bwMode="auto">
              <a:xfrm>
                <a:off x="796" y="170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" name="Oval 74"/>
              <p:cNvSpPr>
                <a:spLocks noChangeArrowheads="1"/>
              </p:cNvSpPr>
              <p:nvPr/>
            </p:nvSpPr>
            <p:spPr bwMode="auto">
              <a:xfrm>
                <a:off x="672" y="190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748" y="209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4" name="Line 76"/>
            <p:cNvSpPr>
              <a:spLocks noChangeShapeType="1"/>
            </p:cNvSpPr>
            <p:nvPr/>
          </p:nvSpPr>
          <p:spPr bwMode="auto">
            <a:xfrm>
              <a:off x="720" y="2079"/>
              <a:ext cx="559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Oval 77"/>
            <p:cNvSpPr>
              <a:spLocks noChangeArrowheads="1"/>
            </p:cNvSpPr>
            <p:nvPr/>
          </p:nvSpPr>
          <p:spPr bwMode="auto">
            <a:xfrm>
              <a:off x="1824" y="1392"/>
              <a:ext cx="384" cy="14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6" name="Oval 78"/>
            <p:cNvSpPr>
              <a:spLocks noChangeArrowheads="1"/>
            </p:cNvSpPr>
            <p:nvPr/>
          </p:nvSpPr>
          <p:spPr bwMode="auto">
            <a:xfrm>
              <a:off x="1948" y="163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Oval 79"/>
            <p:cNvSpPr>
              <a:spLocks noChangeArrowheads="1"/>
            </p:cNvSpPr>
            <p:nvPr/>
          </p:nvSpPr>
          <p:spPr bwMode="auto">
            <a:xfrm>
              <a:off x="2044" y="185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Oval 80"/>
            <p:cNvSpPr>
              <a:spLocks noChangeArrowheads="1"/>
            </p:cNvSpPr>
            <p:nvPr/>
          </p:nvSpPr>
          <p:spPr bwMode="auto">
            <a:xfrm>
              <a:off x="1900" y="2044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Oval 81"/>
            <p:cNvSpPr>
              <a:spLocks noChangeArrowheads="1"/>
            </p:cNvSpPr>
            <p:nvPr/>
          </p:nvSpPr>
          <p:spPr bwMode="auto">
            <a:xfrm>
              <a:off x="1968" y="2208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Oval 82"/>
            <p:cNvSpPr>
              <a:spLocks noChangeArrowheads="1"/>
            </p:cNvSpPr>
            <p:nvPr/>
          </p:nvSpPr>
          <p:spPr bwMode="auto">
            <a:xfrm>
              <a:off x="1920" y="2380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1" name="Oval 83"/>
            <p:cNvSpPr>
              <a:spLocks noChangeArrowheads="1"/>
            </p:cNvSpPr>
            <p:nvPr/>
          </p:nvSpPr>
          <p:spPr bwMode="auto">
            <a:xfrm>
              <a:off x="1996" y="257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2" name="Group 84"/>
            <p:cNvGrpSpPr>
              <a:grpSpLocks/>
            </p:cNvGrpSpPr>
            <p:nvPr/>
          </p:nvGrpSpPr>
          <p:grpSpPr bwMode="auto">
            <a:xfrm>
              <a:off x="2304" y="1392"/>
              <a:ext cx="384" cy="1488"/>
              <a:chOff x="576" y="912"/>
              <a:chExt cx="384" cy="1488"/>
            </a:xfrm>
          </p:grpSpPr>
          <p:sp>
            <p:nvSpPr>
              <p:cNvPr id="152" name="Oval 85"/>
              <p:cNvSpPr>
                <a:spLocks noChangeArrowheads="1"/>
              </p:cNvSpPr>
              <p:nvPr/>
            </p:nvSpPr>
            <p:spPr bwMode="auto">
              <a:xfrm>
                <a:off x="576" y="912"/>
                <a:ext cx="384" cy="148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53" name="Oval 86"/>
              <p:cNvSpPr>
                <a:spLocks noChangeArrowheads="1"/>
              </p:cNvSpPr>
              <p:nvPr/>
            </p:nvSpPr>
            <p:spPr bwMode="auto">
              <a:xfrm>
                <a:off x="700" y="115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Oval 87"/>
              <p:cNvSpPr>
                <a:spLocks noChangeArrowheads="1"/>
              </p:cNvSpPr>
              <p:nvPr/>
            </p:nvSpPr>
            <p:spPr bwMode="auto">
              <a:xfrm>
                <a:off x="796" y="13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5" name="Oval 88"/>
              <p:cNvSpPr>
                <a:spLocks noChangeArrowheads="1"/>
              </p:cNvSpPr>
              <p:nvPr/>
            </p:nvSpPr>
            <p:spPr bwMode="auto">
              <a:xfrm>
                <a:off x="652" y="15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6" name="Oval 89"/>
              <p:cNvSpPr>
                <a:spLocks noChangeArrowheads="1"/>
              </p:cNvSpPr>
              <p:nvPr/>
            </p:nvSpPr>
            <p:spPr bwMode="auto">
              <a:xfrm>
                <a:off x="796" y="170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7" name="Oval 90"/>
              <p:cNvSpPr>
                <a:spLocks noChangeArrowheads="1"/>
              </p:cNvSpPr>
              <p:nvPr/>
            </p:nvSpPr>
            <p:spPr bwMode="auto">
              <a:xfrm>
                <a:off x="672" y="190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Oval 91"/>
              <p:cNvSpPr>
                <a:spLocks noChangeArrowheads="1"/>
              </p:cNvSpPr>
              <p:nvPr/>
            </p:nvSpPr>
            <p:spPr bwMode="auto">
              <a:xfrm>
                <a:off x="748" y="209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3" name="Line 92"/>
            <p:cNvSpPr>
              <a:spLocks noChangeShapeType="1"/>
            </p:cNvSpPr>
            <p:nvPr/>
          </p:nvSpPr>
          <p:spPr bwMode="auto">
            <a:xfrm>
              <a:off x="1940" y="2079"/>
              <a:ext cx="587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 flipV="1">
              <a:off x="1930" y="1692"/>
              <a:ext cx="50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V="1">
              <a:off x="1926" y="1893"/>
              <a:ext cx="596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Line 95"/>
            <p:cNvSpPr>
              <a:spLocks noChangeShapeType="1"/>
            </p:cNvSpPr>
            <p:nvPr/>
          </p:nvSpPr>
          <p:spPr bwMode="auto">
            <a:xfrm>
              <a:off x="1926" y="2072"/>
              <a:ext cx="451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1929" y="2070"/>
              <a:ext cx="479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1943" y="2091"/>
              <a:ext cx="545" cy="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Oval 98"/>
            <p:cNvSpPr>
              <a:spLocks noChangeArrowheads="1"/>
            </p:cNvSpPr>
            <p:nvPr/>
          </p:nvSpPr>
          <p:spPr bwMode="auto">
            <a:xfrm>
              <a:off x="3072" y="1392"/>
              <a:ext cx="384" cy="14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0" name="Oval 99"/>
            <p:cNvSpPr>
              <a:spLocks noChangeArrowheads="1"/>
            </p:cNvSpPr>
            <p:nvPr/>
          </p:nvSpPr>
          <p:spPr bwMode="auto">
            <a:xfrm>
              <a:off x="3196" y="163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" name="Oval 100"/>
            <p:cNvSpPr>
              <a:spLocks noChangeArrowheads="1"/>
            </p:cNvSpPr>
            <p:nvPr/>
          </p:nvSpPr>
          <p:spPr bwMode="auto">
            <a:xfrm>
              <a:off x="3292" y="185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" name="Oval 101"/>
            <p:cNvSpPr>
              <a:spLocks noChangeArrowheads="1"/>
            </p:cNvSpPr>
            <p:nvPr/>
          </p:nvSpPr>
          <p:spPr bwMode="auto">
            <a:xfrm>
              <a:off x="3148" y="2044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" name="Oval 102"/>
            <p:cNvSpPr>
              <a:spLocks noChangeArrowheads="1"/>
            </p:cNvSpPr>
            <p:nvPr/>
          </p:nvSpPr>
          <p:spPr bwMode="auto">
            <a:xfrm>
              <a:off x="3216" y="2208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" name="Oval 103"/>
            <p:cNvSpPr>
              <a:spLocks noChangeArrowheads="1"/>
            </p:cNvSpPr>
            <p:nvPr/>
          </p:nvSpPr>
          <p:spPr bwMode="auto">
            <a:xfrm>
              <a:off x="3168" y="2380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" name="Oval 104"/>
            <p:cNvSpPr>
              <a:spLocks noChangeArrowheads="1"/>
            </p:cNvSpPr>
            <p:nvPr/>
          </p:nvSpPr>
          <p:spPr bwMode="auto">
            <a:xfrm>
              <a:off x="3244" y="257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6" name="Group 105"/>
            <p:cNvGrpSpPr>
              <a:grpSpLocks/>
            </p:cNvGrpSpPr>
            <p:nvPr/>
          </p:nvGrpSpPr>
          <p:grpSpPr bwMode="auto">
            <a:xfrm>
              <a:off x="3552" y="1392"/>
              <a:ext cx="384" cy="1488"/>
              <a:chOff x="576" y="912"/>
              <a:chExt cx="384" cy="1488"/>
            </a:xfrm>
          </p:grpSpPr>
          <p:sp>
            <p:nvSpPr>
              <p:cNvPr id="145" name="Oval 106"/>
              <p:cNvSpPr>
                <a:spLocks noChangeArrowheads="1"/>
              </p:cNvSpPr>
              <p:nvPr/>
            </p:nvSpPr>
            <p:spPr bwMode="auto">
              <a:xfrm>
                <a:off x="576" y="912"/>
                <a:ext cx="384" cy="148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46" name="Oval 107"/>
              <p:cNvSpPr>
                <a:spLocks noChangeArrowheads="1"/>
              </p:cNvSpPr>
              <p:nvPr/>
            </p:nvSpPr>
            <p:spPr bwMode="auto">
              <a:xfrm>
                <a:off x="700" y="115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Oval 108"/>
              <p:cNvSpPr>
                <a:spLocks noChangeArrowheads="1"/>
              </p:cNvSpPr>
              <p:nvPr/>
            </p:nvSpPr>
            <p:spPr bwMode="auto">
              <a:xfrm>
                <a:off x="796" y="13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" name="Oval 109"/>
              <p:cNvSpPr>
                <a:spLocks noChangeArrowheads="1"/>
              </p:cNvSpPr>
              <p:nvPr/>
            </p:nvSpPr>
            <p:spPr bwMode="auto">
              <a:xfrm>
                <a:off x="652" y="15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9" name="Oval 110"/>
              <p:cNvSpPr>
                <a:spLocks noChangeArrowheads="1"/>
              </p:cNvSpPr>
              <p:nvPr/>
            </p:nvSpPr>
            <p:spPr bwMode="auto">
              <a:xfrm>
                <a:off x="796" y="170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0" name="Oval 111"/>
              <p:cNvSpPr>
                <a:spLocks noChangeArrowheads="1"/>
              </p:cNvSpPr>
              <p:nvPr/>
            </p:nvSpPr>
            <p:spPr bwMode="auto">
              <a:xfrm>
                <a:off x="672" y="190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Oval 112"/>
              <p:cNvSpPr>
                <a:spLocks noChangeArrowheads="1"/>
              </p:cNvSpPr>
              <p:nvPr/>
            </p:nvSpPr>
            <p:spPr bwMode="auto">
              <a:xfrm>
                <a:off x="748" y="209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7" name="Line 113"/>
            <p:cNvSpPr>
              <a:spLocks noChangeShapeType="1"/>
            </p:cNvSpPr>
            <p:nvPr/>
          </p:nvSpPr>
          <p:spPr bwMode="auto">
            <a:xfrm>
              <a:off x="3180" y="2078"/>
              <a:ext cx="595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Line 114"/>
            <p:cNvSpPr>
              <a:spLocks noChangeShapeType="1"/>
            </p:cNvSpPr>
            <p:nvPr/>
          </p:nvSpPr>
          <p:spPr bwMode="auto">
            <a:xfrm flipV="1">
              <a:off x="3196" y="1676"/>
              <a:ext cx="488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Line 115"/>
            <p:cNvSpPr>
              <a:spLocks noChangeShapeType="1"/>
            </p:cNvSpPr>
            <p:nvPr/>
          </p:nvSpPr>
          <p:spPr bwMode="auto">
            <a:xfrm>
              <a:off x="3188" y="2072"/>
              <a:ext cx="44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Line 116"/>
            <p:cNvSpPr>
              <a:spLocks noChangeShapeType="1"/>
            </p:cNvSpPr>
            <p:nvPr/>
          </p:nvSpPr>
          <p:spPr bwMode="auto">
            <a:xfrm>
              <a:off x="3183" y="2075"/>
              <a:ext cx="475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Rectangle 117"/>
            <p:cNvSpPr>
              <a:spLocks noChangeArrowheads="1"/>
            </p:cNvSpPr>
            <p:nvPr/>
          </p:nvSpPr>
          <p:spPr bwMode="auto">
            <a:xfrm>
              <a:off x="384" y="2928"/>
              <a:ext cx="124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유니캐스팅</a:t>
              </a:r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1632" y="2928"/>
              <a:ext cx="124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브로드캐스팅</a:t>
              </a:r>
            </a:p>
          </p:txBody>
        </p:sp>
        <p:sp>
          <p:nvSpPr>
            <p:cNvPr id="123" name="Rectangle 119"/>
            <p:cNvSpPr>
              <a:spLocks noChangeArrowheads="1"/>
            </p:cNvSpPr>
            <p:nvPr/>
          </p:nvSpPr>
          <p:spPr bwMode="auto">
            <a:xfrm>
              <a:off x="2885" y="2928"/>
              <a:ext cx="124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멀티캐스팅</a:t>
              </a:r>
            </a:p>
          </p:txBody>
        </p:sp>
        <p:sp>
          <p:nvSpPr>
            <p:cNvPr id="124" name="Oval 120"/>
            <p:cNvSpPr>
              <a:spLocks noChangeArrowheads="1"/>
            </p:cNvSpPr>
            <p:nvPr/>
          </p:nvSpPr>
          <p:spPr bwMode="auto">
            <a:xfrm>
              <a:off x="4285" y="1392"/>
              <a:ext cx="384" cy="14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5" name="Oval 121"/>
            <p:cNvSpPr>
              <a:spLocks noChangeArrowheads="1"/>
            </p:cNvSpPr>
            <p:nvPr/>
          </p:nvSpPr>
          <p:spPr bwMode="auto">
            <a:xfrm>
              <a:off x="4409" y="163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6" name="Oval 122"/>
            <p:cNvSpPr>
              <a:spLocks noChangeArrowheads="1"/>
            </p:cNvSpPr>
            <p:nvPr/>
          </p:nvSpPr>
          <p:spPr bwMode="auto">
            <a:xfrm>
              <a:off x="4505" y="185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7" name="Oval 123"/>
            <p:cNvSpPr>
              <a:spLocks noChangeArrowheads="1"/>
            </p:cNvSpPr>
            <p:nvPr/>
          </p:nvSpPr>
          <p:spPr bwMode="auto">
            <a:xfrm>
              <a:off x="4361" y="2044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8" name="Oval 124"/>
            <p:cNvSpPr>
              <a:spLocks noChangeArrowheads="1"/>
            </p:cNvSpPr>
            <p:nvPr/>
          </p:nvSpPr>
          <p:spPr bwMode="auto">
            <a:xfrm>
              <a:off x="4429" y="2208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9" name="Oval 125"/>
            <p:cNvSpPr>
              <a:spLocks noChangeArrowheads="1"/>
            </p:cNvSpPr>
            <p:nvPr/>
          </p:nvSpPr>
          <p:spPr bwMode="auto">
            <a:xfrm>
              <a:off x="4381" y="2380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0" name="Oval 126"/>
            <p:cNvSpPr>
              <a:spLocks noChangeArrowheads="1"/>
            </p:cNvSpPr>
            <p:nvPr/>
          </p:nvSpPr>
          <p:spPr bwMode="auto">
            <a:xfrm>
              <a:off x="4457" y="2572"/>
              <a:ext cx="68" cy="6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1" name="Group 127"/>
            <p:cNvGrpSpPr>
              <a:grpSpLocks/>
            </p:cNvGrpSpPr>
            <p:nvPr/>
          </p:nvGrpSpPr>
          <p:grpSpPr bwMode="auto">
            <a:xfrm>
              <a:off x="4765" y="1392"/>
              <a:ext cx="384" cy="1488"/>
              <a:chOff x="576" y="912"/>
              <a:chExt cx="384" cy="1488"/>
            </a:xfrm>
          </p:grpSpPr>
          <p:sp>
            <p:nvSpPr>
              <p:cNvPr id="138" name="Oval 128"/>
              <p:cNvSpPr>
                <a:spLocks noChangeArrowheads="1"/>
              </p:cNvSpPr>
              <p:nvPr/>
            </p:nvSpPr>
            <p:spPr bwMode="auto">
              <a:xfrm>
                <a:off x="576" y="912"/>
                <a:ext cx="384" cy="148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9" name="Oval 129"/>
              <p:cNvSpPr>
                <a:spLocks noChangeArrowheads="1"/>
              </p:cNvSpPr>
              <p:nvPr/>
            </p:nvSpPr>
            <p:spPr bwMode="auto">
              <a:xfrm>
                <a:off x="700" y="115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Oval 130"/>
              <p:cNvSpPr>
                <a:spLocks noChangeArrowheads="1"/>
              </p:cNvSpPr>
              <p:nvPr/>
            </p:nvSpPr>
            <p:spPr bwMode="auto">
              <a:xfrm>
                <a:off x="796" y="13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1" name="Oval 131"/>
              <p:cNvSpPr>
                <a:spLocks noChangeArrowheads="1"/>
              </p:cNvSpPr>
              <p:nvPr/>
            </p:nvSpPr>
            <p:spPr bwMode="auto">
              <a:xfrm>
                <a:off x="652" y="15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2" name="Oval 132"/>
              <p:cNvSpPr>
                <a:spLocks noChangeArrowheads="1"/>
              </p:cNvSpPr>
              <p:nvPr/>
            </p:nvSpPr>
            <p:spPr bwMode="auto">
              <a:xfrm>
                <a:off x="796" y="170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Oval 133"/>
              <p:cNvSpPr>
                <a:spLocks noChangeArrowheads="1"/>
              </p:cNvSpPr>
              <p:nvPr/>
            </p:nvSpPr>
            <p:spPr bwMode="auto">
              <a:xfrm>
                <a:off x="672" y="190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Oval 134"/>
              <p:cNvSpPr>
                <a:spLocks noChangeArrowheads="1"/>
              </p:cNvSpPr>
              <p:nvPr/>
            </p:nvSpPr>
            <p:spPr bwMode="auto">
              <a:xfrm>
                <a:off x="748" y="209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2" name="Line 135"/>
            <p:cNvSpPr>
              <a:spLocks noChangeShapeType="1"/>
            </p:cNvSpPr>
            <p:nvPr/>
          </p:nvSpPr>
          <p:spPr bwMode="auto">
            <a:xfrm flipV="1">
              <a:off x="4405" y="2077"/>
              <a:ext cx="435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Rectangle 136"/>
            <p:cNvSpPr>
              <a:spLocks noChangeArrowheads="1"/>
            </p:cNvSpPr>
            <p:nvPr/>
          </p:nvSpPr>
          <p:spPr bwMode="auto">
            <a:xfrm>
              <a:off x="4085" y="2925"/>
              <a:ext cx="124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애니캐스팅</a:t>
              </a:r>
            </a:p>
          </p:txBody>
        </p:sp>
        <p:sp>
          <p:nvSpPr>
            <p:cNvPr id="134" name="Line 137"/>
            <p:cNvSpPr>
              <a:spLocks noChangeShapeType="1"/>
            </p:cNvSpPr>
            <p:nvPr/>
          </p:nvSpPr>
          <p:spPr bwMode="auto">
            <a:xfrm flipV="1">
              <a:off x="4879" y="1701"/>
              <a:ext cx="41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Line 138"/>
            <p:cNvSpPr>
              <a:spLocks noChangeShapeType="1"/>
            </p:cNvSpPr>
            <p:nvPr/>
          </p:nvSpPr>
          <p:spPr bwMode="auto">
            <a:xfrm>
              <a:off x="4875" y="2078"/>
              <a:ext cx="117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Line 139"/>
            <p:cNvSpPr>
              <a:spLocks noChangeShapeType="1"/>
            </p:cNvSpPr>
            <p:nvPr/>
          </p:nvSpPr>
          <p:spPr bwMode="auto">
            <a:xfrm>
              <a:off x="4875" y="2077"/>
              <a:ext cx="12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Line 140"/>
            <p:cNvSpPr>
              <a:spLocks noChangeShapeType="1"/>
            </p:cNvSpPr>
            <p:nvPr/>
          </p:nvSpPr>
          <p:spPr bwMode="auto">
            <a:xfrm flipV="1">
              <a:off x="3184" y="1693"/>
              <a:ext cx="42" cy="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개념</a:t>
            </a:r>
          </a:p>
          <a:p>
            <a:pPr lvl="1"/>
            <a:r>
              <a:rPr lang="ko-KR" altLang="en-US" dirty="0"/>
              <a:t>송신자가 보낸 데이터 하나를 다수의 수신자가 받는 방식</a:t>
            </a:r>
          </a:p>
          <a:p>
            <a:pPr lvl="2"/>
            <a:r>
              <a:rPr lang="ko-KR" altLang="en-US" dirty="0"/>
              <a:t>데이터 복사본을 여러 개 만들어 보내는 것이 아니므로 송신자 관점에서 보면 상당히 효율적인 기술</a:t>
            </a:r>
          </a:p>
        </p:txBody>
      </p:sp>
      <p:grpSp>
        <p:nvGrpSpPr>
          <p:cNvPr id="62" name="Group 119"/>
          <p:cNvGrpSpPr>
            <a:grpSpLocks/>
          </p:cNvGrpSpPr>
          <p:nvPr/>
        </p:nvGrpSpPr>
        <p:grpSpPr bwMode="auto">
          <a:xfrm>
            <a:off x="3124200" y="3276600"/>
            <a:ext cx="5943600" cy="2514600"/>
            <a:chOff x="1056" y="1824"/>
            <a:chExt cx="3744" cy="1584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104" y="2784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4" name="Group 63"/>
            <p:cNvGrpSpPr>
              <a:grpSpLocks/>
            </p:cNvGrpSpPr>
            <p:nvPr/>
          </p:nvGrpSpPr>
          <p:grpSpPr bwMode="auto">
            <a:xfrm>
              <a:off x="1296" y="2112"/>
              <a:ext cx="340" cy="432"/>
              <a:chOff x="2064" y="816"/>
              <a:chExt cx="340" cy="432"/>
            </a:xfrm>
          </p:grpSpPr>
          <p:sp>
            <p:nvSpPr>
              <p:cNvPr id="116" name="Rectangle 64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7" name="Rectangle 65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8" name="Rectangle 66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" name="Rectangle 67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5" name="Group 68"/>
            <p:cNvGrpSpPr>
              <a:grpSpLocks/>
            </p:cNvGrpSpPr>
            <p:nvPr/>
          </p:nvGrpSpPr>
          <p:grpSpPr bwMode="auto">
            <a:xfrm>
              <a:off x="2252" y="2112"/>
              <a:ext cx="340" cy="432"/>
              <a:chOff x="2064" y="816"/>
              <a:chExt cx="340" cy="432"/>
            </a:xfrm>
          </p:grpSpPr>
          <p:sp>
            <p:nvSpPr>
              <p:cNvPr id="112" name="Rectangle 69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3" name="Rectangle 70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4" name="Rectangle 71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Rectangle 72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6" name="Group 73"/>
            <p:cNvGrpSpPr>
              <a:grpSpLocks/>
            </p:cNvGrpSpPr>
            <p:nvPr/>
          </p:nvGrpSpPr>
          <p:grpSpPr bwMode="auto">
            <a:xfrm>
              <a:off x="3212" y="2112"/>
              <a:ext cx="340" cy="432"/>
              <a:chOff x="2064" y="816"/>
              <a:chExt cx="340" cy="432"/>
            </a:xfrm>
          </p:grpSpPr>
          <p:sp>
            <p:nvSpPr>
              <p:cNvPr id="108" name="Rectangle 74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9" name="Rectangle 75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0" name="Rectangle 76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1" name="Rectangle 77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7" name="Group 78"/>
            <p:cNvGrpSpPr>
              <a:grpSpLocks/>
            </p:cNvGrpSpPr>
            <p:nvPr/>
          </p:nvGrpSpPr>
          <p:grpSpPr bwMode="auto">
            <a:xfrm>
              <a:off x="4172" y="2112"/>
              <a:ext cx="340" cy="432"/>
              <a:chOff x="2064" y="816"/>
              <a:chExt cx="340" cy="432"/>
            </a:xfrm>
          </p:grpSpPr>
          <p:sp>
            <p:nvSpPr>
              <p:cNvPr id="104" name="Rectangle 79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5" name="Rectangle 80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6" name="Rectangle 81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Rectangle 82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8" name="Group 83"/>
            <p:cNvGrpSpPr>
              <a:grpSpLocks/>
            </p:cNvGrpSpPr>
            <p:nvPr/>
          </p:nvGrpSpPr>
          <p:grpSpPr bwMode="auto">
            <a:xfrm>
              <a:off x="1776" y="2976"/>
              <a:ext cx="340" cy="432"/>
              <a:chOff x="2064" y="816"/>
              <a:chExt cx="340" cy="432"/>
            </a:xfrm>
          </p:grpSpPr>
          <p:sp>
            <p:nvSpPr>
              <p:cNvPr id="100" name="Rectangle 84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1" name="Rectangle 85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02" name="Rectangle 86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" name="Rectangle 87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9" name="Group 88"/>
            <p:cNvGrpSpPr>
              <a:grpSpLocks/>
            </p:cNvGrpSpPr>
            <p:nvPr/>
          </p:nvGrpSpPr>
          <p:grpSpPr bwMode="auto">
            <a:xfrm>
              <a:off x="2736" y="2976"/>
              <a:ext cx="340" cy="432"/>
              <a:chOff x="2064" y="816"/>
              <a:chExt cx="340" cy="432"/>
            </a:xfrm>
          </p:grpSpPr>
          <p:sp>
            <p:nvSpPr>
              <p:cNvPr id="96" name="Rectangle 89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7" name="Rectangle 90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8" name="Rectangle 91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Rectangle 92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0" name="Group 93"/>
            <p:cNvGrpSpPr>
              <a:grpSpLocks/>
            </p:cNvGrpSpPr>
            <p:nvPr/>
          </p:nvGrpSpPr>
          <p:grpSpPr bwMode="auto">
            <a:xfrm>
              <a:off x="3696" y="2976"/>
              <a:ext cx="340" cy="432"/>
              <a:chOff x="2064" y="816"/>
              <a:chExt cx="340" cy="432"/>
            </a:xfrm>
          </p:grpSpPr>
          <p:sp>
            <p:nvSpPr>
              <p:cNvPr id="92" name="Rectangle 94"/>
              <p:cNvSpPr>
                <a:spLocks noChangeArrowheads="1"/>
              </p:cNvSpPr>
              <p:nvPr/>
            </p:nvSpPr>
            <p:spPr bwMode="auto">
              <a:xfrm>
                <a:off x="2064" y="816"/>
                <a:ext cx="340" cy="2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3" name="Rectangle 95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340" cy="14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4" name="Rectangle 96"/>
              <p:cNvSpPr>
                <a:spLocks noChangeArrowheads="1"/>
              </p:cNvSpPr>
              <p:nvPr/>
            </p:nvSpPr>
            <p:spPr bwMode="auto">
              <a:xfrm>
                <a:off x="2325" y="1140"/>
                <a:ext cx="45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5" name="Rectangle 97"/>
              <p:cNvSpPr>
                <a:spLocks noChangeArrowheads="1"/>
              </p:cNvSpPr>
              <p:nvPr/>
            </p:nvSpPr>
            <p:spPr bwMode="auto">
              <a:xfrm>
                <a:off x="2112" y="864"/>
                <a:ext cx="240" cy="1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1" name="Line 98"/>
            <p:cNvSpPr>
              <a:spLocks noChangeShapeType="1"/>
            </p:cNvSpPr>
            <p:nvPr/>
          </p:nvSpPr>
          <p:spPr bwMode="auto">
            <a:xfrm>
              <a:off x="14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99"/>
            <p:cNvSpPr>
              <a:spLocks noChangeShapeType="1"/>
            </p:cNvSpPr>
            <p:nvPr/>
          </p:nvSpPr>
          <p:spPr bwMode="auto">
            <a:xfrm>
              <a:off x="244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100"/>
            <p:cNvSpPr>
              <a:spLocks noChangeShapeType="1"/>
            </p:cNvSpPr>
            <p:nvPr/>
          </p:nvSpPr>
          <p:spPr bwMode="auto">
            <a:xfrm>
              <a:off x="340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101"/>
            <p:cNvSpPr>
              <a:spLocks noChangeShapeType="1"/>
            </p:cNvSpPr>
            <p:nvPr/>
          </p:nvSpPr>
          <p:spPr bwMode="auto">
            <a:xfrm>
              <a:off x="43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102"/>
            <p:cNvSpPr>
              <a:spLocks noChangeShapeType="1"/>
            </p:cNvSpPr>
            <p:nvPr/>
          </p:nvSpPr>
          <p:spPr bwMode="auto">
            <a:xfrm>
              <a:off x="388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103"/>
            <p:cNvSpPr>
              <a:spLocks noChangeShapeType="1"/>
            </p:cNvSpPr>
            <p:nvPr/>
          </p:nvSpPr>
          <p:spPr bwMode="auto">
            <a:xfrm>
              <a:off x="292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196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Rectangle 105"/>
            <p:cNvSpPr>
              <a:spLocks noChangeArrowheads="1"/>
            </p:cNvSpPr>
            <p:nvPr/>
          </p:nvSpPr>
          <p:spPr bwMode="auto">
            <a:xfrm>
              <a:off x="1056" y="2736"/>
              <a:ext cx="4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Rectangle 106"/>
            <p:cNvSpPr>
              <a:spLocks noChangeArrowheads="1"/>
            </p:cNvSpPr>
            <p:nvPr/>
          </p:nvSpPr>
          <p:spPr bwMode="auto">
            <a:xfrm>
              <a:off x="4752" y="2736"/>
              <a:ext cx="48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Line 107"/>
            <p:cNvSpPr>
              <a:spLocks noChangeShapeType="1"/>
            </p:cNvSpPr>
            <p:nvPr/>
          </p:nvSpPr>
          <p:spPr bwMode="auto">
            <a:xfrm>
              <a:off x="2544" y="2736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108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109"/>
            <p:cNvSpPr>
              <a:spLocks noChangeShapeType="1"/>
            </p:cNvSpPr>
            <p:nvPr/>
          </p:nvSpPr>
          <p:spPr bwMode="auto">
            <a:xfrm>
              <a:off x="2969" y="2736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110"/>
            <p:cNvSpPr>
              <a:spLocks noChangeShapeType="1"/>
            </p:cNvSpPr>
            <p:nvPr/>
          </p:nvSpPr>
          <p:spPr bwMode="auto">
            <a:xfrm>
              <a:off x="3936" y="2736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111"/>
            <p:cNvSpPr>
              <a:spLocks noChangeShapeType="1"/>
            </p:cNvSpPr>
            <p:nvPr/>
          </p:nvSpPr>
          <p:spPr bwMode="auto">
            <a:xfrm flipV="1">
              <a:off x="1536" y="2544"/>
              <a:ext cx="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Line 112"/>
            <p:cNvSpPr>
              <a:spLocks noChangeShapeType="1"/>
            </p:cNvSpPr>
            <p:nvPr/>
          </p:nvSpPr>
          <p:spPr bwMode="auto">
            <a:xfrm flipV="1">
              <a:off x="3456" y="2544"/>
              <a:ext cx="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Line 113"/>
            <p:cNvSpPr>
              <a:spLocks noChangeShapeType="1"/>
            </p:cNvSpPr>
            <p:nvPr/>
          </p:nvSpPr>
          <p:spPr bwMode="auto">
            <a:xfrm flipV="1">
              <a:off x="4416" y="2544"/>
              <a:ext cx="0" cy="19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Line 114"/>
            <p:cNvSpPr>
              <a:spLocks noChangeShapeType="1"/>
            </p:cNvSpPr>
            <p:nvPr/>
          </p:nvSpPr>
          <p:spPr bwMode="auto">
            <a:xfrm>
              <a:off x="2496" y="259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115"/>
            <p:cNvSpPr>
              <a:spLocks noChangeShapeType="1"/>
            </p:cNvSpPr>
            <p:nvPr/>
          </p:nvSpPr>
          <p:spPr bwMode="auto">
            <a:xfrm flipH="1">
              <a:off x="1152" y="273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Line 116"/>
            <p:cNvSpPr>
              <a:spLocks noChangeShapeType="1"/>
            </p:cNvSpPr>
            <p:nvPr/>
          </p:nvSpPr>
          <p:spPr bwMode="auto">
            <a:xfrm>
              <a:off x="2496" y="2680"/>
              <a:ext cx="60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Line 117"/>
            <p:cNvSpPr>
              <a:spLocks noChangeShapeType="1"/>
            </p:cNvSpPr>
            <p:nvPr/>
          </p:nvSpPr>
          <p:spPr bwMode="auto">
            <a:xfrm flipH="1">
              <a:off x="2436" y="2680"/>
              <a:ext cx="60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Rectangle 118"/>
            <p:cNvSpPr>
              <a:spLocks noChangeArrowheads="1"/>
            </p:cNvSpPr>
            <p:nvPr/>
          </p:nvSpPr>
          <p:spPr bwMode="auto">
            <a:xfrm>
              <a:off x="1872" y="1824"/>
              <a:ext cx="110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송신자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데이터를 보내기 위한 절차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브로드캐스팅을</a:t>
            </a:r>
            <a:r>
              <a:rPr lang="ko-KR" altLang="en-US" dirty="0"/>
              <a:t> 활성화함</a:t>
            </a:r>
          </a:p>
          <a:p>
            <a:pPr lvl="1">
              <a:buFont typeface="Wingdings 2" panose="05020102010507070707" pitchFamily="18" charset="2"/>
              <a:buNone/>
            </a:pPr>
            <a:endParaRPr lang="ko-KR" altLang="en-US" dirty="0"/>
          </a:p>
          <a:p>
            <a:pPr lvl="1">
              <a:buFont typeface="Wingdings 2" panose="05020102010507070707" pitchFamily="18" charset="2"/>
              <a:buNone/>
            </a:pPr>
            <a:endParaRPr lang="ko-KR" altLang="en-US" dirty="0"/>
          </a:p>
          <a:p>
            <a:pPr lvl="1">
              <a:buFont typeface="Wingdings 2" panose="05020102010507070707" pitchFamily="18" charset="2"/>
              <a:buNone/>
            </a:pPr>
            <a:endParaRPr lang="ko-KR" altLang="en-US" dirty="0"/>
          </a:p>
          <a:p>
            <a:pPr lvl="1">
              <a:buFont typeface="Wingdings 2" panose="05020102010507070707" pitchFamily="18" charset="2"/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143125"/>
            <a:ext cx="92868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/>
              <a:t>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</a:t>
            </a:r>
            <a:endParaRPr lang="ko-KR" altLang="en-US" dirty="0"/>
          </a:p>
          <a:p>
            <a:r>
              <a:rPr lang="en-US" altLang="ko-KR" dirty="0">
                <a:solidFill>
                  <a:srgbClr val="7F7F7F"/>
                </a:solidFill>
              </a:rPr>
              <a:t>04</a:t>
            </a:r>
            <a:r>
              <a:rPr lang="en-US" altLang="ko-KR" dirty="0"/>
              <a:t>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85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(4)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데이터를 보내기 위한 절차</a:t>
            </a:r>
            <a:endParaRPr lang="en-US" altLang="ko-KR" dirty="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ko-KR" dirty="0"/>
              <a:t>② </a:t>
            </a:r>
            <a:r>
              <a:rPr lang="ko-KR" altLang="en-US" dirty="0" err="1"/>
              <a:t>브로드캐스트</a:t>
            </a:r>
            <a:r>
              <a:rPr lang="ko-KR" altLang="en-US" dirty="0"/>
              <a:t> 주소를 목적지로 설정해 데이터를 보냄</a:t>
            </a:r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29712"/>
            <a:ext cx="7667907" cy="442348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(5)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브로드캐스트 주소의 종류</a:t>
            </a:r>
          </a:p>
        </p:txBody>
      </p: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2438400" y="2590800"/>
            <a:ext cx="7315200" cy="2667000"/>
            <a:chOff x="480" y="1056"/>
            <a:chExt cx="4608" cy="168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60" y="1056"/>
              <a:ext cx="110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 dirty="0"/>
                <a:t>호스트 </a:t>
              </a:r>
              <a:r>
                <a:rPr lang="en-US" altLang="ko-KR" b="1" dirty="0"/>
                <a:t>ID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80" y="2496"/>
              <a:ext cx="2976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11 . . . . . . . . . . . . . . . . . . . . . . . . . . . . . . . . 1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80" y="1536"/>
              <a:ext cx="1488" cy="240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네트워크 </a:t>
              </a:r>
              <a:r>
                <a:rPr lang="en-US" altLang="ko-KR" b="1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68" y="1536"/>
              <a:ext cx="148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11 . . . . . . . . . . . . 1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504" y="1536"/>
              <a:ext cx="15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네트워크 브로드캐스트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04" y="2496"/>
              <a:ext cx="15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지역 브로드캐스트</a:t>
              </a:r>
            </a:p>
          </p:txBody>
        </p:sp>
        <p:sp>
          <p:nvSpPr>
            <p:cNvPr id="23" name="AutoShape 22"/>
            <p:cNvSpPr>
              <a:spLocks/>
            </p:cNvSpPr>
            <p:nvPr/>
          </p:nvSpPr>
          <p:spPr bwMode="auto">
            <a:xfrm rot="5400000">
              <a:off x="2664" y="648"/>
              <a:ext cx="96" cy="1488"/>
            </a:xfrm>
            <a:prstGeom prst="leftBrace">
              <a:avLst>
                <a:gd name="adj1" fmla="val 1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0" y="2016"/>
              <a:ext cx="1488" cy="240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네트워크 </a:t>
              </a:r>
              <a:r>
                <a:rPr lang="en-US" altLang="ko-KR" b="1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762" y="2016"/>
              <a:ext cx="69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11 . . . 1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504" y="2016"/>
              <a:ext cx="15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서브넷 브로드캐스트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68" y="2016"/>
              <a:ext cx="791" cy="240"/>
            </a:xfrm>
            <a:prstGeom prst="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서브넷 </a:t>
              </a:r>
              <a:r>
                <a:rPr lang="en-US" altLang="ko-KR" b="1">
                  <a:solidFill>
                    <a:schemeClr val="tx1"/>
                  </a:solidFill>
                </a:rPr>
                <a:t>ID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브로드캐스팅 </a:t>
            </a:r>
            <a:r>
              <a:rPr lang="en-US" altLang="ko-KR"/>
              <a:t>(6)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주소의 종류</a:t>
            </a:r>
            <a:endParaRPr lang="en-US" altLang="ko-KR" dirty="0"/>
          </a:p>
        </p:txBody>
      </p:sp>
      <p:grpSp>
        <p:nvGrpSpPr>
          <p:cNvPr id="10" name="그룹 2"/>
          <p:cNvGrpSpPr>
            <a:grpSpLocks/>
          </p:cNvGrpSpPr>
          <p:nvPr/>
        </p:nvGrpSpPr>
        <p:grpSpPr bwMode="auto">
          <a:xfrm>
            <a:off x="2971800" y="2057400"/>
            <a:ext cx="6248400" cy="4048125"/>
            <a:chOff x="838200" y="1971675"/>
            <a:chExt cx="6248400" cy="4048125"/>
          </a:xfrm>
        </p:grpSpPr>
        <p:pic>
          <p:nvPicPr>
            <p:cNvPr id="11" name="Picture 52" descr="ch07-19_cu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475" y="1971675"/>
              <a:ext cx="329565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3" descr="ch07-20_cu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475" y="3429000"/>
              <a:ext cx="323850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4" descr="ch07-21_cu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848225"/>
              <a:ext cx="326707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55"/>
            <p:cNvSpPr>
              <a:spLocks noChangeArrowheads="1"/>
            </p:cNvSpPr>
            <p:nvPr/>
          </p:nvSpPr>
          <p:spPr bwMode="auto">
            <a:xfrm>
              <a:off x="4343400" y="2209800"/>
              <a:ext cx="27432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2000" b="1"/>
                <a:t>네트워크 브로드캐스트</a:t>
              </a:r>
            </a:p>
          </p:txBody>
        </p:sp>
        <p:sp>
          <p:nvSpPr>
            <p:cNvPr id="15" name="Rectangle 56"/>
            <p:cNvSpPr>
              <a:spLocks noChangeArrowheads="1"/>
            </p:cNvSpPr>
            <p:nvPr/>
          </p:nvSpPr>
          <p:spPr bwMode="auto">
            <a:xfrm>
              <a:off x="4343400" y="3657600"/>
              <a:ext cx="27432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000" b="1"/>
                <a:t>서브넷 브로드캐스트</a:t>
              </a:r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3400" y="5029200"/>
              <a:ext cx="27432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2000" b="1"/>
                <a:t>지역 브로드캐스트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(7)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예제 동작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905000" y="2895600"/>
            <a:ext cx="8305799" cy="2057400"/>
            <a:chOff x="1905000" y="2667000"/>
            <a:chExt cx="8305799" cy="2057400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654300" y="2759075"/>
              <a:ext cx="1824038" cy="11858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송신자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7177088" y="2759075"/>
              <a:ext cx="1824037" cy="11858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수신자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1925638" y="3124200"/>
              <a:ext cx="728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905000" y="2667000"/>
              <a:ext cx="655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fgets()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4478338" y="3124200"/>
              <a:ext cx="2698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478338" y="2667000"/>
              <a:ext cx="8016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 dirty="0" err="1"/>
                <a:t>sendto</a:t>
              </a:r>
              <a:r>
                <a:rPr lang="en-US" altLang="ko-KR" b="1" dirty="0"/>
                <a:t>()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010275" y="2667000"/>
              <a:ext cx="1166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recvfrom()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9001125" y="3124200"/>
              <a:ext cx="728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9097963" y="2667000"/>
              <a:ext cx="655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2654300" y="3124200"/>
              <a:ext cx="1824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7177088" y="3124200"/>
              <a:ext cx="18240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362200" y="4114800"/>
              <a:ext cx="27559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400" b="1" dirty="0"/>
                <a:t>사용자가 키보드로 입력한</a:t>
              </a:r>
              <a:r>
                <a:rPr lang="en-US" altLang="ko-KR" sz="1400" b="1" dirty="0"/>
                <a:t>(</a:t>
              </a:r>
              <a:r>
                <a:rPr lang="en-US" altLang="ko-KR" sz="1400" b="1" dirty="0" err="1"/>
                <a:t>fgets</a:t>
              </a:r>
              <a:r>
                <a:rPr lang="en-US" altLang="ko-KR" sz="1400" b="1" dirty="0"/>
                <a:t>)</a:t>
              </a:r>
            </a:p>
            <a:p>
              <a:r>
                <a:rPr lang="ko-KR" altLang="en-US" sz="1400" b="1" dirty="0"/>
                <a:t>문자열을 </a:t>
              </a:r>
              <a:r>
                <a:rPr lang="ko-KR" altLang="en-US" sz="1400" b="1" dirty="0" err="1"/>
                <a:t>브로드캐스트</a:t>
              </a:r>
              <a:r>
                <a:rPr lang="ko-KR" altLang="en-US" sz="1400" b="1" dirty="0"/>
                <a:t> 주소로</a:t>
              </a:r>
              <a:endParaRPr lang="en-US" altLang="ko-KR" sz="1400" b="1" dirty="0"/>
            </a:p>
            <a:p>
              <a:r>
                <a:rPr lang="ko-KR" altLang="en-US" sz="1400" b="1" dirty="0"/>
                <a:t>보낸다</a:t>
              </a:r>
              <a:r>
                <a:rPr lang="en-US" altLang="ko-KR" sz="1400" b="1" dirty="0"/>
                <a:t>(</a:t>
              </a:r>
              <a:r>
                <a:rPr lang="en-US" altLang="ko-KR" sz="1400" b="1" dirty="0" err="1"/>
                <a:t>sendto</a:t>
              </a:r>
              <a:r>
                <a:rPr lang="en-US" altLang="ko-KR" sz="1400" b="1" dirty="0"/>
                <a:t>).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6929652" y="4114800"/>
              <a:ext cx="3281147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400" b="1" dirty="0" err="1"/>
                <a:t>브로드캐스트</a:t>
              </a:r>
              <a:r>
                <a:rPr lang="ko-KR" altLang="en-US" sz="1400" b="1" dirty="0"/>
                <a:t> 데이터를 받고</a:t>
              </a:r>
              <a:r>
                <a:rPr lang="en-US" altLang="ko-KR" sz="1400" b="1" dirty="0"/>
                <a:t>(</a:t>
              </a:r>
              <a:r>
                <a:rPr lang="en-US" altLang="ko-KR" sz="1400" b="1" dirty="0" err="1"/>
                <a:t>recvfrom</a:t>
              </a:r>
              <a:r>
                <a:rPr lang="en-US" altLang="ko-KR" sz="1400" b="1" dirty="0"/>
                <a:t>),</a:t>
              </a:r>
            </a:p>
            <a:p>
              <a:r>
                <a:rPr lang="ko-KR" altLang="en-US" sz="1400" b="1" dirty="0"/>
                <a:t>이를 문자열로 간주해 무조건 화면에 </a:t>
              </a:r>
              <a:endParaRPr lang="en-US" altLang="ko-KR" sz="1400" b="1" dirty="0"/>
            </a:p>
            <a:p>
              <a:r>
                <a:rPr lang="ko-KR" altLang="en-US" sz="1400" b="1" dirty="0"/>
                <a:t>출력한다</a:t>
              </a:r>
              <a:r>
                <a:rPr lang="en-US" altLang="ko-KR" sz="1400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414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8-3 UDP </a:t>
            </a:r>
            <a:r>
              <a:rPr lang="ko-KR" altLang="en-US" dirty="0" err="1"/>
              <a:t>브로드캐스팅</a:t>
            </a:r>
            <a:r>
              <a:rPr lang="ko-KR" altLang="en-US" dirty="0"/>
              <a:t> 예제 작성과 테스트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9791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</p:txBody>
      </p:sp>
    </p:spTree>
    <p:extLst>
      <p:ext uri="{BB962C8B-B14F-4D97-AF65-F5344CB8AC3E}">
        <p14:creationId xmlns:p14="http://schemas.microsoft.com/office/powerpoint/2010/main" val="314206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의 공통점</a:t>
            </a:r>
          </a:p>
          <a:p>
            <a:pPr lvl="1" eaLnBrk="1" hangingPunct="1"/>
            <a:r>
              <a:rPr lang="ko-KR" altLang="en-US" dirty="0"/>
              <a:t>포트 번호를 이용해 주소를 지정</a:t>
            </a:r>
          </a:p>
          <a:p>
            <a:pPr lvl="2" eaLnBrk="1" hangingPunct="1"/>
            <a:r>
              <a:rPr lang="en-US" altLang="en-US" dirty="0"/>
              <a:t>두 </a:t>
            </a:r>
            <a:r>
              <a:rPr lang="en-US" altLang="en-US" dirty="0" err="1"/>
              <a:t>응용</a:t>
            </a:r>
            <a:r>
              <a:rPr lang="en-US" altLang="en-US" dirty="0"/>
              <a:t> </a:t>
            </a:r>
            <a:r>
              <a:rPr lang="en-US" altLang="en-US" dirty="0" err="1"/>
              <a:t>프로그램이</a:t>
            </a:r>
            <a:r>
              <a:rPr lang="ko-KR" altLang="en-US" dirty="0"/>
              <a:t> </a:t>
            </a:r>
            <a:r>
              <a:rPr lang="en-US" altLang="ko-KR" dirty="0"/>
              <a:t>TCP</a:t>
            </a:r>
            <a:r>
              <a:rPr lang="ko-KR" altLang="en-US" dirty="0"/>
              <a:t>나 </a:t>
            </a:r>
            <a:r>
              <a:rPr lang="en-US" altLang="ko-KR" dirty="0"/>
              <a:t>UDP</a:t>
            </a:r>
            <a:r>
              <a:rPr lang="ko-KR" altLang="en-US" dirty="0"/>
              <a:t>를 이용해 통신하려면 반드시 포트 번호를 결정해야 함</a:t>
            </a:r>
          </a:p>
          <a:p>
            <a:pPr lvl="1" eaLnBrk="1" hangingPunct="1"/>
            <a:r>
              <a:rPr lang="ko-KR" altLang="en-US" dirty="0"/>
              <a:t>데이터 오류를 체크</a:t>
            </a:r>
          </a:p>
          <a:p>
            <a:pPr lvl="2" eaLnBrk="1" hangingPunct="1"/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는 헤더는 물론이고 데이터에 대한 오류도 체크</a:t>
            </a:r>
          </a:p>
          <a:p>
            <a:endParaRPr lang="en-US" altLang="ko-KR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9652000" y="6527800"/>
            <a:ext cx="2540000" cy="250825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538E000-198C-4AC8-BD4B-30B8D0FD092C}" type="slidenum"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pPr eaLnBrk="1" hangingPunct="1"/>
              <a:t>5</a:t>
            </a:fld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 (1)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UDP</a:t>
            </a:r>
            <a:r>
              <a:rPr lang="ko-KR" altLang="en-US" dirty="0"/>
              <a:t>의 특징</a:t>
            </a:r>
          </a:p>
          <a:p>
            <a:pPr lvl="1"/>
            <a:r>
              <a:rPr lang="ko-KR" altLang="en-US" dirty="0"/>
              <a:t>연결 설정을 하지 </a:t>
            </a:r>
            <a:r>
              <a:rPr lang="ko-KR" altLang="en-US"/>
              <a:t>않으므로 </a:t>
            </a:r>
            <a:r>
              <a:rPr lang="en-US" altLang="ko-KR"/>
              <a:t>connect() </a:t>
            </a:r>
            <a:r>
              <a:rPr lang="ko-KR" altLang="en-US" dirty="0"/>
              <a:t>함수 불필요</a:t>
            </a:r>
          </a:p>
          <a:p>
            <a:pPr lvl="1"/>
            <a:r>
              <a:rPr lang="ko-KR" altLang="en-US" dirty="0"/>
              <a:t>프로토콜 수준에서 신뢰성 있는 데이터 전송을 보장하지 않으므로</a:t>
            </a:r>
            <a:r>
              <a:rPr lang="en-US" altLang="ko-KR" dirty="0"/>
              <a:t>, </a:t>
            </a:r>
            <a:r>
              <a:rPr lang="ko-KR" altLang="en-US" dirty="0"/>
              <a:t>필요하다면 응용 프로그램 수준에서 신뢰성 있는 데이터 전송 기능을 구현해야 함</a:t>
            </a:r>
          </a:p>
          <a:p>
            <a:pPr lvl="1"/>
            <a:r>
              <a:rPr lang="ko-KR" altLang="en-US" dirty="0"/>
              <a:t>간단한 소켓 함수 호출 절차만 따르면 다자간 통신을 쉽게 구현할 수 있음</a:t>
            </a:r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와 달리 응용 프로그램이 데이터 경계 구분을 위한 작업을 별도로 할 필요가 없음</a:t>
            </a:r>
          </a:p>
          <a:p>
            <a:pPr lvl="1"/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TCP</a:t>
            </a:r>
            <a:r>
              <a:rPr lang="ko-KR" altLang="en-US"/>
              <a:t>와 </a:t>
            </a:r>
            <a:r>
              <a:rPr lang="en-US" altLang="ko-KR"/>
              <a:t>UDP</a:t>
            </a:r>
            <a:r>
              <a:rPr lang="ko-KR" altLang="en-US"/>
              <a:t>의 차이점</a:t>
            </a:r>
          </a:p>
          <a:p>
            <a:endParaRPr lang="en-US" altLang="ko-KR"/>
          </a:p>
        </p:txBody>
      </p:sp>
      <p:graphicFrame>
        <p:nvGraphicFramePr>
          <p:cNvPr id="5843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23661"/>
              </p:ext>
            </p:extLst>
          </p:nvPr>
        </p:nvGraphicFramePr>
        <p:xfrm>
          <a:off x="914400" y="1676399"/>
          <a:ext cx="8610600" cy="3886201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중고딕" pitchFamily="18" charset="-127"/>
                        <a:ea typeface="HY중고딕" pitchFamily="18" charset="-127"/>
                        <a:cs typeface="굴림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TCP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UDP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연결형 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후 통신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비연결형 프로토콜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연결 설정 없이 통신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②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있는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필요시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 데이터 재전송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신뢰성 없는 데이터 전송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데이터를 재전송하지 않음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일대일 통신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일대다 통신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④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 안 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바이트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스트림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 서비스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 경계 구분함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중고딕" pitchFamily="18" charset="-127"/>
                          <a:ea typeface="HY중고딕" pitchFamily="18" charset="-127"/>
                          <a:cs typeface="굴림" pitchFamily="50" charset="-127"/>
                        </a:rPr>
                        <a:t>데이터그램 서비스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 (3)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동작 원리 </a:t>
            </a:r>
            <a:r>
              <a:rPr lang="en-US" altLang="ko-KR"/>
              <a:t>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동작 원리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90800" y="2362200"/>
            <a:ext cx="7532687" cy="3352800"/>
            <a:chOff x="2678113" y="2362200"/>
            <a:chExt cx="7532687" cy="3352800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2678113" y="2362200"/>
              <a:ext cx="1758950" cy="1219200"/>
              <a:chOff x="816" y="1872"/>
              <a:chExt cx="1200" cy="768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816" y="1872"/>
                <a:ext cx="1200" cy="72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UDP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7737475" y="2362200"/>
              <a:ext cx="1758950" cy="11430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8582025" y="3429000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7737475" y="4572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1</a:t>
              </a: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8582025" y="4495800"/>
              <a:ext cx="1397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 flipV="1">
              <a:off x="8651875" y="35814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3557588" y="3733800"/>
              <a:ext cx="15478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대기</a:t>
              </a: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8662988" y="3733800"/>
              <a:ext cx="15478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UDP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동작 원리 </a:t>
            </a:r>
            <a:r>
              <a:rPr lang="en-US" altLang="ko-KR"/>
              <a:t>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UDP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동작 원리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600200" y="2362200"/>
            <a:ext cx="8915400" cy="3352800"/>
            <a:chOff x="1295400" y="2362200"/>
            <a:chExt cx="8915400" cy="3352800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2279650" y="2362200"/>
              <a:ext cx="1758950" cy="11430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3124200" y="3429000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1295400" y="4572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1</a:t>
              </a:r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068513" y="4495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V="1">
              <a:off x="2173288" y="3560763"/>
              <a:ext cx="973137" cy="947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3335338" y="4572000"/>
              <a:ext cx="1757362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2</a:t>
              </a: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4178300" y="4495800"/>
              <a:ext cx="141288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H="1" flipV="1">
              <a:off x="3254375" y="3546475"/>
              <a:ext cx="962025" cy="971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1787525" y="3886200"/>
              <a:ext cx="154781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4038600" y="3886200"/>
              <a:ext cx="154781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8196262" y="3436938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V="1">
              <a:off x="7232650" y="3556000"/>
              <a:ext cx="982662" cy="971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H="1" flipV="1">
              <a:off x="8302625" y="3571875"/>
              <a:ext cx="849312" cy="957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7913687" y="4579938"/>
              <a:ext cx="703263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...</a:t>
              </a: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H="1" flipV="1">
              <a:off x="8324850" y="3532188"/>
              <a:ext cx="1158875" cy="1008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7913687" y="3513138"/>
              <a:ext cx="703263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/>
                <a:t>...</a:t>
              </a: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351712" y="2362200"/>
              <a:ext cx="1758950" cy="11430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6313487" y="4572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1</a:t>
              </a: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7140575" y="4503738"/>
              <a:ext cx="141287" cy="150812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8453437" y="4572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UDP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r>
                <a:rPr lang="en-US" altLang="ko-KR" b="1"/>
                <a:t> n</a:t>
              </a:r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9110662" y="4503738"/>
              <a:ext cx="1397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24"/>
            <p:cNvSpPr>
              <a:spLocks noChangeArrowheads="1"/>
            </p:cNvSpPr>
            <p:nvPr/>
          </p:nvSpPr>
          <p:spPr bwMode="auto">
            <a:xfrm>
              <a:off x="9461500" y="4503738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1055</Words>
  <Application>Microsoft Office PowerPoint</Application>
  <PresentationFormat>와이드스크린</PresentationFormat>
  <Paragraphs>260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HY견고딕</vt:lpstr>
      <vt:lpstr>HY중고딕</vt:lpstr>
      <vt:lpstr>HY헤드라인M</vt:lpstr>
      <vt:lpstr>굴림</vt:lpstr>
      <vt:lpstr>맑은 고딕</vt:lpstr>
      <vt:lpstr>Arial</vt:lpstr>
      <vt:lpstr>Tahoma</vt:lpstr>
      <vt:lpstr>Times New Roman</vt:lpstr>
      <vt:lpstr>Verdana</vt:lpstr>
      <vt:lpstr>Wingdings</vt:lpstr>
      <vt:lpstr>Wingdings 2</vt:lpstr>
      <vt:lpstr>1_Office 테마</vt:lpstr>
      <vt:lpstr>PowerPoint 프레젠테이션</vt:lpstr>
      <vt:lpstr>PowerPoint 프레젠테이션</vt:lpstr>
      <vt:lpstr>PowerPoint 프레젠테이션</vt:lpstr>
      <vt:lpstr>01 UDP 서버-클라이언트 구조</vt:lpstr>
      <vt:lpstr>TCP와 UDP (1)</vt:lpstr>
      <vt:lpstr>TCP와 UDP (2)</vt:lpstr>
      <vt:lpstr>TCP와 UDP (3)</vt:lpstr>
      <vt:lpstr>UDP 서버-클라이언트 동작 원리 (1)</vt:lpstr>
      <vt:lpstr>UDP 서버-클라이언트 동작 원리 (2)</vt:lpstr>
      <vt:lpstr>UDP 서버-클라이언트 실습 (1)</vt:lpstr>
      <vt:lpstr>UDP 서버-클라이언트 실습 (3)</vt:lpstr>
      <vt:lpstr>UDP 서버-클라이언트 실습 (4)</vt:lpstr>
      <vt:lpstr>UDP 서버-클라이언트 실습 (5)</vt:lpstr>
      <vt:lpstr>02 UDP 서버-클라이언트 분석</vt:lpstr>
      <vt:lpstr>UDP 서버-클라이언트 분석 (1)</vt:lpstr>
      <vt:lpstr>UDP 서버-클라이언트 분석 (2)</vt:lpstr>
      <vt:lpstr>UDP 서버-클라이언트 분석 (3)</vt:lpstr>
      <vt:lpstr>UDP 서버-클라이언트 분석 (4)</vt:lpstr>
      <vt:lpstr>데이터 전송 함수 (1)</vt:lpstr>
      <vt:lpstr>데이터 전송 함수 (2)</vt:lpstr>
      <vt:lpstr>데이터 전송 함수 (3)</vt:lpstr>
      <vt:lpstr>데이터 전송 함수 (4)</vt:lpstr>
      <vt:lpstr>03 UDP 서버-클라이언트(IPv6)</vt:lpstr>
      <vt:lpstr>UDP서버-클라이언트(IPv6) (1)</vt:lpstr>
      <vt:lpstr>UDP서버-클라이언트(IPv6) (2)</vt:lpstr>
      <vt:lpstr>04 브로드캐스팅</vt:lpstr>
      <vt:lpstr>브로드캐스팅 (1)</vt:lpstr>
      <vt:lpstr>브로드캐스팅 (2)</vt:lpstr>
      <vt:lpstr>브로드캐스팅 (3)</vt:lpstr>
      <vt:lpstr>브로드캐스팅 (4)</vt:lpstr>
      <vt:lpstr>브로드캐스팅 (5)</vt:lpstr>
      <vt:lpstr>브로드캐스팅 (6)</vt:lpstr>
      <vt:lpstr>브로드캐스팅 (7)</vt:lpstr>
      <vt:lpstr>브로드캐스팅 (8)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YUHAN</cp:lastModifiedBy>
  <cp:revision>112</cp:revision>
  <cp:lastPrinted>1601-01-01T00:00:00Z</cp:lastPrinted>
  <dcterms:created xsi:type="dcterms:W3CDTF">1601-01-01T00:00:00Z</dcterms:created>
  <dcterms:modified xsi:type="dcterms:W3CDTF">2023-04-06T05:01:41Z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