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291" r:id="rId3"/>
    <p:sldId id="295" r:id="rId4"/>
    <p:sldId id="292" r:id="rId5"/>
    <p:sldId id="293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09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60033"/>
    <a:srgbClr val="4C564C"/>
    <a:srgbClr val="B1AE6B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E0C41-9063-47B5-BC56-F343F3FE8815}" v="4" dt="2023-03-22T07:35:1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471" autoAdjust="0"/>
    <p:restoredTop sz="94660"/>
  </p:normalViewPr>
  <p:slideViewPr>
    <p:cSldViewPr>
      <p:cViewPr>
        <p:scale>
          <a:sx n="80" d="100"/>
          <a:sy n="80" d="100"/>
        </p:scale>
        <p:origin x="948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ungon" userId="a39badbe7f4d5df0" providerId="LiveId" clId="{98BE0C41-9063-47B5-BC56-F343F3FE8815}"/>
    <pc:docChg chg="undo custSel delSld modSld modMainMaster">
      <pc:chgData name="kim hungon" userId="a39badbe7f4d5df0" providerId="LiveId" clId="{98BE0C41-9063-47B5-BC56-F343F3FE8815}" dt="2023-03-29T16:27:48.334" v="21" actId="47"/>
      <pc:docMkLst>
        <pc:docMk/>
      </pc:docMkLst>
      <pc:sldChg chg="addSp delSp modSp mod">
        <pc:chgData name="kim hungon" userId="a39badbe7f4d5df0" providerId="LiveId" clId="{98BE0C41-9063-47B5-BC56-F343F3FE8815}" dt="2023-03-22T07:34:21.196" v="5" actId="478"/>
        <pc:sldMkLst>
          <pc:docMk/>
          <pc:sldMk cId="3963706869" sldId="291"/>
        </pc:sldMkLst>
        <pc:spChg chg="del">
          <ac:chgData name="kim hungon" userId="a39badbe7f4d5df0" providerId="LiveId" clId="{98BE0C41-9063-47B5-BC56-F343F3FE8815}" dt="2023-03-22T07:34:21.196" v="5" actId="478"/>
          <ac:spMkLst>
            <pc:docMk/>
            <pc:sldMk cId="3963706869" sldId="291"/>
            <ac:spMk id="2" creationId="{00000000-0000-0000-0000-000000000000}"/>
          </ac:spMkLst>
        </pc:spChg>
        <pc:spChg chg="add del">
          <ac:chgData name="kim hungon" userId="a39badbe7f4d5df0" providerId="LiveId" clId="{98BE0C41-9063-47B5-BC56-F343F3FE8815}" dt="2023-03-22T07:34:01.341" v="1" actId="22"/>
          <ac:spMkLst>
            <pc:docMk/>
            <pc:sldMk cId="3963706869" sldId="291"/>
            <ac:spMk id="5" creationId="{080B47F1-B83D-EBBA-8729-935ED23A188D}"/>
          </ac:spMkLst>
        </pc:spChg>
        <pc:spChg chg="add mod">
          <ac:chgData name="kim hungon" userId="a39badbe7f4d5df0" providerId="LiveId" clId="{98BE0C41-9063-47B5-BC56-F343F3FE8815}" dt="2023-03-22T07:34:17.856" v="4"/>
          <ac:spMkLst>
            <pc:docMk/>
            <pc:sldMk cId="3963706869" sldId="291"/>
            <ac:spMk id="6" creationId="{324C2782-4947-80B5-F117-688DFE9E01FF}"/>
          </ac:spMkLst>
        </pc:spChg>
        <pc:picChg chg="del">
          <ac:chgData name="kim hungon" userId="a39badbe7f4d5df0" providerId="LiveId" clId="{98BE0C41-9063-47B5-BC56-F343F3FE8815}" dt="2023-03-22T07:34:06.379" v="2" actId="478"/>
          <ac:picMkLst>
            <pc:docMk/>
            <pc:sldMk cId="3963706869" sldId="291"/>
            <ac:picMk id="3" creationId="{00000000-0000-0000-0000-000000000000}"/>
          </ac:picMkLst>
        </pc:picChg>
      </pc:sldChg>
      <pc:sldChg chg="del">
        <pc:chgData name="kim hungon" userId="a39badbe7f4d5df0" providerId="LiveId" clId="{98BE0C41-9063-47B5-BC56-F343F3FE8815}" dt="2023-03-29T16:27:48.334" v="21" actId="47"/>
        <pc:sldMkLst>
          <pc:docMk/>
          <pc:sldMk cId="482865445" sldId="294"/>
        </pc:sldMkLst>
      </pc:sldChg>
      <pc:sldChg chg="del">
        <pc:chgData name="kim hungon" userId="a39badbe7f4d5df0" providerId="LiveId" clId="{98BE0C41-9063-47B5-BC56-F343F3FE8815}" dt="2023-03-29T16:27:02.210" v="20" actId="47"/>
        <pc:sldMkLst>
          <pc:docMk/>
          <pc:sldMk cId="2237031065" sldId="302"/>
        </pc:sldMkLst>
      </pc:sldChg>
      <pc:sldChg chg="del">
        <pc:chgData name="kim hungon" userId="a39badbe7f4d5df0" providerId="LiveId" clId="{98BE0C41-9063-47B5-BC56-F343F3FE8815}" dt="2023-03-29T16:27:48.334" v="21" actId="47"/>
        <pc:sldMkLst>
          <pc:docMk/>
          <pc:sldMk cId="483035516" sldId="324"/>
        </pc:sldMkLst>
      </pc:sldChg>
      <pc:sldMasterChg chg="delSldLayout modSldLayout">
        <pc:chgData name="kim hungon" userId="a39badbe7f4d5df0" providerId="LiveId" clId="{98BE0C41-9063-47B5-BC56-F343F3FE8815}" dt="2023-03-29T16:27:48.334" v="21" actId="47"/>
        <pc:sldMasterMkLst>
          <pc:docMk/>
          <pc:sldMasterMk cId="0" sldId="2147483672"/>
        </pc:sldMasterMkLst>
        <pc:sldLayoutChg chg="modSp mod">
          <pc:chgData name="kim hungon" userId="a39badbe7f4d5df0" providerId="LiveId" clId="{98BE0C41-9063-47B5-BC56-F343F3FE8815}" dt="2023-03-22T07:35:01.797" v="15" actId="14100"/>
          <pc:sldLayoutMkLst>
            <pc:docMk/>
            <pc:sldMasterMk cId="0" sldId="2147483672"/>
            <pc:sldLayoutMk cId="3500180978" sldId="2147483696"/>
          </pc:sldLayoutMkLst>
          <pc:picChg chg="mod">
            <ac:chgData name="kim hungon" userId="a39badbe7f4d5df0" providerId="LiveId" clId="{98BE0C41-9063-47B5-BC56-F343F3FE8815}" dt="2023-03-22T07:35:01.797" v="15" actId="14100"/>
            <ac:picMkLst>
              <pc:docMk/>
              <pc:sldMasterMk cId="0" sldId="2147483672"/>
              <pc:sldLayoutMk cId="3500180978" sldId="2147483696"/>
              <ac:picMk id="4" creationId="{00000000-0000-0000-0000-000000000000}"/>
            </ac:picMkLst>
          </pc:picChg>
        </pc:sldLayoutChg>
        <pc:sldLayoutChg chg="delSp mod">
          <pc:chgData name="kim hungon" userId="a39badbe7f4d5df0" providerId="LiveId" clId="{98BE0C41-9063-47B5-BC56-F343F3FE8815}" dt="2023-03-22T07:35:14.154" v="19" actId="478"/>
          <pc:sldLayoutMkLst>
            <pc:docMk/>
            <pc:sldMasterMk cId="0" sldId="2147483672"/>
            <pc:sldLayoutMk cId="4216562223" sldId="2147483698"/>
          </pc:sldLayoutMkLst>
          <pc:picChg chg="del">
            <ac:chgData name="kim hungon" userId="a39badbe7f4d5df0" providerId="LiveId" clId="{98BE0C41-9063-47B5-BC56-F343F3FE8815}" dt="2023-03-22T07:35:14.154" v="19" actId="478"/>
            <ac:picMkLst>
              <pc:docMk/>
              <pc:sldMasterMk cId="0" sldId="2147483672"/>
              <pc:sldLayoutMk cId="4216562223" sldId="2147483698"/>
              <ac:picMk id="6" creationId="{00000000-0000-0000-0000-000000000000}"/>
            </ac:picMkLst>
          </pc:picChg>
        </pc:sldLayoutChg>
        <pc:sldLayoutChg chg="delSp del mod">
          <pc:chgData name="kim hungon" userId="a39badbe7f4d5df0" providerId="LiveId" clId="{98BE0C41-9063-47B5-BC56-F343F3FE8815}" dt="2023-03-29T16:27:48.334" v="21" actId="47"/>
          <pc:sldLayoutMkLst>
            <pc:docMk/>
            <pc:sldMasterMk cId="0" sldId="2147483672"/>
            <pc:sldLayoutMk cId="2459811528" sldId="2147483699"/>
          </pc:sldLayoutMkLst>
          <pc:spChg chg="del">
            <ac:chgData name="kim hungon" userId="a39badbe7f4d5df0" providerId="LiveId" clId="{98BE0C41-9063-47B5-BC56-F343F3FE8815}" dt="2023-03-22T07:35:11.394" v="18" actId="478"/>
            <ac:spMkLst>
              <pc:docMk/>
              <pc:sldMasterMk cId="0" sldId="2147483672"/>
              <pc:sldLayoutMk cId="2459811528" sldId="2147483699"/>
              <ac:spMk id="4" creationId="{00000000-0000-0000-0000-000000000000}"/>
            </ac:spMkLst>
          </pc:spChg>
          <pc:spChg chg="del">
            <ac:chgData name="kim hungon" userId="a39badbe7f4d5df0" providerId="LiveId" clId="{98BE0C41-9063-47B5-BC56-F343F3FE8815}" dt="2023-03-22T07:35:08.570" v="16" actId="478"/>
            <ac:spMkLst>
              <pc:docMk/>
              <pc:sldMasterMk cId="0" sldId="2147483672"/>
              <pc:sldLayoutMk cId="2459811528" sldId="2147483699"/>
              <ac:spMk id="5" creationId="{00000000-0000-0000-0000-000000000000}"/>
            </ac:spMkLst>
          </pc:spChg>
          <pc:picChg chg="del">
            <ac:chgData name="kim hungon" userId="a39badbe7f4d5df0" providerId="LiveId" clId="{98BE0C41-9063-47B5-BC56-F343F3FE8815}" dt="2023-03-22T07:35:10.090" v="17" actId="478"/>
            <ac:picMkLst>
              <pc:docMk/>
              <pc:sldMasterMk cId="0" sldId="2147483672"/>
              <pc:sldLayoutMk cId="2459811528" sldId="2147483699"/>
              <ac:picMk id="6" creationId="{00000000-0000-0000-0000-000000000000}"/>
            </ac:picMkLst>
          </pc:picChg>
        </pc:sldLayoutChg>
      </pc:sldMasterChg>
      <pc:sldMasterChg chg="modSldLayout">
        <pc:chgData name="kim hungon" userId="a39badbe7f4d5df0" providerId="LiveId" clId="{98BE0C41-9063-47B5-BC56-F343F3FE8815}" dt="2023-03-22T07:34:48.890" v="12" actId="478"/>
        <pc:sldMasterMkLst>
          <pc:docMk/>
          <pc:sldMasterMk cId="2363131536" sldId="2147483688"/>
        </pc:sldMasterMkLst>
        <pc:sldLayoutChg chg="modSp mod">
          <pc:chgData name="kim hungon" userId="a39badbe7f4d5df0" providerId="LiveId" clId="{98BE0C41-9063-47B5-BC56-F343F3FE8815}" dt="2023-03-22T07:34:33.610" v="8" actId="14100"/>
          <pc:sldLayoutMkLst>
            <pc:docMk/>
            <pc:sldMasterMk cId="2363131536" sldId="2147483688"/>
            <pc:sldLayoutMk cId="3593205183" sldId="2147483689"/>
          </pc:sldLayoutMkLst>
          <pc:picChg chg="mod">
            <ac:chgData name="kim hungon" userId="a39badbe7f4d5df0" providerId="LiveId" clId="{98BE0C41-9063-47B5-BC56-F343F3FE8815}" dt="2023-03-22T07:34:33.610" v="8" actId="14100"/>
            <ac:picMkLst>
              <pc:docMk/>
              <pc:sldMasterMk cId="2363131536" sldId="2147483688"/>
              <pc:sldLayoutMk cId="3593205183" sldId="2147483689"/>
              <ac:picMk id="4" creationId="{00000000-0000-0000-0000-000000000000}"/>
            </ac:picMkLst>
          </pc:picChg>
        </pc:sldLayoutChg>
        <pc:sldLayoutChg chg="delSp mod">
          <pc:chgData name="kim hungon" userId="a39badbe7f4d5df0" providerId="LiveId" clId="{98BE0C41-9063-47B5-BC56-F343F3FE8815}" dt="2023-03-22T07:34:39.674" v="9" actId="478"/>
          <pc:sldLayoutMkLst>
            <pc:docMk/>
            <pc:sldMasterMk cId="2363131536" sldId="2147483688"/>
            <pc:sldLayoutMk cId="3626197991" sldId="2147483691"/>
          </pc:sldLayoutMkLst>
          <pc:picChg chg="del">
            <ac:chgData name="kim hungon" userId="a39badbe7f4d5df0" providerId="LiveId" clId="{98BE0C41-9063-47B5-BC56-F343F3FE8815}" dt="2023-03-22T07:34:39.674" v="9" actId="478"/>
            <ac:picMkLst>
              <pc:docMk/>
              <pc:sldMasterMk cId="2363131536" sldId="2147483688"/>
              <pc:sldLayoutMk cId="3626197991" sldId="2147483691"/>
              <ac:picMk id="6" creationId="{00000000-0000-0000-0000-000000000000}"/>
            </ac:picMkLst>
          </pc:picChg>
        </pc:sldLayoutChg>
        <pc:sldLayoutChg chg="delSp mod">
          <pc:chgData name="kim hungon" userId="a39badbe7f4d5df0" providerId="LiveId" clId="{98BE0C41-9063-47B5-BC56-F343F3FE8815}" dt="2023-03-22T07:34:48.890" v="12" actId="478"/>
          <pc:sldLayoutMkLst>
            <pc:docMk/>
            <pc:sldMasterMk cId="2363131536" sldId="2147483688"/>
            <pc:sldLayoutMk cId="2850312801" sldId="2147483695"/>
          </pc:sldLayoutMkLst>
          <pc:spChg chg="del">
            <ac:chgData name="kim hungon" userId="a39badbe7f4d5df0" providerId="LiveId" clId="{98BE0C41-9063-47B5-BC56-F343F3FE8815}" dt="2023-03-22T07:34:45.994" v="10" actId="478"/>
            <ac:spMkLst>
              <pc:docMk/>
              <pc:sldMasterMk cId="2363131536" sldId="2147483688"/>
              <pc:sldLayoutMk cId="2850312801" sldId="2147483695"/>
              <ac:spMk id="6" creationId="{00000000-0000-0000-0000-000000000000}"/>
            </ac:spMkLst>
          </pc:spChg>
          <pc:spChg chg="del">
            <ac:chgData name="kim hungon" userId="a39badbe7f4d5df0" providerId="LiveId" clId="{98BE0C41-9063-47B5-BC56-F343F3FE8815}" dt="2023-03-22T07:34:47.539" v="11" actId="478"/>
            <ac:spMkLst>
              <pc:docMk/>
              <pc:sldMasterMk cId="2363131536" sldId="2147483688"/>
              <pc:sldLayoutMk cId="2850312801" sldId="2147483695"/>
              <ac:spMk id="7" creationId="{00000000-0000-0000-0000-000000000000}"/>
            </ac:spMkLst>
          </pc:spChg>
          <pc:picChg chg="del">
            <ac:chgData name="kim hungon" userId="a39badbe7f4d5df0" providerId="LiveId" clId="{98BE0C41-9063-47B5-BC56-F343F3FE8815}" dt="2023-03-22T07:34:48.890" v="12" actId="478"/>
            <ac:picMkLst>
              <pc:docMk/>
              <pc:sldMasterMk cId="2363131536" sldId="2147483688"/>
              <pc:sldLayoutMk cId="2850312801" sldId="2147483695"/>
              <ac:picMk id="9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084167-0088-4206-B01C-9995F94827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87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DA75D5-4D3D-4168-8C50-E891C71446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56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553366"/>
            <a:ext cx="1236200" cy="14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230" y="5517232"/>
            <a:ext cx="1262367" cy="14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72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56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9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1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332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7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86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503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0" descr="image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30584" y="2166938"/>
            <a:ext cx="193886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2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515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3" descr="image_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2734" y="2166939"/>
            <a:ext cx="195156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4" descr="image_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703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2"/>
          <p:cNvSpPr>
            <a:spLocks noChangeArrowheads="1"/>
          </p:cNvSpPr>
          <p:nvPr/>
        </p:nvSpPr>
        <p:spPr bwMode="gray">
          <a:xfrm>
            <a:off x="5653618" y="2163764"/>
            <a:ext cx="1947333" cy="146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33"/>
          <p:cNvSpPr>
            <a:spLocks noChangeArrowheads="1"/>
          </p:cNvSpPr>
          <p:nvPr/>
        </p:nvSpPr>
        <p:spPr bwMode="gray">
          <a:xfrm>
            <a:off x="9601200" y="2162176"/>
            <a:ext cx="1938867" cy="1470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38"/>
          <p:cNvGrpSpPr>
            <a:grpSpLocks/>
          </p:cNvGrpSpPr>
          <p:nvPr/>
        </p:nvGrpSpPr>
        <p:grpSpPr bwMode="auto">
          <a:xfrm>
            <a:off x="1219200" y="0"/>
            <a:ext cx="914400" cy="685800"/>
            <a:chOff x="576" y="0"/>
            <a:chExt cx="454" cy="475"/>
          </a:xfrm>
        </p:grpSpPr>
        <p:sp>
          <p:nvSpPr>
            <p:cNvPr id="11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372"/>
          <p:cNvGrpSpPr>
            <a:grpSpLocks/>
          </p:cNvGrpSpPr>
          <p:nvPr/>
        </p:nvGrpSpPr>
        <p:grpSpPr bwMode="auto">
          <a:xfrm>
            <a:off x="546101" y="3576638"/>
            <a:ext cx="11010900" cy="119062"/>
            <a:chOff x="288" y="1248"/>
            <a:chExt cx="5229" cy="96"/>
          </a:xfrm>
        </p:grpSpPr>
        <p:grpSp>
          <p:nvGrpSpPr>
            <p:cNvPr id="1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1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endParaRPr kumimoji="0" lang="ko-KR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379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6967" y="68738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80"/>
          <p:cNvSpPr>
            <a:spLocks noChangeArrowheads="1"/>
          </p:cNvSpPr>
          <p:nvPr/>
        </p:nvSpPr>
        <p:spPr bwMode="gray">
          <a:xfrm>
            <a:off x="7620000" y="685800"/>
            <a:ext cx="1947333" cy="14620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848100"/>
            <a:ext cx="10668000" cy="533400"/>
          </a:xfrm>
          <a:prstGeom prst="rect">
            <a:avLst/>
          </a:prstGeom>
        </p:spPr>
        <p:txBody>
          <a:bodyPr/>
          <a:lstStyle>
            <a:lvl1pPr algn="r">
              <a:defRPr sz="40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648200"/>
            <a:ext cx="10600267" cy="1600200"/>
          </a:xfrm>
          <a:prstGeom prst="rect">
            <a:avLst/>
          </a:prstGeom>
        </p:spPr>
        <p:txBody>
          <a:bodyPr/>
          <a:lstStyle>
            <a:lvl1pPr marL="182563" indent="-182563" algn="r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000" b="1">
                <a:solidFill>
                  <a:schemeClr val="accent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8026401" y="6342064"/>
            <a:ext cx="3833284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1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689600" y="6400800"/>
            <a:ext cx="1117600" cy="261938"/>
          </a:xfrm>
        </p:spPr>
        <p:txBody>
          <a:bodyPr/>
          <a:lstStyle>
            <a:lvl1pPr latinLnBrk="1">
              <a:defRPr kumimoji="1"/>
            </a:lvl1pPr>
          </a:lstStyle>
          <a:p>
            <a:fld id="{357DCC5B-AF2F-414D-8738-69187C12FB5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2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508000" y="6400800"/>
            <a:ext cx="2540000" cy="261938"/>
          </a:xfrm>
        </p:spPr>
        <p:txBody>
          <a:bodyPr/>
          <a:lstStyle>
            <a:lvl1pPr latinLnBrk="1"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34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10"/>
          <p:cNvSpPr>
            <a:spLocks noChangeArrowheads="1"/>
          </p:cNvSpPr>
          <p:nvPr userDrawn="1"/>
        </p:nvSpPr>
        <p:spPr bwMode="auto">
          <a:xfrm>
            <a:off x="3503085" y="6546851"/>
            <a:ext cx="51858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소켓 프로그래밍</a:t>
            </a:r>
          </a:p>
        </p:txBody>
      </p:sp>
      <p:sp>
        <p:nvSpPr>
          <p:cNvPr id="6" name="직사각형 11"/>
          <p:cNvSpPr>
            <a:spLocks noChangeArrowheads="1"/>
          </p:cNvSpPr>
          <p:nvPr userDrawn="1"/>
        </p:nvSpPr>
        <p:spPr bwMode="auto">
          <a:xfrm>
            <a:off x="9190567" y="6535739"/>
            <a:ext cx="25865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B969194A-7ED7-4D4E-9EFF-E1629701D854}" type="slidenum">
              <a:rPr lang="en-US" altLang="ko-KR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eaLnBrk="1" hangingPunct="1"/>
              <a:t>‹#›</a:t>
            </a:fld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quarter" idx="10"/>
          </p:nvPr>
        </p:nvSpPr>
        <p:spPr>
          <a:xfrm>
            <a:off x="406400" y="1116873"/>
            <a:ext cx="11379200" cy="53601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406400" y="6545264"/>
            <a:ext cx="2540000" cy="250825"/>
          </a:xfrm>
        </p:spPr>
        <p:txBody>
          <a:bodyPr/>
          <a:lstStyle>
            <a:lvl1pPr>
              <a:defRPr sz="120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72000" bIns="14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6A6A6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202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73F9050B-3E86-456A-8E14-ED40D6CCE63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503085" y="6527801"/>
            <a:ext cx="5185833" cy="25241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TCP/IP </a:t>
            </a:r>
            <a:r>
              <a:rPr lang="ko-KR" altLang="en-US"/>
              <a:t>윈도우 소켓 프로그래밍</a:t>
            </a:r>
            <a:endParaRPr lang="en-US" altLang="ko-KR"/>
          </a:p>
        </p:txBody>
      </p:sp>
      <p:sp>
        <p:nvSpPr>
          <p:cNvPr id="1031" name="텍스트 개체 틀 1"/>
          <p:cNvSpPr>
            <a:spLocks noGrp="1"/>
          </p:cNvSpPr>
          <p:nvPr>
            <p:ph type="body" idx="1"/>
          </p:nvPr>
        </p:nvSpPr>
        <p:spPr bwMode="auto">
          <a:xfrm>
            <a:off x="406400" y="1117600"/>
            <a:ext cx="113792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6" r:id="rId4"/>
    <p:sldLayoutId id="2147483697" r:id="rId5"/>
    <p:sldLayoutId id="2147483698" r:id="rId6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99CC00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HY중고딕" pitchFamily="18" charset="-127"/>
          <a:ea typeface="HY중고딕" pitchFamily="18" charset="-127"/>
          <a:cs typeface="+mn-cs"/>
        </a:defRPr>
      </a:lvl1pPr>
      <a:lvl2pPr marL="627063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 2" panose="05020102010507070707" pitchFamily="18" charset="2"/>
        <a:buChar char=""/>
        <a:tabLst>
          <a:tab pos="627063" algn="l"/>
        </a:tabLst>
        <a:defRPr sz="2400" b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984250" indent="-269875" algn="l" rtl="0" eaLnBrk="0" fontAlgn="base" latinLnBrk="1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254125" indent="-2698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1436688" indent="-182563" algn="l" rtl="0" eaLnBrk="0" fontAlgn="base" latinLnBrk="1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24C2782-4947-80B5-F117-688DFE9E01FF}"/>
              </a:ext>
            </a:extLst>
          </p:cNvPr>
          <p:cNvSpPr txBox="1">
            <a:spLocks/>
          </p:cNvSpPr>
          <p:nvPr/>
        </p:nvSpPr>
        <p:spPr bwMode="auto">
          <a:xfrm>
            <a:off x="0" y="1828800"/>
            <a:ext cx="12192000" cy="151216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04 TCP </a:t>
            </a:r>
            <a:r>
              <a:rPr lang="ko-KR" altLang="en-US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0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예제 동작</a:t>
            </a: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2133600" y="3276600"/>
            <a:ext cx="7877175" cy="1371600"/>
            <a:chOff x="336" y="1152"/>
            <a:chExt cx="5184" cy="72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864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840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384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384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fgets()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2064" y="139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2064" y="1152"/>
              <a:ext cx="52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send()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336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Rectangle 12"/>
            <p:cNvSpPr>
              <a:spLocks noChangeArrowheads="1"/>
            </p:cNvSpPr>
            <p:nvPr/>
          </p:nvSpPr>
          <p:spPr bwMode="auto">
            <a:xfrm>
              <a:off x="384" y="16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3072" y="115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recv()</a:t>
              </a: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5040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5088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2064" y="16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3072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send()</a:t>
              </a:r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2064" y="1632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recv()</a:t>
              </a:r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864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864" y="163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>
              <a:off x="3840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74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서버를 실행</a:t>
            </a:r>
            <a:r>
              <a:rPr lang="en-US" altLang="ko-KR" dirty="0"/>
              <a:t> - </a:t>
            </a:r>
            <a:r>
              <a:rPr lang="ko-KR" altLang="en-US" dirty="0"/>
              <a:t>초기에는 아무것도 출력되지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명령 프롬프트를 실행한 후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/>
                <a:ea typeface="맑은 고딕"/>
              </a:rPr>
              <a:t>│</a:t>
            </a:r>
            <a:r>
              <a:rPr lang="en-US" altLang="ko-KR" dirty="0" err="1">
                <a:latin typeface="맑은 고딕"/>
                <a:ea typeface="맑은 고딕"/>
              </a:rPr>
              <a:t>findstr</a:t>
            </a:r>
            <a:r>
              <a:rPr lang="en-US" altLang="ko-KR" dirty="0">
                <a:latin typeface="맑은 고딕"/>
                <a:ea typeface="맑은 고딕"/>
              </a:rPr>
              <a:t> 9000 </a:t>
            </a:r>
            <a:r>
              <a:rPr lang="ko-KR" altLang="en-US" dirty="0">
                <a:latin typeface="맑은 고딕"/>
                <a:ea typeface="맑은 고딕"/>
              </a:rPr>
              <a:t>명령을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77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3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클라이언트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96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4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다시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/>
                <a:ea typeface="맑은 고딕"/>
              </a:rPr>
              <a:t>│ </a:t>
            </a:r>
            <a:r>
              <a:rPr lang="en-US" altLang="ko-KR" dirty="0" err="1">
                <a:latin typeface="맑은 고딕"/>
                <a:ea typeface="맑은 고딕"/>
              </a:rPr>
              <a:t>findstr</a:t>
            </a:r>
            <a:r>
              <a:rPr lang="en-US" altLang="ko-KR" dirty="0">
                <a:latin typeface="맑은 고딕"/>
                <a:ea typeface="맑은 고딕"/>
              </a:rPr>
              <a:t> 9000 </a:t>
            </a:r>
            <a:r>
              <a:rPr lang="ko-KR" altLang="en-US" dirty="0">
                <a:latin typeface="맑은 고딕"/>
                <a:ea typeface="맑은 고딕"/>
              </a:rPr>
              <a:t>명령을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67225"/>
            <a:ext cx="5838825" cy="17049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553200" y="2286000"/>
            <a:ext cx="5251450" cy="3810000"/>
            <a:chOff x="6407150" y="2286000"/>
            <a:chExt cx="5251450" cy="381000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6407150" y="2286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7724775" y="3352800"/>
              <a:ext cx="141288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6407150" y="4953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endParaRPr lang="en-US" altLang="ko-KR" b="1" dirty="0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 flipV="1">
              <a:off x="7321550" y="3505200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6711950" y="4114800"/>
              <a:ext cx="154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662988" y="2590800"/>
              <a:ext cx="29956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 대기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2" name="직선 연결선 20"/>
            <p:cNvCxnSpPr>
              <a:cxnSpLocks noChangeShapeType="1"/>
              <a:stCxn id="11" idx="1"/>
            </p:cNvCxnSpPr>
            <p:nvPr/>
          </p:nvCxnSpPr>
          <p:spPr bwMode="auto">
            <a:xfrm flipH="1">
              <a:off x="7808913" y="2743200"/>
              <a:ext cx="854075" cy="701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8159750" y="4419600"/>
              <a:ext cx="2994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연결됨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14641)</a:t>
              </a:r>
              <a:endParaRPr lang="ko-KR" altLang="en-US" b="1"/>
            </a:p>
          </p:txBody>
        </p:sp>
        <p:cxnSp>
          <p:nvCxnSpPr>
            <p:cNvPr id="14" name="직선 연결선 24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7340600" y="4572000"/>
              <a:ext cx="81915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8159750" y="3657600"/>
              <a:ext cx="2994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연결됨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6" name="직선 연결선 29"/>
            <p:cNvCxnSpPr>
              <a:cxnSpLocks noChangeShapeType="1"/>
              <a:stCxn id="15" idx="1"/>
            </p:cNvCxnSpPr>
            <p:nvPr/>
          </p:nvCxnSpPr>
          <p:spPr bwMode="auto">
            <a:xfrm flipH="1" flipV="1">
              <a:off x="7313613" y="3435350"/>
              <a:ext cx="846137" cy="3746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7250113" y="3352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7250113" y="4876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6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클라이언트에서 글자를 입력하고 </a:t>
            </a:r>
            <a:r>
              <a:rPr lang="en-US" altLang="ko-KR" dirty="0"/>
              <a:t>[Enter]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581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글자를 입력하지 않은 상태에서 </a:t>
            </a:r>
            <a:r>
              <a:rPr lang="en-US" altLang="ko-KR" dirty="0"/>
              <a:t>[Enter]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77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0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4-2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테스트</a:t>
            </a:r>
            <a:endParaRPr lang="en-US" altLang="ko-KR" dirty="0"/>
          </a:p>
          <a:p>
            <a:pPr lvl="1"/>
            <a:r>
              <a:rPr lang="ko-KR" altLang="en-US" dirty="0"/>
              <a:t>다시</a:t>
            </a:r>
            <a:r>
              <a:rPr lang="en-US" altLang="ko-KR" dirty="0"/>
              <a:t>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/>
                <a:ea typeface="맑은 고딕"/>
              </a:rPr>
              <a:t>│ </a:t>
            </a:r>
            <a:r>
              <a:rPr lang="en-US" altLang="ko-KR" dirty="0" err="1">
                <a:latin typeface="맑은 고딕"/>
                <a:ea typeface="맑은 고딕"/>
              </a:rPr>
              <a:t>findstr</a:t>
            </a:r>
            <a:r>
              <a:rPr lang="en-US" altLang="ko-KR" dirty="0">
                <a:latin typeface="맑은 고딕"/>
                <a:ea typeface="맑은 고딕"/>
              </a:rPr>
              <a:t> 9000 </a:t>
            </a:r>
            <a:r>
              <a:rPr lang="ko-KR" altLang="en-US" dirty="0">
                <a:latin typeface="맑은 고딕"/>
                <a:ea typeface="맑은 고딕"/>
              </a:rPr>
              <a:t>명령을 실행</a:t>
            </a:r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 후 다시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│ </a:t>
            </a:r>
            <a:r>
              <a:rPr lang="en-US" altLang="ko-KR" dirty="0" err="1"/>
              <a:t>findstr</a:t>
            </a:r>
            <a:r>
              <a:rPr lang="en-US" altLang="ko-KR" dirty="0"/>
              <a:t> 9000 </a:t>
            </a:r>
            <a:r>
              <a:rPr lang="ko-KR" altLang="en-US" dirty="0"/>
              <a:t>명령을 실행하면 </a:t>
            </a:r>
            <a:r>
              <a:rPr lang="en-US" altLang="ko-KR" dirty="0"/>
              <a:t>2</a:t>
            </a:r>
            <a:r>
              <a:rPr lang="ko-KR" altLang="en-US" dirty="0"/>
              <a:t>단계의 상태로 돌아옴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5" y="4427323"/>
            <a:ext cx="5484205" cy="159247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330950" y="2133600"/>
            <a:ext cx="5556250" cy="3810000"/>
            <a:chOff x="5949950" y="2057400"/>
            <a:chExt cx="5556250" cy="381000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949950" y="20574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  <a:r>
                <a:rPr lang="ko-KR" altLang="en-US" b="1" dirty="0"/>
                <a:t>서버</a:t>
              </a:r>
            </a:p>
          </p:txBody>
        </p:sp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7267575" y="3124200"/>
              <a:ext cx="141288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5949950" y="4724400"/>
              <a:ext cx="1757363" cy="1143000"/>
            </a:xfrm>
            <a:prstGeom prst="rect">
              <a:avLst/>
            </a:prstGeom>
            <a:noFill/>
            <a:ln>
              <a:prstDash val="dash"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endParaRPr lang="en-US" altLang="ko-KR" b="1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6096000" y="3429000"/>
              <a:ext cx="154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사라짐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8205788" y="2362200"/>
              <a:ext cx="29956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 대기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1" name="직선 연결선 20"/>
            <p:cNvCxnSpPr>
              <a:cxnSpLocks noChangeShapeType="1"/>
              <a:stCxn id="10" idx="1"/>
            </p:cNvCxnSpPr>
            <p:nvPr/>
          </p:nvCxnSpPr>
          <p:spPr bwMode="auto">
            <a:xfrm flipH="1">
              <a:off x="7351713" y="2514600"/>
              <a:ext cx="854075" cy="701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7543800" y="4038600"/>
              <a:ext cx="327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TIME_WAIT(</a:t>
              </a:r>
              <a:r>
                <a:rPr lang="ko-KR" altLang="en-US" b="1"/>
                <a:t>포트 번호</a:t>
              </a:r>
              <a:r>
                <a:rPr lang="en-US" altLang="ko-KR" b="1"/>
                <a:t>: 14641)</a:t>
              </a:r>
              <a:endParaRPr lang="ko-KR" altLang="en-US" b="1"/>
            </a:p>
          </p:txBody>
        </p:sp>
        <p:cxnSp>
          <p:nvCxnSpPr>
            <p:cNvPr id="13" name="직선 연결선 24"/>
            <p:cNvCxnSpPr>
              <a:cxnSpLocks noChangeShapeType="1"/>
              <a:stCxn id="12" idx="1"/>
            </p:cNvCxnSpPr>
            <p:nvPr/>
          </p:nvCxnSpPr>
          <p:spPr bwMode="auto">
            <a:xfrm flipH="1">
              <a:off x="6845300" y="4191000"/>
              <a:ext cx="698500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6792913" y="31242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6792913" y="46482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8229600" y="5105400"/>
              <a:ext cx="327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응용 프로그램 종료</a:t>
              </a:r>
            </a:p>
          </p:txBody>
        </p:sp>
        <p:cxnSp>
          <p:nvCxnSpPr>
            <p:cNvPr id="17" name="직선 연결선 24"/>
            <p:cNvCxnSpPr>
              <a:cxnSpLocks noChangeShapeType="1"/>
              <a:stCxn id="16" idx="1"/>
            </p:cNvCxnSpPr>
            <p:nvPr/>
          </p:nvCxnSpPr>
          <p:spPr bwMode="auto">
            <a:xfrm flipH="1">
              <a:off x="7451725" y="5257800"/>
              <a:ext cx="777875" cy="95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5"/>
            <p:cNvCxnSpPr>
              <a:cxnSpLocks noChangeShapeType="1"/>
            </p:cNvCxnSpPr>
            <p:nvPr/>
          </p:nvCxnSpPr>
          <p:spPr bwMode="auto">
            <a:xfrm>
              <a:off x="6743700" y="3090863"/>
              <a:ext cx="228600" cy="209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6"/>
            <p:cNvCxnSpPr>
              <a:cxnSpLocks noChangeShapeType="1"/>
            </p:cNvCxnSpPr>
            <p:nvPr/>
          </p:nvCxnSpPr>
          <p:spPr bwMode="auto">
            <a:xfrm flipV="1">
              <a:off x="6753225" y="3090863"/>
              <a:ext cx="200025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594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</p:txBody>
      </p:sp>
    </p:spTree>
    <p:extLst>
      <p:ext uri="{BB962C8B-B14F-4D97-AF65-F5344CB8AC3E}">
        <p14:creationId xmlns:p14="http://schemas.microsoft.com/office/powerpoint/2010/main" val="167671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ko-KR" altLang="en-US" dirty="0"/>
              <a:t>응용 프로그램 통신을 위해 결정해야 할 요소</a:t>
            </a:r>
            <a:endParaRPr lang="en-US" altLang="ko-KR" dirty="0"/>
          </a:p>
          <a:p>
            <a:pPr lvl="1"/>
            <a:r>
              <a:rPr lang="ko-KR" altLang="en-US" dirty="0"/>
              <a:t>프로토콜 </a:t>
            </a:r>
            <a:r>
              <a:rPr lang="en-US" altLang="ko-KR" dirty="0"/>
              <a:t>: </a:t>
            </a:r>
            <a:r>
              <a:rPr lang="ko-KR" altLang="en-US" dirty="0"/>
              <a:t>통신 규약으로</a:t>
            </a:r>
            <a:r>
              <a:rPr lang="en-US" altLang="ko-KR" dirty="0"/>
              <a:t>, </a:t>
            </a:r>
            <a:r>
              <a:rPr lang="ko-KR" altLang="en-US" dirty="0"/>
              <a:t>소켓을 생성할 때 결정</a:t>
            </a:r>
            <a:endParaRPr lang="en-US" altLang="ko-KR" dirty="0"/>
          </a:p>
          <a:p>
            <a:pPr lvl="1"/>
            <a:r>
              <a:rPr lang="ko-KR" altLang="en-US" dirty="0"/>
              <a:t>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 자신의 주소</a:t>
            </a:r>
            <a:endParaRPr lang="en-US" altLang="ko-KR" dirty="0"/>
          </a:p>
          <a:p>
            <a:pPr lvl="1"/>
            <a:r>
              <a:rPr lang="ko-KR" altLang="en-US" dirty="0"/>
              <a:t>원격 </a:t>
            </a:r>
            <a:r>
              <a:rPr lang="en-US" altLang="ko-KR" dirty="0"/>
              <a:t>IP </a:t>
            </a:r>
            <a:r>
              <a:rPr lang="ko-KR" altLang="en-US" dirty="0"/>
              <a:t>주소와 원격 포트 번호 </a:t>
            </a:r>
            <a:r>
              <a:rPr lang="en-US" altLang="ko-KR" dirty="0"/>
              <a:t>: </a:t>
            </a:r>
            <a:r>
              <a:rPr lang="ko-KR" altLang="en-US" dirty="0"/>
              <a:t>서버 또는 클라이언트가 통신하는 상대의 주소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600200" y="3083744"/>
            <a:ext cx="7362411" cy="3545656"/>
            <a:chOff x="48" y="864"/>
            <a:chExt cx="5520" cy="216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48" y="864"/>
              <a:ext cx="5520" cy="2112"/>
              <a:chOff x="48" y="864"/>
              <a:chExt cx="5520" cy="2112"/>
            </a:xfrm>
          </p:grpSpPr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88" cy="211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1488" cy="211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1392" y="1008"/>
                <a:ext cx="1005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서버</a:t>
                </a:r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2400" y="129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200" y="17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포트 번호</a:t>
                </a:r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1392" y="2256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포트 번호</a:t>
                </a:r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4320" y="1008"/>
                <a:ext cx="1007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클라이언트</a:t>
                </a: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포트 번호</a:t>
                </a: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포트 번호</a:t>
                </a:r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>
                <a:off x="4128" y="17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1894" y="1337"/>
                <a:ext cx="482" cy="539"/>
              </a:xfrm>
              <a:custGeom>
                <a:avLst/>
                <a:gdLst>
                  <a:gd name="T0" fmla="*/ 431 w 491"/>
                  <a:gd name="T1" fmla="*/ 0 h 580"/>
                  <a:gd name="T2" fmla="*/ 305 w 491"/>
                  <a:gd name="T3" fmla="*/ 142 h 580"/>
                  <a:gd name="T4" fmla="*/ 52 w 491"/>
                  <a:gd name="T5" fmla="*/ 202 h 580"/>
                  <a:gd name="T6" fmla="*/ 0 w 491"/>
                  <a:gd name="T7" fmla="*/ 348 h 5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1" h="580">
                    <a:moveTo>
                      <a:pt x="491" y="0"/>
                    </a:moveTo>
                    <a:cubicBezTo>
                      <a:pt x="455" y="92"/>
                      <a:pt x="419" y="184"/>
                      <a:pt x="347" y="240"/>
                    </a:cubicBezTo>
                    <a:cubicBezTo>
                      <a:pt x="275" y="296"/>
                      <a:pt x="117" y="279"/>
                      <a:pt x="59" y="336"/>
                    </a:cubicBezTo>
                    <a:cubicBezTo>
                      <a:pt x="1" y="393"/>
                      <a:pt x="0" y="486"/>
                      <a:pt x="0" y="5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 flipH="1">
                <a:off x="4349" y="1344"/>
                <a:ext cx="474" cy="530"/>
              </a:xfrm>
              <a:custGeom>
                <a:avLst/>
                <a:gdLst>
                  <a:gd name="T0" fmla="*/ 384 w 491"/>
                  <a:gd name="T1" fmla="*/ 0 h 580"/>
                  <a:gd name="T2" fmla="*/ 271 w 491"/>
                  <a:gd name="T3" fmla="*/ 128 h 580"/>
                  <a:gd name="T4" fmla="*/ 45 w 491"/>
                  <a:gd name="T5" fmla="*/ 179 h 580"/>
                  <a:gd name="T6" fmla="*/ 0 w 491"/>
                  <a:gd name="T7" fmla="*/ 308 h 5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1" h="580">
                    <a:moveTo>
                      <a:pt x="491" y="0"/>
                    </a:moveTo>
                    <a:cubicBezTo>
                      <a:pt x="455" y="92"/>
                      <a:pt x="419" y="184"/>
                      <a:pt x="347" y="240"/>
                    </a:cubicBezTo>
                    <a:cubicBezTo>
                      <a:pt x="275" y="296"/>
                      <a:pt x="117" y="279"/>
                      <a:pt x="59" y="336"/>
                    </a:cubicBezTo>
                    <a:cubicBezTo>
                      <a:pt x="1" y="393"/>
                      <a:pt x="0" y="486"/>
                      <a:pt x="0" y="5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9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ko-KR" altLang="en-US" b="1"/>
                  <a:t>응용 프로그램</a:t>
                </a:r>
              </a:p>
            </p:txBody>
          </p:sp>
          <p:sp>
            <p:nvSpPr>
              <p:cNvPr id="43" name="AutoShape 26"/>
              <p:cNvSpPr>
                <a:spLocks/>
              </p:cNvSpPr>
              <p:nvPr/>
            </p:nvSpPr>
            <p:spPr bwMode="auto">
              <a:xfrm>
                <a:off x="960" y="864"/>
                <a:ext cx="96" cy="86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432" y="2272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ko-KR" altLang="en-US" b="1"/>
                  <a:t>운영체제</a:t>
                </a:r>
              </a:p>
            </p:txBody>
          </p:sp>
          <p:sp>
            <p:nvSpPr>
              <p:cNvPr id="45" name="AutoShape 28"/>
              <p:cNvSpPr>
                <a:spLocks/>
              </p:cNvSpPr>
              <p:nvPr/>
            </p:nvSpPr>
            <p:spPr bwMode="auto">
              <a:xfrm>
                <a:off x="960" y="1776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879" y="864"/>
                <a:ext cx="1003" cy="865"/>
              </a:xfrm>
              <a:prstGeom prst="cloudCallout">
                <a:avLst>
                  <a:gd name="adj1" fmla="val -296"/>
                  <a:gd name="adj2" fmla="val 19398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 anchorCtr="1"/>
              <a:lstStyle/>
              <a:p>
                <a:pPr algn="ctr">
                  <a:defRPr/>
                </a:pPr>
                <a:r>
                  <a:rPr lang="ko-KR" altLang="en-US" b="1"/>
                  <a:t>네트워크</a:t>
                </a:r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endParaRPr lang="en-US" altLang="ko-KR" sz="1600" b="1"/>
              </a:p>
            </p:txBody>
          </p:sp>
          <p:sp>
            <p:nvSpPr>
              <p:cNvPr id="48" name="Rectangle 31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endParaRPr lang="en-US" altLang="ko-KR" sz="1600" b="1"/>
              </a:p>
            </p:txBody>
          </p:sp>
        </p:grp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2976" y="1872"/>
              <a:ext cx="864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66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90800" y="1717675"/>
            <a:ext cx="6962775" cy="4759325"/>
            <a:chOff x="2028825" y="1717675"/>
            <a:chExt cx="6962775" cy="4759325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2239962" y="2116138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239962" y="2741613"/>
              <a:ext cx="1820863" cy="28575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bind()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2239962" y="4621213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3154362" y="240030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3154362" y="3027363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2239962" y="5246688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154362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239962" y="5872163"/>
              <a:ext cx="1820863" cy="60483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3154362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6951662" y="211613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6951662" y="4621213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6951662" y="524668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866062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951662" y="5872163"/>
              <a:ext cx="1820863" cy="604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7866062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H="1">
              <a:off x="4037012" y="4762500"/>
              <a:ext cx="2928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4070350" y="5381625"/>
              <a:ext cx="287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2239962" y="1717675"/>
              <a:ext cx="182086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6959600" y="1717675"/>
              <a:ext cx="1820862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2028825" y="57023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7866062" y="57023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6959600" y="3994150"/>
              <a:ext cx="1820862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connect()</a:t>
              </a:r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7866062" y="2400300"/>
              <a:ext cx="0" cy="159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2239962" y="3368675"/>
              <a:ext cx="1820863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listen()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3154362" y="3652838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2247900" y="3994150"/>
              <a:ext cx="1820862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accept()</a:t>
              </a: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3160712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7866062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V="1">
              <a:off x="2028825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2028825" y="4449763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8991600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>
              <a:off x="7866062" y="4449763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 flipV="1">
              <a:off x="4092575" y="4121150"/>
              <a:ext cx="2855912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4384675" y="3914775"/>
              <a:ext cx="2251075" cy="1708150"/>
            </a:xfrm>
            <a:prstGeom prst="cloudCallout">
              <a:avLst>
                <a:gd name="adj1" fmla="val 1301"/>
                <a:gd name="adj2" fmla="val 9187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911725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25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TCP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클라이언트의 기본 구조와 동작 원리를 이해한다</a:t>
            </a:r>
            <a:r>
              <a:rPr lang="en-US" altLang="ko-KR"/>
              <a:t>.</a:t>
            </a:r>
          </a:p>
          <a:p>
            <a:r>
              <a:rPr lang="en-US" altLang="ko-KR"/>
              <a:t>TCP </a:t>
            </a:r>
            <a:r>
              <a:rPr lang="ko-KR" altLang="en-US"/>
              <a:t>응용 프로그램 작성에 필요한 핵심 소켓 함수를 익힌다</a:t>
            </a:r>
            <a:r>
              <a:rPr lang="en-US" altLang="ko-KR"/>
              <a:t>.</a:t>
            </a:r>
          </a:p>
          <a:p>
            <a:r>
              <a:rPr lang="en-US" altLang="ko-KR"/>
              <a:t>IPv4</a:t>
            </a:r>
            <a:r>
              <a:rPr lang="ko-KR" altLang="en-US"/>
              <a:t>와 </a:t>
            </a:r>
            <a:r>
              <a:rPr lang="en-US" altLang="ko-KR"/>
              <a:t>IPv6 </a:t>
            </a:r>
            <a:r>
              <a:rPr lang="ko-KR" altLang="en-US"/>
              <a:t>기반 </a:t>
            </a:r>
            <a:r>
              <a:rPr lang="en-US" altLang="ko-KR"/>
              <a:t>TCP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클라이언트를 작성할 수 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63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bind()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bind() </a:t>
            </a:r>
            <a:r>
              <a:rPr lang="ko-KR" altLang="en-US" dirty="0"/>
              <a:t>함수는 소켓의 지역 </a:t>
            </a:r>
            <a:r>
              <a:rPr lang="en-US" altLang="ko-KR" dirty="0"/>
              <a:t>IP </a:t>
            </a:r>
            <a:r>
              <a:rPr lang="ko-KR" altLang="en-US" dirty="0"/>
              <a:t>주소와 지역 포트 번호를 결정</a:t>
            </a: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2167"/>
            <a:ext cx="7639050" cy="42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listen()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listen() </a:t>
            </a:r>
            <a:r>
              <a:rPr lang="ko-KR" altLang="en-US" dirty="0"/>
              <a:t>함수는 소켓의 </a:t>
            </a:r>
            <a:r>
              <a:rPr lang="en-US" altLang="ko-KR" dirty="0"/>
              <a:t>TCP </a:t>
            </a:r>
            <a:r>
              <a:rPr lang="ko-KR" altLang="en-US" dirty="0"/>
              <a:t>상태를 </a:t>
            </a:r>
            <a:r>
              <a:rPr lang="en-US" altLang="ko-KR" dirty="0"/>
              <a:t>LISTENING</a:t>
            </a:r>
            <a:r>
              <a:rPr lang="ko-KR" altLang="en-US" dirty="0"/>
              <a:t>으로 변경</a:t>
            </a: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66800" y="2088189"/>
            <a:ext cx="7696200" cy="3626811"/>
            <a:chOff x="1143001" y="2209800"/>
            <a:chExt cx="7696200" cy="36268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2209800"/>
              <a:ext cx="7696200" cy="166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60" y="3886200"/>
              <a:ext cx="7694141" cy="1950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0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accept()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accept() </a:t>
            </a:r>
            <a:r>
              <a:rPr lang="ko-KR" altLang="en-US" dirty="0"/>
              <a:t>함수는 클라이언트 </a:t>
            </a:r>
            <a:r>
              <a:rPr lang="ko-KR" altLang="en-US"/>
              <a:t>접속을 수용하고</a:t>
            </a:r>
            <a:r>
              <a:rPr lang="en-US" altLang="ko-KR"/>
              <a:t>, </a:t>
            </a:r>
            <a:r>
              <a:rPr lang="ko-KR" altLang="en-US"/>
              <a:t>접속한 </a:t>
            </a:r>
            <a:r>
              <a:rPr lang="ko-KR" altLang="en-US" dirty="0"/>
              <a:t>클라이언트와 통신할 수 </a:t>
            </a:r>
            <a:r>
              <a:rPr lang="ko-KR" altLang="en-US"/>
              <a:t>있는 새로운</a:t>
            </a:r>
            <a:br>
              <a:rPr lang="en-US" altLang="ko-KR"/>
            </a:br>
            <a:r>
              <a:rPr lang="ko-KR" altLang="en-US"/>
              <a:t>소켓을 </a:t>
            </a:r>
            <a:r>
              <a:rPr lang="ko-KR" altLang="en-US" dirty="0"/>
              <a:t>생성하여 리턴</a:t>
            </a:r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66800" y="2523728"/>
            <a:ext cx="7696200" cy="4029472"/>
            <a:chOff x="1066800" y="2572610"/>
            <a:chExt cx="7696200" cy="40294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572610"/>
              <a:ext cx="7696200" cy="195299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517369"/>
              <a:ext cx="7696200" cy="208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9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클라이언트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90800" y="1752600"/>
            <a:ext cx="6962775" cy="4759325"/>
            <a:chOff x="1752600" y="1717675"/>
            <a:chExt cx="6962775" cy="4759325"/>
          </a:xfrm>
        </p:grpSpPr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911725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63737" y="211613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963737" y="2741613"/>
              <a:ext cx="1820863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bind()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63737" y="4621213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78137" y="240030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878137" y="3027363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963737" y="524668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878137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963737" y="5872163"/>
              <a:ext cx="1820863" cy="604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878137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6675437" y="2116138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6675437" y="4621213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6675437" y="5246688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7589837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675437" y="5872163"/>
              <a:ext cx="1822450" cy="60483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7589837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3760787" y="4762500"/>
              <a:ext cx="2928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794125" y="5381625"/>
              <a:ext cx="287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963737" y="1717675"/>
              <a:ext cx="182086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683375" y="1717675"/>
              <a:ext cx="1820862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752600" y="57023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7589837" y="57023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6683375" y="3994150"/>
              <a:ext cx="1820862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connect()</a:t>
              </a: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7589837" y="2400300"/>
              <a:ext cx="0" cy="159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1963737" y="3368675"/>
              <a:ext cx="1820863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listen()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878137" y="3652838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970087" y="3994150"/>
              <a:ext cx="1822450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accept()</a:t>
              </a: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884487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7589837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1752600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752600" y="4449763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V="1">
              <a:off x="8715375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7589837" y="4449763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 flipV="1">
              <a:off x="3814762" y="4121150"/>
              <a:ext cx="2857500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AutoShape 37"/>
            <p:cNvSpPr>
              <a:spLocks noChangeArrowheads="1"/>
            </p:cNvSpPr>
            <p:nvPr/>
          </p:nvSpPr>
          <p:spPr bwMode="auto">
            <a:xfrm>
              <a:off x="4108450" y="3914775"/>
              <a:ext cx="2251075" cy="1708150"/>
            </a:xfrm>
            <a:prstGeom prst="cloudCallout">
              <a:avLst>
                <a:gd name="adj1" fmla="val 1301"/>
                <a:gd name="adj2" fmla="val 9187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4635500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44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connect()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connect() </a:t>
            </a:r>
            <a:r>
              <a:rPr lang="ko-KR" altLang="en-US" dirty="0"/>
              <a:t>함수는 </a:t>
            </a:r>
            <a:r>
              <a:rPr lang="en-US" altLang="ko-KR" dirty="0"/>
              <a:t>TCP </a:t>
            </a:r>
            <a:r>
              <a:rPr lang="ko-KR" altLang="en-US" dirty="0"/>
              <a:t>프로토콜 수준에서 서버와 논리적 연결을 설정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66800" y="2140243"/>
            <a:ext cx="7581900" cy="4184357"/>
            <a:chOff x="1066800" y="2133600"/>
            <a:chExt cx="7581900" cy="41843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133600"/>
              <a:ext cx="7581900" cy="191822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14800"/>
              <a:ext cx="7581900" cy="2203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19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데이터 전송 함수</a:t>
            </a:r>
            <a:endParaRPr lang="en-US" altLang="ko-KR" dirty="0"/>
          </a:p>
          <a:p>
            <a:pPr lvl="1"/>
            <a:r>
              <a:rPr lang="ko-KR" altLang="en-US" dirty="0"/>
              <a:t>기본이 되는 </a:t>
            </a:r>
            <a:r>
              <a:rPr lang="ko-KR" altLang="en-US"/>
              <a:t>함수는</a:t>
            </a:r>
            <a:r>
              <a:rPr lang="en-US" altLang="ko-KR"/>
              <a:t> send() </a:t>
            </a:r>
            <a:r>
              <a:rPr lang="ko-KR" altLang="en-US" dirty="0"/>
              <a:t>함수</a:t>
            </a:r>
            <a:r>
              <a:rPr lang="en-US" altLang="ko-KR"/>
              <a:t>, recv()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UDP</a:t>
            </a:r>
            <a:r>
              <a:rPr lang="ko-KR" altLang="en-US" dirty="0"/>
              <a:t>에서 주로 </a:t>
            </a:r>
            <a:r>
              <a:rPr lang="ko-KR" altLang="en-US"/>
              <a:t>사용하는 </a:t>
            </a:r>
            <a:r>
              <a:rPr lang="en-US" altLang="ko-KR"/>
              <a:t>sendto() </a:t>
            </a:r>
            <a:r>
              <a:rPr lang="ko-KR" altLang="en-US" dirty="0"/>
              <a:t>함수</a:t>
            </a:r>
            <a:r>
              <a:rPr lang="en-US" altLang="ko-KR"/>
              <a:t>, recvfrom()</a:t>
            </a:r>
            <a:r>
              <a:rPr lang="ko-KR" altLang="en-US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윈도우 전용 함수로 </a:t>
            </a:r>
            <a:r>
              <a:rPr lang="en-US" altLang="ko-KR" err="1"/>
              <a:t>WSASend</a:t>
            </a:r>
            <a:r>
              <a:rPr lang="en-US" altLang="ko-KR"/>
              <a:t>*(), </a:t>
            </a:r>
            <a:r>
              <a:rPr lang="en-US" altLang="ko-KR" err="1"/>
              <a:t>WSARecv</a:t>
            </a:r>
            <a:r>
              <a:rPr lang="en-US" altLang="ko-KR"/>
              <a:t>*() </a:t>
            </a:r>
            <a:r>
              <a:rPr lang="ko-KR" altLang="en-US" dirty="0"/>
              <a:t>확장 함수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전용 </a:t>
            </a:r>
            <a:r>
              <a:rPr lang="ko-KR" altLang="en-US"/>
              <a:t>함수로 </a:t>
            </a:r>
            <a:r>
              <a:rPr lang="en-US" altLang="ko-KR"/>
              <a:t>write() </a:t>
            </a:r>
            <a:r>
              <a:rPr lang="ko-KR" altLang="en-US" dirty="0"/>
              <a:t>함수</a:t>
            </a:r>
            <a:r>
              <a:rPr lang="en-US" altLang="ko-KR"/>
              <a:t>, read()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757826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ko-KR" altLang="en-US" dirty="0"/>
              <a:t>소켓 데이터 구조체</a:t>
            </a:r>
            <a:r>
              <a:rPr lang="en-US" altLang="ko-KR" dirty="0"/>
              <a:t>(2)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2057400"/>
            <a:ext cx="8089900" cy="4114800"/>
            <a:chOff x="48" y="864"/>
            <a:chExt cx="5520" cy="249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52" y="864"/>
              <a:ext cx="1488" cy="24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 b="1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080" y="864"/>
              <a:ext cx="1488" cy="24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 b="1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92" y="1008"/>
              <a:ext cx="1005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서버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00" y="129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92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392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392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352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320" y="1008"/>
              <a:ext cx="1007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클라이언트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320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320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320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320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272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128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894" y="1337"/>
              <a:ext cx="482" cy="539"/>
            </a:xfrm>
            <a:custGeom>
              <a:avLst/>
              <a:gdLst>
                <a:gd name="T0" fmla="*/ 431 w 491"/>
                <a:gd name="T1" fmla="*/ 0 h 580"/>
                <a:gd name="T2" fmla="*/ 305 w 491"/>
                <a:gd name="T3" fmla="*/ 142 h 580"/>
                <a:gd name="T4" fmla="*/ 52 w 491"/>
                <a:gd name="T5" fmla="*/ 202 h 580"/>
                <a:gd name="T6" fmla="*/ 0 w 491"/>
                <a:gd name="T7" fmla="*/ 348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 flipH="1">
              <a:off x="4349" y="1344"/>
              <a:ext cx="474" cy="530"/>
            </a:xfrm>
            <a:custGeom>
              <a:avLst/>
              <a:gdLst>
                <a:gd name="T0" fmla="*/ 384 w 491"/>
                <a:gd name="T1" fmla="*/ 0 h 580"/>
                <a:gd name="T2" fmla="*/ 271 w 491"/>
                <a:gd name="T3" fmla="*/ 128 h 580"/>
                <a:gd name="T4" fmla="*/ 45 w 491"/>
                <a:gd name="T5" fmla="*/ 179 h 580"/>
                <a:gd name="T6" fmla="*/ 0 w 491"/>
                <a:gd name="T7" fmla="*/ 308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8" y="1200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응용 프로그램</a:t>
              </a: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960" y="864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2" y="244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운영체제</a:t>
              </a:r>
            </a:p>
          </p:txBody>
        </p:sp>
        <p:sp>
          <p:nvSpPr>
            <p:cNvPr id="27" name="AutoShape 27"/>
            <p:cNvSpPr>
              <a:spLocks/>
            </p:cNvSpPr>
            <p:nvPr/>
          </p:nvSpPr>
          <p:spPr bwMode="auto">
            <a:xfrm>
              <a:off x="960" y="1776"/>
              <a:ext cx="96" cy="1584"/>
            </a:xfrm>
            <a:prstGeom prst="leftBrace">
              <a:avLst>
                <a:gd name="adj1" fmla="val 1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2879" y="864"/>
              <a:ext cx="1003" cy="864"/>
            </a:xfrm>
            <a:prstGeom prst="cloudCallout">
              <a:avLst>
                <a:gd name="adj1" fmla="val -296"/>
                <a:gd name="adj2" fmla="val 19398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 dirty="0"/>
                <a:t>네트워크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928" y="1872"/>
              <a:ext cx="864" cy="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392" y="302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320" y="302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392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392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488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584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680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776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392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920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016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112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208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304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1872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1632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320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320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416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512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608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704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4320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4848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4944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5040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5136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5232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4800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4560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880" y="2640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수신 버퍼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880" y="2832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송신 버퍼</a:t>
              </a: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2400" y="273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400" y="2928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3648" y="273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648" y="2928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07257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send()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send() </a:t>
            </a:r>
            <a:r>
              <a:rPr lang="ko-KR" altLang="en-US" dirty="0"/>
              <a:t>함수는 응용 프로그램의 데이터 전송을 위해 운영체제의 송신 버퍼에 데이터를 </a:t>
            </a:r>
            <a:r>
              <a:rPr lang="ko-KR" altLang="en-US"/>
              <a:t>복사하고 리턴</a:t>
            </a:r>
            <a:endParaRPr lang="en-US" altLang="ko-KR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4" y="2438400"/>
            <a:ext cx="678288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recv()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recv() </a:t>
            </a:r>
            <a:r>
              <a:rPr lang="ko-KR" altLang="en-US" dirty="0"/>
              <a:t>함수는 운영체제의 수신 버퍼에 도착한 데이터를 응용 프로그램 </a:t>
            </a:r>
            <a:r>
              <a:rPr lang="ko-KR" altLang="en-US"/>
              <a:t>버퍼에 복사하고 리턴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981825" cy="44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7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 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/>
              <a:t>recv()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/>
              <a:t>recv() </a:t>
            </a:r>
            <a:r>
              <a:rPr lang="ko-KR" altLang="en-US" dirty="0"/>
              <a:t>함수는 두 종류의 성공적인 </a:t>
            </a:r>
            <a:r>
              <a:rPr lang="ko-KR" altLang="en-US" dirty="0" err="1"/>
              <a:t>리턴을</a:t>
            </a:r>
            <a:r>
              <a:rPr lang="ko-KR" altLang="en-US" dirty="0"/>
              <a:t> 할 수 있음</a:t>
            </a:r>
            <a:endParaRPr lang="en-US" altLang="ko-KR" dirty="0"/>
          </a:p>
          <a:p>
            <a:pPr lvl="2"/>
            <a:r>
              <a:rPr lang="ko-KR" altLang="en-US" dirty="0"/>
              <a:t>수신 버퍼에 데이터가 도달한 경우</a:t>
            </a:r>
            <a:endParaRPr lang="en-US" altLang="ko-KR" dirty="0"/>
          </a:p>
          <a:p>
            <a:pPr lvl="2"/>
            <a:r>
              <a:rPr lang="ko-KR" altLang="en-US"/>
              <a:t>접속이</a:t>
            </a:r>
            <a:r>
              <a:rPr lang="en-US" altLang="ko-KR"/>
              <a:t> </a:t>
            </a:r>
            <a:r>
              <a:rPr lang="ko-KR" altLang="en-US"/>
              <a:t>정상 </a:t>
            </a:r>
            <a:r>
              <a:rPr lang="ko-KR" altLang="en-US" dirty="0"/>
              <a:t>종료한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17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분석</a:t>
            </a:r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/>
              <a:t>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9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622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(IPv6)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IPv4 </a:t>
            </a:r>
            <a:r>
              <a:rPr lang="ko-KR" altLang="en-US" dirty="0"/>
              <a:t>코드를 </a:t>
            </a:r>
            <a:r>
              <a:rPr lang="en-US" altLang="ko-KR" dirty="0"/>
              <a:t>IPv6 </a:t>
            </a:r>
            <a:r>
              <a:rPr lang="ko-KR" altLang="en-US" dirty="0"/>
              <a:t>코드로 변환하는 규칙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필요시</a:t>
            </a:r>
            <a:r>
              <a:rPr lang="en-US" altLang="ko-KR" dirty="0"/>
              <a:t>) </a:t>
            </a:r>
            <a:r>
              <a:rPr lang="ko-KR" altLang="en-US" dirty="0"/>
              <a:t>새로운 헤더 파일을 포함</a:t>
            </a:r>
            <a:endParaRPr lang="en-US" altLang="ko-KR" dirty="0"/>
          </a:p>
          <a:p>
            <a:pPr lvl="1"/>
            <a:r>
              <a:rPr lang="ko-KR" altLang="en-US" dirty="0"/>
              <a:t>소켓 생성 시 </a:t>
            </a:r>
            <a:r>
              <a:rPr lang="en-US" altLang="ko-KR" dirty="0"/>
              <a:t>AF_INET </a:t>
            </a:r>
            <a:r>
              <a:rPr lang="ko-KR" altLang="en-US" dirty="0"/>
              <a:t>대신 </a:t>
            </a:r>
            <a:r>
              <a:rPr lang="en-US" altLang="ko-KR" dirty="0"/>
              <a:t>AF_INET6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소켓 주소 구조체로 </a:t>
            </a:r>
            <a:r>
              <a:rPr lang="en-US" altLang="ko-KR" dirty="0" err="1"/>
              <a:t>sockaddr_in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sockaddr_in6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데이터 전송 함수는 </a:t>
            </a:r>
            <a:r>
              <a:rPr lang="ko-KR" altLang="en-US"/>
              <a:t>기존의 </a:t>
            </a:r>
            <a:r>
              <a:rPr lang="en-US" altLang="ko-KR"/>
              <a:t>send() </a:t>
            </a:r>
            <a:r>
              <a:rPr lang="ko-KR" altLang="en-US"/>
              <a:t>함수와 </a:t>
            </a:r>
            <a:r>
              <a:rPr lang="en-US" altLang="ko-KR"/>
              <a:t>recv() </a:t>
            </a:r>
            <a:r>
              <a:rPr lang="ko-KR" altLang="en-US" dirty="0"/>
              <a:t>함수를 변경 없이 </a:t>
            </a:r>
            <a:r>
              <a:rPr lang="ko-KR" altLang="en-US"/>
              <a:t>그대로 사용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>
              <a:latin typeface="맑은 고딕"/>
              <a:ea typeface="맑은 고딕"/>
            </a:endParaRPr>
          </a:p>
          <a:p>
            <a:pPr marL="266700" lvl="1" indent="0">
              <a:buNone/>
            </a:pPr>
            <a:r>
              <a:rPr lang="en-US" altLang="ko-KR">
                <a:latin typeface="맑은 고딕"/>
                <a:ea typeface="맑은 고딕"/>
              </a:rPr>
              <a:t>※ </a:t>
            </a:r>
            <a:r>
              <a:rPr lang="ko-KR" altLang="en-US" dirty="0">
                <a:latin typeface="맑은 고딕"/>
                <a:ea typeface="맑은 고딕"/>
              </a:rPr>
              <a:t>이런 규칙을 따라 변경한 코드는 </a:t>
            </a:r>
            <a:r>
              <a:rPr lang="en-US" altLang="ko-KR" dirty="0">
                <a:latin typeface="맑은 고딕"/>
                <a:ea typeface="맑은 고딕"/>
              </a:rPr>
              <a:t>IPv6</a:t>
            </a:r>
            <a:r>
              <a:rPr lang="ko-KR" altLang="en-US">
                <a:latin typeface="맑은 고딕"/>
                <a:ea typeface="맑은 고딕"/>
              </a:rPr>
              <a:t>만을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527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TCP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웹 서버</a:t>
            </a:r>
            <a:r>
              <a:rPr lang="en-US" altLang="ko-KR" dirty="0"/>
              <a:t>-</a:t>
            </a:r>
            <a:r>
              <a:rPr lang="ko-KR" altLang="en-US" dirty="0"/>
              <a:t>클라이언트 동작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743200" y="1970087"/>
            <a:ext cx="6705600" cy="4278313"/>
            <a:chOff x="2743200" y="1828800"/>
            <a:chExt cx="6705600" cy="427831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4700588" y="5791200"/>
              <a:ext cx="2843212" cy="315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웹 클라이언트</a:t>
              </a:r>
            </a:p>
          </p:txBody>
        </p:sp>
        <p:pic>
          <p:nvPicPr>
            <p:cNvPr id="5" name="Picture 8" descr="j02303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600" y="1828800"/>
              <a:ext cx="555625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641850" y="3154363"/>
              <a:ext cx="2843213" cy="315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웹 서버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4148138" y="2649538"/>
              <a:ext cx="1606550" cy="145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 flipV="1">
              <a:off x="6434138" y="2649538"/>
              <a:ext cx="1608137" cy="145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895600" y="3028950"/>
              <a:ext cx="1779588" cy="44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solidFill>
                    <a:srgbClr val="969696"/>
                  </a:solidFill>
                </a:rPr>
                <a:t>GET / HTTP/1.1</a:t>
              </a:r>
            </a:p>
            <a:p>
              <a:r>
                <a:rPr lang="en-US" altLang="ko-KR" sz="1400" b="1">
                  <a:solidFill>
                    <a:srgbClr val="969696"/>
                  </a:solidFill>
                </a:rPr>
                <a:t>Accept: image/gif, ...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7364413" y="3090863"/>
              <a:ext cx="1779587" cy="442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solidFill>
                    <a:srgbClr val="969696"/>
                  </a:solidFill>
                </a:rPr>
                <a:t>&lt;HTML&gt;</a:t>
              </a:r>
            </a:p>
            <a:p>
              <a:r>
                <a:rPr lang="en-US" altLang="ko-KR" sz="1400" b="1">
                  <a:solidFill>
                    <a:srgbClr val="969696"/>
                  </a:solidFill>
                </a:rPr>
                <a:t>&lt;HEAD&gt;...&lt;/HEAD&gt;...</a:t>
              </a:r>
            </a:p>
          </p:txBody>
        </p:sp>
        <p:pic>
          <p:nvPicPr>
            <p:cNvPr id="11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179888"/>
              <a:ext cx="2860675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4179888"/>
              <a:ext cx="2860675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862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핵심 동작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200400" y="1981200"/>
            <a:ext cx="5737225" cy="4114800"/>
            <a:chOff x="2949575" y="1905000"/>
            <a:chExt cx="5737225" cy="4114800"/>
          </a:xfrm>
        </p:grpSpPr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3025775" y="1905000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6683375" y="1905000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3025775" y="26670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</a:t>
              </a: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4016375" y="236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3025775" y="32766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</a:t>
              </a:r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4016375" y="2971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3025775" y="38862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</a:t>
              </a:r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4016375" y="3581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3025775" y="44958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4016375" y="4191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4016375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 flipH="1">
              <a:off x="3025775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V="1">
              <a:off x="3025775" y="3733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>
              <a:off x="3025775" y="3733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683375" y="32766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</a:t>
              </a:r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>
              <a:off x="7673975" y="23622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683375" y="38862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</a:t>
              </a:r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>
              <a:off x="7673975" y="3581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54"/>
            <p:cNvSpPr>
              <a:spLocks noChangeArrowheads="1"/>
            </p:cNvSpPr>
            <p:nvPr/>
          </p:nvSpPr>
          <p:spPr bwMode="auto">
            <a:xfrm>
              <a:off x="6683375" y="44958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</a:t>
              </a:r>
            </a:p>
          </p:txBody>
        </p:sp>
        <p:sp>
          <p:nvSpPr>
            <p:cNvPr id="32" name="Line 55"/>
            <p:cNvSpPr>
              <a:spLocks noChangeShapeType="1"/>
            </p:cNvSpPr>
            <p:nvPr/>
          </p:nvSpPr>
          <p:spPr bwMode="auto">
            <a:xfrm>
              <a:off x="7673975" y="4191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56"/>
            <p:cNvSpPr>
              <a:spLocks noChangeShapeType="1"/>
            </p:cNvSpPr>
            <p:nvPr/>
          </p:nvSpPr>
          <p:spPr bwMode="auto">
            <a:xfrm>
              <a:off x="7673975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57"/>
            <p:cNvSpPr>
              <a:spLocks noChangeShapeType="1"/>
            </p:cNvSpPr>
            <p:nvPr/>
          </p:nvSpPr>
          <p:spPr bwMode="auto">
            <a:xfrm flipH="1">
              <a:off x="7673975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58"/>
            <p:cNvSpPr>
              <a:spLocks noChangeShapeType="1"/>
            </p:cNvSpPr>
            <p:nvPr/>
          </p:nvSpPr>
          <p:spPr bwMode="auto">
            <a:xfrm flipV="1">
              <a:off x="8664575" y="3733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59"/>
            <p:cNvSpPr>
              <a:spLocks noChangeShapeType="1"/>
            </p:cNvSpPr>
            <p:nvPr/>
          </p:nvSpPr>
          <p:spPr bwMode="auto">
            <a:xfrm>
              <a:off x="7673975" y="3733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>
              <a:off x="2949575" y="2362200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61"/>
            <p:cNvSpPr>
              <a:spLocks noChangeShapeType="1"/>
            </p:cNvSpPr>
            <p:nvPr/>
          </p:nvSpPr>
          <p:spPr bwMode="auto">
            <a:xfrm>
              <a:off x="6607175" y="2362200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62"/>
            <p:cNvSpPr>
              <a:spLocks noChangeShapeType="1"/>
            </p:cNvSpPr>
            <p:nvPr/>
          </p:nvSpPr>
          <p:spPr bwMode="auto">
            <a:xfrm flipH="1">
              <a:off x="4473575" y="3452813"/>
              <a:ext cx="2678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63"/>
            <p:cNvSpPr>
              <a:spLocks noChangeShapeType="1"/>
            </p:cNvSpPr>
            <p:nvPr/>
          </p:nvSpPr>
          <p:spPr bwMode="auto">
            <a:xfrm flipH="1">
              <a:off x="4321175" y="4098925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64"/>
            <p:cNvSpPr>
              <a:spLocks noChangeShapeType="1"/>
            </p:cNvSpPr>
            <p:nvPr/>
          </p:nvSpPr>
          <p:spPr bwMode="auto">
            <a:xfrm flipH="1">
              <a:off x="4321175" y="468471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AutoShape 65"/>
            <p:cNvSpPr>
              <a:spLocks noChangeArrowheads="1"/>
            </p:cNvSpPr>
            <p:nvPr/>
          </p:nvSpPr>
          <p:spPr bwMode="auto">
            <a:xfrm>
              <a:off x="4930775" y="3200400"/>
              <a:ext cx="1828800" cy="1752600"/>
            </a:xfrm>
            <a:prstGeom prst="cloudCallout">
              <a:avLst>
                <a:gd name="adj1" fmla="val -1995"/>
                <a:gd name="adj2" fmla="val 93569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5006975" y="4991100"/>
              <a:ext cx="1371600" cy="102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3033713" y="5630863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</a:t>
              </a:r>
              <a:br>
                <a:rPr lang="en-US" altLang="ko-KR" b="1"/>
              </a:br>
              <a:r>
                <a:rPr lang="ko-KR" altLang="en-US" b="1"/>
                <a:t>또는 </a:t>
              </a:r>
              <a:r>
                <a:rPr lang="en-US" altLang="ko-KR" b="1"/>
                <a:t>close</a:t>
              </a:r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4016375" y="51022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6705600" y="5630863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</a:t>
              </a:r>
            </a:p>
          </p:txBody>
        </p:sp>
        <p:sp>
          <p:nvSpPr>
            <p:cNvPr id="47" name="Line 70"/>
            <p:cNvSpPr>
              <a:spLocks noChangeShapeType="1"/>
            </p:cNvSpPr>
            <p:nvPr/>
          </p:nvSpPr>
          <p:spPr bwMode="auto">
            <a:xfrm>
              <a:off x="7678738" y="51022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3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동작 원리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62200" y="2438400"/>
            <a:ext cx="7239000" cy="3352800"/>
            <a:chOff x="2133600" y="2286000"/>
            <a:chExt cx="7239000" cy="3352800"/>
          </a:xfrm>
        </p:grpSpPr>
        <p:grpSp>
          <p:nvGrpSpPr>
            <p:cNvPr id="48" name="Group 17"/>
            <p:cNvGrpSpPr>
              <a:grpSpLocks/>
            </p:cNvGrpSpPr>
            <p:nvPr/>
          </p:nvGrpSpPr>
          <p:grpSpPr bwMode="auto">
            <a:xfrm>
              <a:off x="2133600" y="2286000"/>
              <a:ext cx="2449513" cy="1447800"/>
              <a:chOff x="930" y="1440"/>
              <a:chExt cx="1543" cy="912"/>
            </a:xfrm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930" y="1440"/>
                <a:ext cx="1108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1462" y="2112"/>
                <a:ext cx="89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1498" y="2208"/>
                <a:ext cx="97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6899275" y="2286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7743825" y="3352800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6899275" y="44958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 </a:t>
              </a:r>
              <a:r>
                <a:rPr lang="en-US" altLang="ko-KR" b="1"/>
                <a:t>1</a:t>
              </a: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743825" y="4419600"/>
              <a:ext cx="1397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H="1" flipV="1">
              <a:off x="7813675" y="3505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7824788" y="3849688"/>
              <a:ext cx="15478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접속</a:t>
              </a:r>
            </a:p>
          </p:txBody>
        </p:sp>
        <p:sp>
          <p:nvSpPr>
            <p:cNvPr id="58" name="AutoShape 15"/>
            <p:cNvSpPr>
              <a:spLocks noChangeArrowheads="1"/>
            </p:cNvSpPr>
            <p:nvPr/>
          </p:nvSpPr>
          <p:spPr bwMode="auto">
            <a:xfrm>
              <a:off x="4724400" y="3490913"/>
              <a:ext cx="900113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37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동작 원리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57400" y="2438400"/>
            <a:ext cx="8305800" cy="3352800"/>
            <a:chOff x="1905000" y="2286000"/>
            <a:chExt cx="8305800" cy="3352800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5991225" y="2286000"/>
              <a:ext cx="4219575" cy="3352800"/>
              <a:chOff x="768" y="624"/>
              <a:chExt cx="2880" cy="2112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440" y="624"/>
                <a:ext cx="1203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2016" y="1296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768" y="2016"/>
                <a:ext cx="1201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/>
                  <a:t> 1</a:t>
                </a: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 flipV="1">
                <a:off x="1367" y="1384"/>
                <a:ext cx="487" cy="5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1196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/>
                  <a:t> 2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H="1" flipV="1">
                <a:off x="2275" y="1376"/>
                <a:ext cx="486" cy="5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2592" y="1632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grpSp>
          <p:nvGrpSpPr>
            <p:cNvPr id="29" name="Group 18"/>
            <p:cNvGrpSpPr>
              <a:grpSpLocks/>
            </p:cNvGrpSpPr>
            <p:nvPr/>
          </p:nvGrpSpPr>
          <p:grpSpPr bwMode="auto">
            <a:xfrm>
              <a:off x="1905000" y="2286000"/>
              <a:ext cx="2743200" cy="3352800"/>
              <a:chOff x="2448" y="1632"/>
              <a:chExt cx="1872" cy="2112"/>
            </a:xfrm>
          </p:grpSpPr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2640" y="1632"/>
                <a:ext cx="12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31" name="Oval 20"/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12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 dirty="0"/>
                  <a:t> </a:t>
                </a:r>
                <a:r>
                  <a:rPr lang="en-US" altLang="ko-KR" b="1"/>
                  <a:t>1</a:t>
                </a:r>
                <a:endParaRPr lang="en-US" altLang="ko-KR" b="1" dirty="0"/>
              </a:p>
            </p:txBody>
          </p:sp>
          <p:sp>
            <p:nvSpPr>
              <p:cNvPr id="33" name="Oval 22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 flipV="1">
                <a:off x="3072" y="240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Oval 2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2656" y="264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sp>
          <p:nvSpPr>
            <p:cNvPr id="38" name="AutoShape 27"/>
            <p:cNvSpPr>
              <a:spLocks noChangeArrowheads="1"/>
            </p:cNvSpPr>
            <p:nvPr/>
          </p:nvSpPr>
          <p:spPr bwMode="auto">
            <a:xfrm>
              <a:off x="4800600" y="3490913"/>
              <a:ext cx="900113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52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TCP </a:t>
            </a:r>
            <a:r>
              <a:rPr lang="ko-KR" altLang="en-US" dirty="0"/>
              <a:t>서버와 여러 </a:t>
            </a:r>
            <a:r>
              <a:rPr lang="en-US" altLang="ko-KR" dirty="0"/>
              <a:t>TCP </a:t>
            </a:r>
            <a:r>
              <a:rPr lang="ko-KR" altLang="en-US" dirty="0"/>
              <a:t>클라이언트의 통신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962400" y="2438400"/>
            <a:ext cx="4254500" cy="3048000"/>
            <a:chOff x="2778125" y="2286000"/>
            <a:chExt cx="4254500" cy="3048000"/>
          </a:xfrm>
        </p:grpSpPr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2778125" y="2286000"/>
              <a:ext cx="3587750" cy="3048000"/>
              <a:chOff x="1632" y="624"/>
              <a:chExt cx="2448" cy="1920"/>
            </a:xfrm>
          </p:grpSpPr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24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2" name="Group 7"/>
              <p:cNvGrpSpPr>
                <a:grpSpLocks/>
              </p:cNvGrpSpPr>
              <p:nvPr/>
            </p:nvGrpSpPr>
            <p:grpSpPr bwMode="auto">
              <a:xfrm>
                <a:off x="1632" y="1968"/>
                <a:ext cx="960" cy="576"/>
                <a:chOff x="864" y="1968"/>
                <a:chExt cx="960" cy="576"/>
              </a:xfrm>
            </p:grpSpPr>
            <p:sp>
              <p:nvSpPr>
                <p:cNvPr id="63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016"/>
                  <a:ext cx="960" cy="52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sz="1600" b="1" dirty="0"/>
                    <a:t>TCP </a:t>
                  </a:r>
                </a:p>
                <a:p>
                  <a:pPr algn="ctr">
                    <a:defRPr/>
                  </a:pPr>
                  <a:r>
                    <a:rPr lang="ko-KR" altLang="en-US" sz="1600" b="1"/>
                    <a:t>클라이언트 </a:t>
                  </a:r>
                  <a:r>
                    <a:rPr lang="en-US" altLang="ko-KR" sz="1600" b="1"/>
                    <a:t>1</a:t>
                  </a:r>
                  <a:endParaRPr lang="en-US" altLang="ko-KR" sz="1600" b="1" dirty="0"/>
                </a:p>
              </p:txBody>
            </p:sp>
            <p:sp>
              <p:nvSpPr>
                <p:cNvPr id="64" name="Oval 9"/>
                <p:cNvSpPr>
                  <a:spLocks noChangeArrowheads="1"/>
                </p:cNvSpPr>
                <p:nvPr/>
              </p:nvSpPr>
              <p:spPr bwMode="auto">
                <a:xfrm>
                  <a:off x="1296" y="1968"/>
                  <a:ext cx="96" cy="9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 flipH="1" flipV="1">
                <a:off x="2112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Oval 11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960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600" b="1"/>
                  <a:t>TCP </a:t>
                </a:r>
              </a:p>
              <a:p>
                <a:pPr algn="ctr">
                  <a:defRPr/>
                </a:pPr>
                <a:r>
                  <a:rPr lang="ko-KR" altLang="en-US" sz="1600" b="1"/>
                  <a:t>클라이언트 </a:t>
                </a:r>
                <a:r>
                  <a:rPr lang="en-US" altLang="ko-KR" sz="1600" b="1"/>
                  <a:t>n</a:t>
                </a:r>
              </a:p>
            </p:txBody>
          </p:sp>
          <p:sp>
            <p:nvSpPr>
              <p:cNvPr id="47" name="Oval 14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Oval 15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 flipH="1" flipV="1">
                <a:off x="3504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1" name="Oval 18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auto">
              <a:xfrm flipH="1" flipV="1">
                <a:off x="2688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Oval 20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Line 21"/>
              <p:cNvSpPr>
                <a:spLocks noChangeShapeType="1"/>
              </p:cNvSpPr>
              <p:nvPr/>
            </p:nvSpPr>
            <p:spPr bwMode="auto">
              <a:xfrm flipH="1" flipV="1">
                <a:off x="2832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Oval 22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" name="Line 23"/>
              <p:cNvSpPr>
                <a:spLocks noChangeShapeType="1"/>
              </p:cNvSpPr>
              <p:nvPr/>
            </p:nvSpPr>
            <p:spPr bwMode="auto">
              <a:xfrm flipH="1" flipV="1">
                <a:off x="2976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33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8" name="Rectangle 25"/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28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9" name="Oval 26"/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" name="Oval 27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 flipH="1" flipV="1">
                <a:off x="3744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</p:grp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6270625" y="3852863"/>
              <a:ext cx="762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66" name="AutoShape 31"/>
            <p:cNvSpPr>
              <a:spLocks/>
            </p:cNvSpPr>
            <p:nvPr/>
          </p:nvSpPr>
          <p:spPr bwMode="auto">
            <a:xfrm>
              <a:off x="6096000" y="3505200"/>
              <a:ext cx="215900" cy="936625"/>
            </a:xfrm>
            <a:prstGeom prst="rightBrace">
              <a:avLst>
                <a:gd name="adj1" fmla="val 36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250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기본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1027</Words>
  <Application>Microsoft Office PowerPoint</Application>
  <PresentationFormat>와이드스크린</PresentationFormat>
  <Paragraphs>247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HY견고딕</vt:lpstr>
      <vt:lpstr>HY울릉도M</vt:lpstr>
      <vt:lpstr>HY중고딕</vt:lpstr>
      <vt:lpstr>HY헤드라인M</vt:lpstr>
      <vt:lpstr>굴림</vt:lpstr>
      <vt:lpstr>맑은 고딕</vt:lpstr>
      <vt:lpstr>Arial</vt:lpstr>
      <vt:lpstr>Times New Roman</vt:lpstr>
      <vt:lpstr>Verdana</vt:lpstr>
      <vt:lpstr>Wingdings</vt:lpstr>
      <vt:lpstr>Wingdings 2</vt:lpstr>
      <vt:lpstr>1_Office 테마</vt:lpstr>
      <vt:lpstr>기본</vt:lpstr>
      <vt:lpstr>PowerPoint 프레젠테이션</vt:lpstr>
      <vt:lpstr>PowerPoint 프레젠테이션</vt:lpstr>
      <vt:lpstr>PowerPoint 프레젠테이션</vt:lpstr>
      <vt:lpstr>01 TCP 서버-클라이언트 구조</vt:lpstr>
      <vt:lpstr>TCP 서버-클라이언트 구조 (1)</vt:lpstr>
      <vt:lpstr>TCP 서버-클라이언트 구조 (2)</vt:lpstr>
      <vt:lpstr>TCP 서버-클라이언트 구조 (3)</vt:lpstr>
      <vt:lpstr>TCP 서버-클라이언트 구조 (4)</vt:lpstr>
      <vt:lpstr>TCP 서버-클라이언트 구조 (5)</vt:lpstr>
      <vt:lpstr>TCP 서버-클라이언트 구조 (6)</vt:lpstr>
      <vt:lpstr>TCP 서버-클라이언트 구조 (8)</vt:lpstr>
      <vt:lpstr>TCP 서버-클라이언트 구조 (9)</vt:lpstr>
      <vt:lpstr>TCP 서버-클라이언트 구조 (10)</vt:lpstr>
      <vt:lpstr>TCP 서버-클라이언트 구조 (11)</vt:lpstr>
      <vt:lpstr>TCP 서버-클라이언트 구조 (12)</vt:lpstr>
      <vt:lpstr>TCP 서버-클라이언트 구조 (13)</vt:lpstr>
      <vt:lpstr>02 TCP 서버-클라이언트 분석</vt:lpstr>
      <vt:lpstr>TCP 서버-클라이언트 분석 (1)</vt:lpstr>
      <vt:lpstr>TCP 서버-클라이언트 분석 (2)</vt:lpstr>
      <vt:lpstr>TCP 서버-클라이언트 분석 (3)</vt:lpstr>
      <vt:lpstr>TCP 서버-클라이언트 분석 (4)</vt:lpstr>
      <vt:lpstr>TCP 서버-클라이언트 분석 (5)</vt:lpstr>
      <vt:lpstr>TCP 서버-클라이언트 분석 (6)</vt:lpstr>
      <vt:lpstr>TCP 서버-클라이언트 분석 (7)</vt:lpstr>
      <vt:lpstr>TCP 서버-클라이언트 분석 (8)</vt:lpstr>
      <vt:lpstr>TCP 서버-클라이언트 분석 (9)</vt:lpstr>
      <vt:lpstr>TCP 서버-클라이언트 분석 (10)</vt:lpstr>
      <vt:lpstr>TCP 서버-클라이언트 분석 (11)</vt:lpstr>
      <vt:lpstr>TCP 서버-클라이언트 분석 (12)</vt:lpstr>
      <vt:lpstr>03 TCP 서버-클라이언트(IPv6)</vt:lpstr>
      <vt:lpstr>TCP 서버-클라이언트(IPv6) 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kim hungon</cp:lastModifiedBy>
  <cp:revision>101</cp:revision>
  <cp:lastPrinted>1601-01-01T00:00:00Z</cp:lastPrinted>
  <dcterms:created xsi:type="dcterms:W3CDTF">1601-01-01T00:00:00Z</dcterms:created>
  <dcterms:modified xsi:type="dcterms:W3CDTF">2023-03-29T16:27:53Z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