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74" r:id="rId14"/>
    <p:sldId id="272" r:id="rId15"/>
    <p:sldId id="276"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58" y="-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2E9AEF-09AD-482B-9ED1-D3EB0A41B5B1}" type="datetimeFigureOut">
              <a:rPr lang="en-US" smtClean="0"/>
              <a:t>05-Aug-25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F1BBA-7850-4F4F-B4AA-84230D93BA68}" type="slidenum">
              <a:rPr lang="en-US" smtClean="0"/>
              <a:t>‹#›</a:t>
            </a:fld>
            <a:endParaRPr lang="en-US"/>
          </a:p>
        </p:txBody>
      </p:sp>
    </p:spTree>
    <p:extLst>
      <p:ext uri="{BB962C8B-B14F-4D97-AF65-F5344CB8AC3E}">
        <p14:creationId xmlns:p14="http://schemas.microsoft.com/office/powerpoint/2010/main" val="1088083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2E9AEF-09AD-482B-9ED1-D3EB0A41B5B1}" type="datetimeFigureOut">
              <a:rPr lang="en-US" smtClean="0"/>
              <a:t>05-Aug-25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F1BBA-7850-4F4F-B4AA-84230D93BA68}" type="slidenum">
              <a:rPr lang="en-US" smtClean="0"/>
              <a:t>‹#›</a:t>
            </a:fld>
            <a:endParaRPr lang="en-US"/>
          </a:p>
        </p:txBody>
      </p:sp>
    </p:spTree>
    <p:extLst>
      <p:ext uri="{BB962C8B-B14F-4D97-AF65-F5344CB8AC3E}">
        <p14:creationId xmlns:p14="http://schemas.microsoft.com/office/powerpoint/2010/main" val="658532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2E9AEF-09AD-482B-9ED1-D3EB0A41B5B1}" type="datetimeFigureOut">
              <a:rPr lang="en-US" smtClean="0"/>
              <a:t>05-Aug-25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F1BBA-7850-4F4F-B4AA-84230D93BA68}" type="slidenum">
              <a:rPr lang="en-US" smtClean="0"/>
              <a:t>‹#›</a:t>
            </a:fld>
            <a:endParaRPr lang="en-US"/>
          </a:p>
        </p:txBody>
      </p:sp>
    </p:spTree>
    <p:extLst>
      <p:ext uri="{BB962C8B-B14F-4D97-AF65-F5344CB8AC3E}">
        <p14:creationId xmlns:p14="http://schemas.microsoft.com/office/powerpoint/2010/main" val="1546081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2E9AEF-09AD-482B-9ED1-D3EB0A41B5B1}" type="datetimeFigureOut">
              <a:rPr lang="en-US" smtClean="0"/>
              <a:t>05-Aug-25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F1BBA-7850-4F4F-B4AA-84230D93BA68}" type="slidenum">
              <a:rPr lang="en-US" smtClean="0"/>
              <a:t>‹#›</a:t>
            </a:fld>
            <a:endParaRPr lang="en-US"/>
          </a:p>
        </p:txBody>
      </p:sp>
    </p:spTree>
    <p:extLst>
      <p:ext uri="{BB962C8B-B14F-4D97-AF65-F5344CB8AC3E}">
        <p14:creationId xmlns:p14="http://schemas.microsoft.com/office/powerpoint/2010/main" val="357174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2E9AEF-09AD-482B-9ED1-D3EB0A41B5B1}" type="datetimeFigureOut">
              <a:rPr lang="en-US" smtClean="0"/>
              <a:t>05-Aug-25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1F1BBA-7850-4F4F-B4AA-84230D93BA68}" type="slidenum">
              <a:rPr lang="en-US" smtClean="0"/>
              <a:t>‹#›</a:t>
            </a:fld>
            <a:endParaRPr lang="en-US"/>
          </a:p>
        </p:txBody>
      </p:sp>
    </p:spTree>
    <p:extLst>
      <p:ext uri="{BB962C8B-B14F-4D97-AF65-F5344CB8AC3E}">
        <p14:creationId xmlns:p14="http://schemas.microsoft.com/office/powerpoint/2010/main" val="2335856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2E9AEF-09AD-482B-9ED1-D3EB0A41B5B1}" type="datetimeFigureOut">
              <a:rPr lang="en-US" smtClean="0"/>
              <a:t>05-Aug-25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1F1BBA-7850-4F4F-B4AA-84230D93BA68}" type="slidenum">
              <a:rPr lang="en-US" smtClean="0"/>
              <a:t>‹#›</a:t>
            </a:fld>
            <a:endParaRPr lang="en-US"/>
          </a:p>
        </p:txBody>
      </p:sp>
    </p:spTree>
    <p:extLst>
      <p:ext uri="{BB962C8B-B14F-4D97-AF65-F5344CB8AC3E}">
        <p14:creationId xmlns:p14="http://schemas.microsoft.com/office/powerpoint/2010/main" val="1514086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2E9AEF-09AD-482B-9ED1-D3EB0A41B5B1}" type="datetimeFigureOut">
              <a:rPr lang="en-US" smtClean="0"/>
              <a:t>05-Aug-25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1F1BBA-7850-4F4F-B4AA-84230D93BA68}" type="slidenum">
              <a:rPr lang="en-US" smtClean="0"/>
              <a:t>‹#›</a:t>
            </a:fld>
            <a:endParaRPr lang="en-US"/>
          </a:p>
        </p:txBody>
      </p:sp>
    </p:spTree>
    <p:extLst>
      <p:ext uri="{BB962C8B-B14F-4D97-AF65-F5344CB8AC3E}">
        <p14:creationId xmlns:p14="http://schemas.microsoft.com/office/powerpoint/2010/main" val="2632158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2E9AEF-09AD-482B-9ED1-D3EB0A41B5B1}" type="datetimeFigureOut">
              <a:rPr lang="en-US" smtClean="0"/>
              <a:t>05-Aug-25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1F1BBA-7850-4F4F-B4AA-84230D93BA68}" type="slidenum">
              <a:rPr lang="en-US" smtClean="0"/>
              <a:t>‹#›</a:t>
            </a:fld>
            <a:endParaRPr lang="en-US"/>
          </a:p>
        </p:txBody>
      </p:sp>
    </p:spTree>
    <p:extLst>
      <p:ext uri="{BB962C8B-B14F-4D97-AF65-F5344CB8AC3E}">
        <p14:creationId xmlns:p14="http://schemas.microsoft.com/office/powerpoint/2010/main" val="3745511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2E9AEF-09AD-482B-9ED1-D3EB0A41B5B1}" type="datetimeFigureOut">
              <a:rPr lang="en-US" smtClean="0"/>
              <a:t>05-Aug-25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1F1BBA-7850-4F4F-B4AA-84230D93BA68}" type="slidenum">
              <a:rPr lang="en-US" smtClean="0"/>
              <a:t>‹#›</a:t>
            </a:fld>
            <a:endParaRPr lang="en-US"/>
          </a:p>
        </p:txBody>
      </p:sp>
    </p:spTree>
    <p:extLst>
      <p:ext uri="{BB962C8B-B14F-4D97-AF65-F5344CB8AC3E}">
        <p14:creationId xmlns:p14="http://schemas.microsoft.com/office/powerpoint/2010/main" val="1367442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2E9AEF-09AD-482B-9ED1-D3EB0A41B5B1}" type="datetimeFigureOut">
              <a:rPr lang="en-US" smtClean="0"/>
              <a:t>05-Aug-25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1F1BBA-7850-4F4F-B4AA-84230D93BA68}" type="slidenum">
              <a:rPr lang="en-US" smtClean="0"/>
              <a:t>‹#›</a:t>
            </a:fld>
            <a:endParaRPr lang="en-US"/>
          </a:p>
        </p:txBody>
      </p:sp>
    </p:spTree>
    <p:extLst>
      <p:ext uri="{BB962C8B-B14F-4D97-AF65-F5344CB8AC3E}">
        <p14:creationId xmlns:p14="http://schemas.microsoft.com/office/powerpoint/2010/main" val="2667616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2E9AEF-09AD-482B-9ED1-D3EB0A41B5B1}" type="datetimeFigureOut">
              <a:rPr lang="en-US" smtClean="0"/>
              <a:t>05-Aug-25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1F1BBA-7850-4F4F-B4AA-84230D93BA68}" type="slidenum">
              <a:rPr lang="en-US" smtClean="0"/>
              <a:t>‹#›</a:t>
            </a:fld>
            <a:endParaRPr lang="en-US"/>
          </a:p>
        </p:txBody>
      </p:sp>
    </p:spTree>
    <p:extLst>
      <p:ext uri="{BB962C8B-B14F-4D97-AF65-F5344CB8AC3E}">
        <p14:creationId xmlns:p14="http://schemas.microsoft.com/office/powerpoint/2010/main" val="2905298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2E9AEF-09AD-482B-9ED1-D3EB0A41B5B1}" type="datetimeFigureOut">
              <a:rPr lang="en-US" smtClean="0"/>
              <a:t>05-Aug-25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1F1BBA-7850-4F4F-B4AA-84230D93BA68}" type="slidenum">
              <a:rPr lang="en-US" smtClean="0"/>
              <a:t>‹#›</a:t>
            </a:fld>
            <a:endParaRPr lang="en-US"/>
          </a:p>
        </p:txBody>
      </p:sp>
    </p:spTree>
    <p:extLst>
      <p:ext uri="{BB962C8B-B14F-4D97-AF65-F5344CB8AC3E}">
        <p14:creationId xmlns:p14="http://schemas.microsoft.com/office/powerpoint/2010/main" val="3329040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Lavirint - Pronalazak izlaza iz lavirinta primenom genetskog algoritma</a:t>
            </a:r>
            <a:endParaRPr lang="en-US"/>
          </a:p>
        </p:txBody>
      </p:sp>
      <p:sp>
        <p:nvSpPr>
          <p:cNvPr id="3" name="Subtitle 2"/>
          <p:cNvSpPr>
            <a:spLocks noGrp="1"/>
          </p:cNvSpPr>
          <p:nvPr>
            <p:ph type="subTitle" idx="1"/>
          </p:nvPr>
        </p:nvSpPr>
        <p:spPr/>
        <p:txBody>
          <a:bodyPr/>
          <a:lstStyle/>
          <a:p>
            <a:r>
              <a:rPr lang="en-US" smtClean="0"/>
              <a:t>IN 39/2021 Du</a:t>
            </a:r>
            <a:r>
              <a:rPr lang="bs-Latn-BA" smtClean="0"/>
              <a:t>ško Radić</a:t>
            </a:r>
            <a:endParaRPr lang="en-US"/>
          </a:p>
        </p:txBody>
      </p:sp>
    </p:spTree>
    <p:extLst>
      <p:ext uri="{BB962C8B-B14F-4D97-AF65-F5344CB8AC3E}">
        <p14:creationId xmlns:p14="http://schemas.microsoft.com/office/powerpoint/2010/main" val="3156644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654" y="11606"/>
            <a:ext cx="10515600" cy="1325563"/>
          </a:xfrm>
        </p:spPr>
        <p:txBody>
          <a:bodyPr>
            <a:normAutofit/>
          </a:bodyPr>
          <a:lstStyle/>
          <a:p>
            <a:r>
              <a:rPr lang="en-US" sz="4000" smtClean="0"/>
              <a:t>Populacija/jedinke</a:t>
            </a:r>
            <a:endParaRPr lang="en-US" sz="4000"/>
          </a:p>
        </p:txBody>
      </p:sp>
      <p:sp>
        <p:nvSpPr>
          <p:cNvPr id="3" name="Content Placeholder 2"/>
          <p:cNvSpPr>
            <a:spLocks noGrp="1"/>
          </p:cNvSpPr>
          <p:nvPr>
            <p:ph idx="1"/>
          </p:nvPr>
        </p:nvSpPr>
        <p:spPr>
          <a:xfrm>
            <a:off x="193706" y="1230594"/>
            <a:ext cx="11351662" cy="5392397"/>
          </a:xfrm>
        </p:spPr>
        <p:txBody>
          <a:bodyPr/>
          <a:lstStyle/>
          <a:p>
            <a:r>
              <a:rPr lang="en-US" sz="2400" smtClean="0"/>
              <a:t>Evaluacija</a:t>
            </a:r>
            <a:endParaRPr lang="bs-Latn-BA" sz="2400" smtClean="0"/>
          </a:p>
          <a:p>
            <a:pPr marL="457200" lvl="1" indent="0">
              <a:buNone/>
            </a:pPr>
            <a:r>
              <a:rPr lang="bs-Latn-BA" sz="2000" smtClean="0"/>
              <a:t>Možemo koristiti </a:t>
            </a:r>
            <a:r>
              <a:rPr lang="en-US" sz="2000" smtClean="0"/>
              <a:t>Euklidsko i</a:t>
            </a:r>
            <a:r>
              <a:rPr lang="bs-Latn-BA" sz="2000" smtClean="0"/>
              <a:t>li</a:t>
            </a:r>
            <a:r>
              <a:rPr lang="en-US" sz="2000" smtClean="0"/>
              <a:t> Mannhattan rastojanje</a:t>
            </a:r>
            <a:r>
              <a:rPr lang="bs-Latn-BA" sz="2000" smtClean="0"/>
              <a:t>.</a:t>
            </a:r>
          </a:p>
          <a:p>
            <a:pPr marL="457200" lvl="1" indent="0">
              <a:buNone/>
            </a:pPr>
            <a:r>
              <a:rPr lang="bs-Latn-BA" sz="2000" smtClean="0"/>
              <a:t>Euklidsko rastojanje nam je dalo malo bolje rezultate od </a:t>
            </a:r>
            <a:r>
              <a:rPr lang="en-US" sz="2000" smtClean="0"/>
              <a:t>Mannhattan</a:t>
            </a:r>
            <a:r>
              <a:rPr lang="bs-Latn-BA" sz="2000" smtClean="0"/>
              <a:t>-a prilikom testiranja</a:t>
            </a:r>
          </a:p>
        </p:txBody>
      </p:sp>
    </p:spTree>
    <p:extLst>
      <p:ext uri="{BB962C8B-B14F-4D97-AF65-F5344CB8AC3E}">
        <p14:creationId xmlns:p14="http://schemas.microsoft.com/office/powerpoint/2010/main" val="3556804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654" y="11606"/>
            <a:ext cx="10515600" cy="1325563"/>
          </a:xfrm>
        </p:spPr>
        <p:txBody>
          <a:bodyPr>
            <a:normAutofit/>
          </a:bodyPr>
          <a:lstStyle/>
          <a:p>
            <a:r>
              <a:rPr lang="en-US" sz="4000" smtClean="0"/>
              <a:t>Populacija/jedinke</a:t>
            </a:r>
            <a:endParaRPr lang="en-US" sz="4000"/>
          </a:p>
        </p:txBody>
      </p:sp>
      <p:sp>
        <p:nvSpPr>
          <p:cNvPr id="3" name="Content Placeholder 2"/>
          <p:cNvSpPr>
            <a:spLocks noGrp="1"/>
          </p:cNvSpPr>
          <p:nvPr>
            <p:ph idx="1"/>
          </p:nvPr>
        </p:nvSpPr>
        <p:spPr>
          <a:xfrm>
            <a:off x="193706" y="1230594"/>
            <a:ext cx="11351662" cy="2785929"/>
          </a:xfrm>
        </p:spPr>
        <p:txBody>
          <a:bodyPr>
            <a:normAutofit lnSpcReduction="10000"/>
          </a:bodyPr>
          <a:lstStyle/>
          <a:p>
            <a:r>
              <a:rPr lang="bs-Latn-BA" sz="2400" smtClean="0"/>
              <a:t>Selekcija</a:t>
            </a:r>
          </a:p>
          <a:p>
            <a:pPr marL="457200" lvl="1" indent="0">
              <a:buNone/>
            </a:pPr>
            <a:r>
              <a:rPr lang="bs-Latn-BA" sz="2000" smtClean="0"/>
              <a:t>Korištena je ruletska selekcija jedinki jer najveći problem u pronalaženju rješenja je u tome što naša rješenja ne eksperimentišu dovoljno.</a:t>
            </a:r>
          </a:p>
          <a:p>
            <a:pPr marL="457200" lvl="1" indent="0">
              <a:buNone/>
            </a:pPr>
            <a:r>
              <a:rPr lang="bs-Latn-BA" sz="2000" smtClean="0"/>
              <a:t>Objašn</a:t>
            </a:r>
            <a:r>
              <a:rPr lang="en-US" sz="2000" smtClean="0"/>
              <a:t>j</a:t>
            </a:r>
            <a:r>
              <a:rPr lang="bs-Latn-BA" sz="2000" smtClean="0"/>
              <a:t>enje</a:t>
            </a:r>
            <a:r>
              <a:rPr lang="bs-Latn-BA" sz="2000" smtClean="0"/>
              <a:t>: Kada jedna jedinka završi sa „šetnjom“ (šeta se lavirintom dok ne dođe do kraja ili pozicije iz koje ne može nastaviti dalje bez da se vrati na poziciju na kojoj je već bila) njena evaluacija (fitness) može biti jako mala iako je blizu idealnog rješenja (idealne putanje iz lavirinta) dok druge jedinke koje završe u blizini kraja lavirinta ali ne mogu iz te pozicije da dođu do samog kraja</a:t>
            </a:r>
            <a:r>
              <a:rPr lang="en-US" sz="2000" smtClean="0"/>
              <a:t>;</a:t>
            </a:r>
            <a:r>
              <a:rPr lang="bs-Latn-BA" sz="2000" smtClean="0"/>
              <a:t> imaju mnogo bolju vrijednost pri evaluaciji.</a:t>
            </a:r>
          </a:p>
          <a:p>
            <a:pPr marL="457200" lvl="1" indent="0">
              <a:buNone/>
            </a:pPr>
            <a:r>
              <a:rPr lang="bs-Latn-BA" sz="2000" smtClean="0"/>
              <a:t>NPR:</a:t>
            </a:r>
            <a:r>
              <a:rPr lang="en-US" sz="2000" smtClean="0"/>
              <a:t> </a:t>
            </a:r>
            <a:r>
              <a:rPr lang="bs-Latn-BA" sz="2000" smtClean="0"/>
              <a:t>Sledeći slajd</a:t>
            </a:r>
          </a:p>
          <a:p>
            <a:pPr marL="457200" lvl="1" indent="0">
              <a:buNone/>
            </a:pPr>
            <a:endParaRPr lang="en-US" sz="2000" smtClean="0"/>
          </a:p>
        </p:txBody>
      </p:sp>
    </p:spTree>
    <p:extLst>
      <p:ext uri="{BB962C8B-B14F-4D97-AF65-F5344CB8AC3E}">
        <p14:creationId xmlns:p14="http://schemas.microsoft.com/office/powerpoint/2010/main" val="2709327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654" y="11606"/>
            <a:ext cx="10515600" cy="1325563"/>
          </a:xfrm>
        </p:spPr>
        <p:txBody>
          <a:bodyPr>
            <a:normAutofit/>
          </a:bodyPr>
          <a:lstStyle/>
          <a:p>
            <a:r>
              <a:rPr lang="en-US" sz="4000" smtClean="0"/>
              <a:t>Populacija/jedinke</a:t>
            </a:r>
            <a:endParaRPr lang="en-US" sz="4000"/>
          </a:p>
        </p:txBody>
      </p:sp>
      <p:sp>
        <p:nvSpPr>
          <p:cNvPr id="3" name="Content Placeholder 2"/>
          <p:cNvSpPr>
            <a:spLocks noGrp="1"/>
          </p:cNvSpPr>
          <p:nvPr>
            <p:ph idx="1"/>
          </p:nvPr>
        </p:nvSpPr>
        <p:spPr>
          <a:xfrm>
            <a:off x="193706" y="1230595"/>
            <a:ext cx="11351662" cy="837488"/>
          </a:xfrm>
        </p:spPr>
        <p:txBody>
          <a:bodyPr>
            <a:normAutofit/>
          </a:bodyPr>
          <a:lstStyle/>
          <a:p>
            <a:r>
              <a:rPr lang="bs-Latn-BA" sz="2400" smtClean="0"/>
              <a:t>Selekcija</a:t>
            </a:r>
          </a:p>
          <a:p>
            <a:pPr marL="457200" lvl="1" indent="0">
              <a:buNone/>
            </a:pPr>
            <a:r>
              <a:rPr lang="bs-Latn-BA" sz="2000" smtClean="0"/>
              <a:t>NPR:</a:t>
            </a:r>
            <a:endParaRPr lang="en-US" sz="200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6796" y="3785785"/>
            <a:ext cx="5742774" cy="2132726"/>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27463" y="1076769"/>
            <a:ext cx="4952048" cy="175694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703" y="3785785"/>
            <a:ext cx="5628804" cy="2089415"/>
          </a:xfrm>
          <a:prstGeom prst="rect">
            <a:avLst/>
          </a:prstGeom>
        </p:spPr>
      </p:pic>
      <p:sp>
        <p:nvSpPr>
          <p:cNvPr id="7" name="TextBox 6"/>
          <p:cNvSpPr txBox="1"/>
          <p:nvPr/>
        </p:nvSpPr>
        <p:spPr>
          <a:xfrm>
            <a:off x="4396631" y="2985695"/>
            <a:ext cx="2637645" cy="461665"/>
          </a:xfrm>
          <a:prstGeom prst="rect">
            <a:avLst/>
          </a:prstGeom>
          <a:noFill/>
        </p:spPr>
        <p:txBody>
          <a:bodyPr wrap="none" rtlCol="0">
            <a:spAutoFit/>
          </a:bodyPr>
          <a:lstStyle/>
          <a:p>
            <a:r>
              <a:rPr lang="en-US" sz="2400" b="1" smtClean="0"/>
              <a:t>Optimalno</a:t>
            </a:r>
            <a:r>
              <a:rPr lang="bs-Latn-BA" sz="2400" b="1" smtClean="0"/>
              <a:t> </a:t>
            </a:r>
            <a:r>
              <a:rPr lang="bs-Latn-BA" sz="2400" b="1" smtClean="0"/>
              <a:t>rješenje</a:t>
            </a:r>
            <a:endParaRPr lang="en-US" sz="2400" b="1"/>
          </a:p>
        </p:txBody>
      </p:sp>
      <p:sp>
        <p:nvSpPr>
          <p:cNvPr id="8" name="TextBox 7"/>
          <p:cNvSpPr txBox="1"/>
          <p:nvPr/>
        </p:nvSpPr>
        <p:spPr>
          <a:xfrm>
            <a:off x="895440" y="6013570"/>
            <a:ext cx="4808047" cy="400110"/>
          </a:xfrm>
          <a:prstGeom prst="rect">
            <a:avLst/>
          </a:prstGeom>
          <a:noFill/>
        </p:spPr>
        <p:txBody>
          <a:bodyPr wrap="none" rtlCol="0">
            <a:spAutoFit/>
          </a:bodyPr>
          <a:lstStyle/>
          <a:p>
            <a:r>
              <a:rPr lang="bs-Latn-BA" sz="2000" smtClean="0"/>
              <a:t>Blizu idealnog rješenja sa manjim fitness</a:t>
            </a:r>
            <a:r>
              <a:rPr lang="en-US" sz="2000" smtClean="0"/>
              <a:t>-om</a:t>
            </a:r>
            <a:endParaRPr lang="en-US" sz="2000"/>
          </a:p>
        </p:txBody>
      </p:sp>
      <p:sp>
        <p:nvSpPr>
          <p:cNvPr id="9" name="TextBox 8"/>
          <p:cNvSpPr txBox="1"/>
          <p:nvPr/>
        </p:nvSpPr>
        <p:spPr>
          <a:xfrm>
            <a:off x="6414033" y="6056881"/>
            <a:ext cx="5518818" cy="400110"/>
          </a:xfrm>
          <a:prstGeom prst="rect">
            <a:avLst/>
          </a:prstGeom>
          <a:noFill/>
        </p:spPr>
        <p:txBody>
          <a:bodyPr wrap="none" rtlCol="0">
            <a:spAutoFit/>
          </a:bodyPr>
          <a:lstStyle/>
          <a:p>
            <a:r>
              <a:rPr lang="en-US" sz="2000" smtClean="0"/>
              <a:t>Daleko od idealnog rje</a:t>
            </a:r>
            <a:r>
              <a:rPr lang="bs-Latn-BA" sz="2000" smtClean="0"/>
              <a:t>šenja ali sa boljim fitness</a:t>
            </a:r>
            <a:r>
              <a:rPr lang="en-US" sz="2000" smtClean="0"/>
              <a:t>-om</a:t>
            </a:r>
            <a:endParaRPr lang="en-US" sz="2000"/>
          </a:p>
        </p:txBody>
      </p:sp>
    </p:spTree>
    <p:extLst>
      <p:ext uri="{BB962C8B-B14F-4D97-AF65-F5344CB8AC3E}">
        <p14:creationId xmlns:p14="http://schemas.microsoft.com/office/powerpoint/2010/main" val="4273696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Rezultati</a:t>
            </a:r>
            <a:endParaRPr lang="en-US"/>
          </a:p>
        </p:txBody>
      </p:sp>
      <p:sp>
        <p:nvSpPr>
          <p:cNvPr id="3" name="Content Placeholder 2"/>
          <p:cNvSpPr>
            <a:spLocks noGrp="1"/>
          </p:cNvSpPr>
          <p:nvPr>
            <p:ph idx="1"/>
          </p:nvPr>
        </p:nvSpPr>
        <p:spPr/>
        <p:txBody>
          <a:bodyPr>
            <a:normAutofit/>
          </a:bodyPr>
          <a:lstStyle/>
          <a:p>
            <a:r>
              <a:rPr lang="en-US" smtClean="0"/>
              <a:t>Specifikacije testova:</a:t>
            </a:r>
          </a:p>
          <a:p>
            <a:r>
              <a:rPr lang="en-US" sz="1700" smtClean="0"/>
              <a:t>Za generisanje lavirinita je kori</a:t>
            </a:r>
            <a:r>
              <a:rPr lang="bs-Latn-BA" sz="1700" smtClean="0"/>
              <a:t>š</a:t>
            </a:r>
            <a:r>
              <a:rPr lang="en-US" sz="1700" smtClean="0"/>
              <a:t>ten primov algoritam</a:t>
            </a:r>
          </a:p>
          <a:p>
            <a:r>
              <a:rPr lang="en-US" sz="1700" smtClean="0"/>
              <a:t>Dimenzija lavirinita je 40x20 (WxH)</a:t>
            </a:r>
          </a:p>
          <a:p>
            <a:r>
              <a:rPr lang="en-US" sz="1700" smtClean="0"/>
              <a:t>Broj generacija je 50</a:t>
            </a:r>
          </a:p>
          <a:p>
            <a:r>
              <a:rPr lang="en-US" sz="1700" smtClean="0"/>
              <a:t>Svaka generacija ima populaciju od 100 jedinki</a:t>
            </a:r>
          </a:p>
          <a:p>
            <a:r>
              <a:rPr lang="en-US" sz="1700" smtClean="0"/>
              <a:t>Stopa elitizma je 40% (40% najboljih jedinki ostaje u populaciji a ostalih 60% se zamjenjuje sa novom generacijom)</a:t>
            </a:r>
          </a:p>
          <a:p>
            <a:r>
              <a:rPr lang="en-US" sz="1700" smtClean="0"/>
              <a:t>Vjerovatno</a:t>
            </a:r>
            <a:r>
              <a:rPr lang="bs-Latn-BA" sz="1700" smtClean="0"/>
              <a:t>ća mutacije jedinke je 10%</a:t>
            </a:r>
          </a:p>
          <a:p>
            <a:r>
              <a:rPr lang="bs-Latn-BA" sz="1700" smtClean="0"/>
              <a:t>Početak i kraj u svakom lavirintu je: (1,1) i (38,18) </a:t>
            </a:r>
          </a:p>
          <a:p>
            <a:pPr marL="0" indent="0">
              <a:buNone/>
            </a:pPr>
            <a:r>
              <a:rPr lang="bs-Latn-BA" sz="1400"/>
              <a:t>	</a:t>
            </a:r>
            <a:r>
              <a:rPr lang="bs-Latn-BA" sz="1400" smtClean="0"/>
              <a:t>Napomena: gornji lijevi ugao u lavirintu je (0,0) a donji desni ugao je (39,19)</a:t>
            </a:r>
            <a:r>
              <a:rPr lang="en-US"/>
              <a:t/>
            </a:r>
            <a:br>
              <a:rPr lang="en-US"/>
            </a:br>
            <a:endParaRPr lang="en-US"/>
          </a:p>
          <a:p>
            <a:endParaRPr lang="en-US"/>
          </a:p>
        </p:txBody>
      </p:sp>
    </p:spTree>
    <p:extLst>
      <p:ext uri="{BB962C8B-B14F-4D97-AF65-F5344CB8AC3E}">
        <p14:creationId xmlns:p14="http://schemas.microsoft.com/office/powerpoint/2010/main" val="503888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654" y="11606"/>
            <a:ext cx="10515600" cy="1325563"/>
          </a:xfrm>
        </p:spPr>
        <p:txBody>
          <a:bodyPr>
            <a:normAutofit/>
          </a:bodyPr>
          <a:lstStyle/>
          <a:p>
            <a:r>
              <a:rPr lang="en-US" sz="4000" smtClean="0"/>
              <a:t>Evaluacija generacije</a:t>
            </a:r>
            <a:endParaRPr lang="en-US" sz="4000"/>
          </a:p>
        </p:txBody>
      </p:sp>
      <p:sp>
        <p:nvSpPr>
          <p:cNvPr id="3" name="Content Placeholder 2"/>
          <p:cNvSpPr>
            <a:spLocks noGrp="1"/>
          </p:cNvSpPr>
          <p:nvPr>
            <p:ph idx="1"/>
          </p:nvPr>
        </p:nvSpPr>
        <p:spPr>
          <a:xfrm>
            <a:off x="193706" y="1230594"/>
            <a:ext cx="11351662" cy="5221481"/>
          </a:xfrm>
        </p:spPr>
        <p:txBody>
          <a:bodyPr>
            <a:normAutofit/>
          </a:bodyPr>
          <a:lstStyle/>
          <a:p>
            <a:r>
              <a:rPr lang="en-US" sz="2000" smtClean="0"/>
              <a:t>Rezultati:</a:t>
            </a:r>
          </a:p>
          <a:p>
            <a:pPr marL="0" indent="0">
              <a:buNone/>
            </a:pPr>
            <a:r>
              <a:rPr lang="en-US" sz="2000" smtClean="0"/>
              <a:t>Kada sam koristio obi</a:t>
            </a:r>
            <a:r>
              <a:rPr lang="bs-Latn-BA" sz="2000"/>
              <a:t>č</a:t>
            </a:r>
            <a:r>
              <a:rPr lang="en-US" sz="2000" smtClean="0"/>
              <a:t>nu evaluaciju svak</a:t>
            </a:r>
            <a:r>
              <a:rPr lang="bs-Latn-BA" sz="2000" smtClean="0"/>
              <a:t>e jedinke </a:t>
            </a:r>
            <a:r>
              <a:rPr lang="en-US" sz="2000" smtClean="0"/>
              <a:t>pomo</a:t>
            </a:r>
            <a:r>
              <a:rPr lang="bs-Latn-BA" sz="2000" smtClean="0"/>
              <a:t>ć</a:t>
            </a:r>
            <a:r>
              <a:rPr lang="en-US" sz="2000" smtClean="0"/>
              <a:t>u </a:t>
            </a:r>
            <a:r>
              <a:rPr lang="en-US" sz="2000" b="1" smtClean="0"/>
              <a:t>Mannhattan</a:t>
            </a:r>
            <a:r>
              <a:rPr lang="en-US" sz="2000" smtClean="0"/>
              <a:t> rastojanja</a:t>
            </a:r>
            <a:r>
              <a:rPr lang="en-US" sz="2000" smtClean="0"/>
              <a:t>:</a:t>
            </a:r>
            <a:endParaRPr lang="bs-Latn-BA" sz="2000" smtClean="0"/>
          </a:p>
          <a:p>
            <a:pPr marL="0" indent="0">
              <a:buNone/>
            </a:pPr>
            <a:r>
              <a:rPr lang="en-US" sz="2000" smtClean="0"/>
              <a:t>-&gt; </a:t>
            </a:r>
            <a:r>
              <a:rPr lang="bs-Latn-BA" sz="2000" smtClean="0"/>
              <a:t>srednja </a:t>
            </a:r>
            <a:r>
              <a:rPr lang="bs-Latn-BA" sz="2000"/>
              <a:t>evaluacija generacija bila </a:t>
            </a:r>
            <a:r>
              <a:rPr lang="bs-Latn-BA" sz="2000" b="1"/>
              <a:t>8.72 </a:t>
            </a:r>
            <a:r>
              <a:rPr lang="bs-Latn-BA" sz="2000"/>
              <a:t>a broj riješenih </a:t>
            </a:r>
            <a:r>
              <a:rPr lang="bs-Latn-BA" sz="2000"/>
              <a:t>problema </a:t>
            </a:r>
            <a:r>
              <a:rPr lang="bs-Latn-BA" sz="2000" b="1" smtClean="0"/>
              <a:t>1/11 </a:t>
            </a:r>
            <a:r>
              <a:rPr lang="bs-Latn-BA" sz="2000"/>
              <a:t>sa stopom mutacije od 0.1 i stopom elitizma </a:t>
            </a:r>
            <a:r>
              <a:rPr lang="bs-Latn-BA" sz="2000"/>
              <a:t>od </a:t>
            </a:r>
            <a:r>
              <a:rPr lang="bs-Latn-BA" sz="2000" smtClean="0"/>
              <a:t>0.4</a:t>
            </a:r>
            <a:endParaRPr lang="en-US" sz="2000" smtClean="0"/>
          </a:p>
          <a:p>
            <a:pPr marL="0" indent="0">
              <a:buNone/>
            </a:pPr>
            <a:endParaRPr lang="en-US" sz="2000"/>
          </a:p>
          <a:p>
            <a:pPr marL="0" indent="0">
              <a:buNone/>
            </a:pPr>
            <a:r>
              <a:rPr lang="en-US" sz="2000"/>
              <a:t>Kada sam koristio obi</a:t>
            </a:r>
            <a:r>
              <a:rPr lang="bs-Latn-BA" sz="2000"/>
              <a:t>č</a:t>
            </a:r>
            <a:r>
              <a:rPr lang="en-US" sz="2000"/>
              <a:t>nu evaluaciju svak</a:t>
            </a:r>
            <a:r>
              <a:rPr lang="bs-Latn-BA" sz="2000"/>
              <a:t>e</a:t>
            </a:r>
            <a:r>
              <a:rPr lang="en-US" sz="2000"/>
              <a:t> </a:t>
            </a:r>
            <a:r>
              <a:rPr lang="bs-Latn-BA" sz="2000"/>
              <a:t>jedinke </a:t>
            </a:r>
            <a:r>
              <a:rPr lang="en-US" sz="2000"/>
              <a:t>pomo</a:t>
            </a:r>
            <a:r>
              <a:rPr lang="bs-Latn-BA" sz="2000"/>
              <a:t>ć</a:t>
            </a:r>
            <a:r>
              <a:rPr lang="en-US" sz="2000"/>
              <a:t>u </a:t>
            </a:r>
            <a:r>
              <a:rPr lang="en-US" sz="2000" b="1"/>
              <a:t>Euklidskog </a:t>
            </a:r>
            <a:r>
              <a:rPr lang="en-US" sz="2000"/>
              <a:t>rastojanja</a:t>
            </a:r>
            <a:r>
              <a:rPr lang="en-US" sz="2000" smtClean="0"/>
              <a:t>:</a:t>
            </a:r>
          </a:p>
          <a:p>
            <a:pPr marL="0" indent="0">
              <a:buNone/>
            </a:pPr>
            <a:endParaRPr lang="en-US" sz="2000"/>
          </a:p>
          <a:p>
            <a:pPr marL="0" indent="0">
              <a:buNone/>
            </a:pPr>
            <a:endParaRPr lang="en-US" sz="2000" smtClean="0"/>
          </a:p>
          <a:p>
            <a:pPr marL="0" indent="0">
              <a:buNone/>
            </a:pPr>
            <a:endParaRPr lang="bs-Latn-BA" sz="1100" smtClean="0"/>
          </a:p>
        </p:txBody>
      </p:sp>
      <p:graphicFrame>
        <p:nvGraphicFramePr>
          <p:cNvPr id="4" name="Table 3"/>
          <p:cNvGraphicFramePr>
            <a:graphicFrameLocks noGrp="1"/>
          </p:cNvGraphicFramePr>
          <p:nvPr>
            <p:extLst>
              <p:ext uri="{D42A27DB-BD31-4B8C-83A1-F6EECF244321}">
                <p14:modId xmlns:p14="http://schemas.microsoft.com/office/powerpoint/2010/main" val="1452097059"/>
              </p:ext>
            </p:extLst>
          </p:nvPr>
        </p:nvGraphicFramePr>
        <p:xfrm>
          <a:off x="419101" y="3505203"/>
          <a:ext cx="7688578" cy="1584957"/>
        </p:xfrm>
        <a:graphic>
          <a:graphicData uri="http://schemas.openxmlformats.org/drawingml/2006/table">
            <a:tbl>
              <a:tblPr firstRow="1" firstCol="1" bandRow="1">
                <a:tableStyleId>{5C22544A-7EE6-4342-B048-85BDC9FD1C3A}</a:tableStyleId>
              </a:tblPr>
              <a:tblGrid>
                <a:gridCol w="1921734"/>
                <a:gridCol w="1921734"/>
                <a:gridCol w="1922555"/>
                <a:gridCol w="1922555"/>
              </a:tblGrid>
              <a:tr h="493242">
                <a:tc>
                  <a:txBody>
                    <a:bodyPr/>
                    <a:lstStyle/>
                    <a:p>
                      <a:pPr marL="0" marR="0">
                        <a:lnSpc>
                          <a:spcPct val="107000"/>
                        </a:lnSpc>
                        <a:spcBef>
                          <a:spcPts val="0"/>
                        </a:spcBef>
                        <a:spcAft>
                          <a:spcPts val="0"/>
                        </a:spcAft>
                      </a:pPr>
                      <a:r>
                        <a:rPr lang="bs-Latn-BA" sz="1300">
                          <a:effectLst/>
                        </a:rPr>
                        <a:t>Stopa mutacije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Stopa elitizma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Prosječna evaluacija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Broj riješenih problema </a:t>
                      </a:r>
                      <a:r>
                        <a:rPr lang="bs-Latn-BA" sz="1300">
                          <a:effectLst/>
                        </a:rPr>
                        <a:t>od </a:t>
                      </a:r>
                      <a:r>
                        <a:rPr lang="bs-Latn-BA" sz="1300" smtClean="0">
                          <a:effectLst/>
                        </a:rPr>
                        <a:t>1</a:t>
                      </a:r>
                      <a:r>
                        <a:rPr lang="en-US" sz="1300" smtClean="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8343">
                <a:tc>
                  <a:txBody>
                    <a:bodyPr/>
                    <a:lstStyle/>
                    <a:p>
                      <a:pPr marL="0" marR="0">
                        <a:lnSpc>
                          <a:spcPct val="107000"/>
                        </a:lnSpc>
                        <a:spcBef>
                          <a:spcPts val="0"/>
                        </a:spcBef>
                        <a:spcAft>
                          <a:spcPts val="0"/>
                        </a:spcAft>
                      </a:pPr>
                      <a:r>
                        <a:rPr lang="bs-Latn-BA" sz="1300">
                          <a:effectLst/>
                        </a:rPr>
                        <a:t>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19.6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8343">
                <a:tc>
                  <a:txBody>
                    <a:bodyPr/>
                    <a:lstStyle/>
                    <a:p>
                      <a:pPr marL="0" marR="0">
                        <a:lnSpc>
                          <a:spcPct val="107000"/>
                        </a:lnSpc>
                        <a:spcBef>
                          <a:spcPts val="0"/>
                        </a:spcBef>
                        <a:spcAft>
                          <a:spcPts val="0"/>
                        </a:spcAft>
                      </a:pPr>
                      <a:r>
                        <a:rPr lang="bs-Latn-BA" sz="1300">
                          <a:effectLst/>
                        </a:rPr>
                        <a:t>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5.65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8343">
                <a:tc>
                  <a:txBody>
                    <a:bodyPr/>
                    <a:lstStyle/>
                    <a:p>
                      <a:pPr marL="0" marR="0">
                        <a:lnSpc>
                          <a:spcPct val="107000"/>
                        </a:lnSpc>
                        <a:spcBef>
                          <a:spcPts val="0"/>
                        </a:spcBef>
                        <a:spcAft>
                          <a:spcPts val="0"/>
                        </a:spcAft>
                      </a:pPr>
                      <a:r>
                        <a:rPr lang="bs-Latn-BA" sz="1300">
                          <a:effectLst/>
                        </a:rPr>
                        <a:t>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9.04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8343">
                <a:tc>
                  <a:txBody>
                    <a:bodyPr/>
                    <a:lstStyle/>
                    <a:p>
                      <a:pPr marL="0" marR="0">
                        <a:lnSpc>
                          <a:spcPct val="107000"/>
                        </a:lnSpc>
                        <a:spcBef>
                          <a:spcPts val="0"/>
                        </a:spcBef>
                        <a:spcAft>
                          <a:spcPts val="0"/>
                        </a:spcAft>
                      </a:pPr>
                      <a:r>
                        <a:rPr lang="bs-Latn-BA" sz="1300">
                          <a:effectLst/>
                        </a:rPr>
                        <a:t>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7.16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18343">
                <a:tc>
                  <a:txBody>
                    <a:bodyPr/>
                    <a:lstStyle/>
                    <a:p>
                      <a:pPr marL="0" marR="0">
                        <a:lnSpc>
                          <a:spcPct val="107000"/>
                        </a:lnSpc>
                        <a:spcBef>
                          <a:spcPts val="0"/>
                        </a:spcBef>
                        <a:spcAft>
                          <a:spcPts val="0"/>
                        </a:spcAft>
                      </a:pPr>
                      <a:r>
                        <a:rPr lang="bs-Latn-BA" sz="1300">
                          <a:effectLst/>
                        </a:rPr>
                        <a:t>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7.89</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56841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654" y="11606"/>
            <a:ext cx="10515600" cy="1325563"/>
          </a:xfrm>
        </p:spPr>
        <p:txBody>
          <a:bodyPr>
            <a:normAutofit/>
          </a:bodyPr>
          <a:lstStyle/>
          <a:p>
            <a:r>
              <a:rPr lang="en-US" sz="4000" smtClean="0"/>
              <a:t>Evaluacija generacije</a:t>
            </a:r>
            <a:endParaRPr lang="en-US" sz="4000"/>
          </a:p>
        </p:txBody>
      </p:sp>
      <p:sp>
        <p:nvSpPr>
          <p:cNvPr id="3" name="Content Placeholder 2"/>
          <p:cNvSpPr>
            <a:spLocks noGrp="1"/>
          </p:cNvSpPr>
          <p:nvPr>
            <p:ph idx="1"/>
          </p:nvPr>
        </p:nvSpPr>
        <p:spPr>
          <a:xfrm>
            <a:off x="193706" y="1230594"/>
            <a:ext cx="11351662" cy="5221481"/>
          </a:xfrm>
        </p:spPr>
        <p:txBody>
          <a:bodyPr>
            <a:normAutofit/>
          </a:bodyPr>
          <a:lstStyle/>
          <a:p>
            <a:r>
              <a:rPr lang="en-US" sz="2000" smtClean="0"/>
              <a:t>Rezultati:</a:t>
            </a:r>
          </a:p>
          <a:p>
            <a:pPr marL="0" indent="0">
              <a:buNone/>
            </a:pPr>
            <a:r>
              <a:rPr lang="en-US" sz="2000" smtClean="0"/>
              <a:t>“</a:t>
            </a:r>
            <a:r>
              <a:rPr lang="bs-Latn-BA" sz="2000" smtClean="0"/>
              <a:t>Jedan </a:t>
            </a:r>
            <a:r>
              <a:rPr lang="bs-Latn-BA" sz="2000"/>
              <a:t>način na koji je probano poboljšanje eksperimentisanja generacije je u ukrštanju jedinki. Umjesto da popunjavamo potomke jedinki sa instrukcijama </a:t>
            </a:r>
            <a:r>
              <a:rPr lang="bs-Latn-BA" sz="2000" i="1"/>
              <a:t>donor </a:t>
            </a:r>
            <a:r>
              <a:rPr lang="bs-Latn-BA" sz="2000"/>
              <a:t>roditelja možemo da pustimo potomak da pronađe svoj put ka cilju. Za ovaj slučaj ukrštanja smo imali </a:t>
            </a:r>
            <a:r>
              <a:rPr lang="bs-Latn-BA" sz="2000"/>
              <a:t>sledeća </a:t>
            </a:r>
            <a:r>
              <a:rPr lang="bs-Latn-BA" sz="2000" smtClean="0"/>
              <a:t>rješenja</a:t>
            </a:r>
            <a:r>
              <a:rPr lang="en-US" sz="2000" smtClean="0"/>
              <a:t>”</a:t>
            </a:r>
            <a:endParaRPr lang="en-US" sz="2000"/>
          </a:p>
          <a:p>
            <a:pPr marL="0" indent="0">
              <a:buNone/>
            </a:pPr>
            <a:endParaRPr lang="en-US" sz="2000" smtClean="0"/>
          </a:p>
          <a:p>
            <a:pPr marL="0" indent="0">
              <a:buNone/>
            </a:pPr>
            <a:endParaRPr lang="bs-Latn-BA" sz="1100" smtClean="0"/>
          </a:p>
        </p:txBody>
      </p:sp>
      <p:graphicFrame>
        <p:nvGraphicFramePr>
          <p:cNvPr id="5" name="Table 4"/>
          <p:cNvGraphicFramePr>
            <a:graphicFrameLocks noGrp="1"/>
          </p:cNvGraphicFramePr>
          <p:nvPr>
            <p:extLst>
              <p:ext uri="{D42A27DB-BD31-4B8C-83A1-F6EECF244321}">
                <p14:modId xmlns:p14="http://schemas.microsoft.com/office/powerpoint/2010/main" val="1906299569"/>
              </p:ext>
            </p:extLst>
          </p:nvPr>
        </p:nvGraphicFramePr>
        <p:xfrm>
          <a:off x="320039" y="3140004"/>
          <a:ext cx="6347462" cy="2681674"/>
        </p:xfrm>
        <a:graphic>
          <a:graphicData uri="http://schemas.openxmlformats.org/drawingml/2006/table">
            <a:tbl>
              <a:tblPr firstRow="1" firstCol="1" bandRow="1">
                <a:tableStyleId>{5C22544A-7EE6-4342-B048-85BDC9FD1C3A}</a:tableStyleId>
              </a:tblPr>
              <a:tblGrid>
                <a:gridCol w="1586526"/>
                <a:gridCol w="1586526"/>
                <a:gridCol w="1587205"/>
                <a:gridCol w="1587205"/>
              </a:tblGrid>
              <a:tr h="606352">
                <a:tc>
                  <a:txBody>
                    <a:bodyPr/>
                    <a:lstStyle/>
                    <a:p>
                      <a:pPr marL="0" marR="0">
                        <a:lnSpc>
                          <a:spcPct val="107000"/>
                        </a:lnSpc>
                        <a:spcBef>
                          <a:spcPts val="0"/>
                        </a:spcBef>
                        <a:spcAft>
                          <a:spcPts val="0"/>
                        </a:spcAft>
                      </a:pPr>
                      <a:r>
                        <a:rPr lang="bs-Latn-BA" sz="1300">
                          <a:effectLst/>
                        </a:rPr>
                        <a:t>Stopa mutacije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Stopa elitizma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Prosječna evaluacija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Broj riješenih problema od 11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5887">
                <a:tc>
                  <a:txBody>
                    <a:bodyPr/>
                    <a:lstStyle/>
                    <a:p>
                      <a:pPr marL="0" marR="0">
                        <a:lnSpc>
                          <a:spcPct val="107000"/>
                        </a:lnSpc>
                        <a:spcBef>
                          <a:spcPts val="0"/>
                        </a:spcBef>
                        <a:spcAft>
                          <a:spcPts val="0"/>
                        </a:spcAft>
                      </a:pPr>
                      <a:r>
                        <a:rPr lang="bs-Latn-BA" sz="1300">
                          <a:effectLst/>
                        </a:rPr>
                        <a:t>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19.46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5887">
                <a:tc>
                  <a:txBody>
                    <a:bodyPr/>
                    <a:lstStyle/>
                    <a:p>
                      <a:pPr marL="0" marR="0">
                        <a:lnSpc>
                          <a:spcPct val="107000"/>
                        </a:lnSpc>
                        <a:spcBef>
                          <a:spcPts val="0"/>
                        </a:spcBef>
                        <a:spcAft>
                          <a:spcPts val="0"/>
                        </a:spcAft>
                      </a:pPr>
                      <a:r>
                        <a:rPr lang="bs-Latn-BA" sz="1300">
                          <a:effectLst/>
                        </a:rPr>
                        <a:t>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6.98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5887">
                <a:tc>
                  <a:txBody>
                    <a:bodyPr/>
                    <a:lstStyle/>
                    <a:p>
                      <a:pPr marL="0" marR="0">
                        <a:lnSpc>
                          <a:spcPct val="107000"/>
                        </a:lnSpc>
                        <a:spcBef>
                          <a:spcPts val="0"/>
                        </a:spcBef>
                        <a:spcAft>
                          <a:spcPts val="0"/>
                        </a:spcAft>
                      </a:pPr>
                      <a:r>
                        <a:rPr lang="bs-Latn-BA" sz="1300">
                          <a:effectLst/>
                        </a:rPr>
                        <a:t>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3.61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5887">
                <a:tc>
                  <a:txBody>
                    <a:bodyPr/>
                    <a:lstStyle/>
                    <a:p>
                      <a:pPr marL="0" marR="0">
                        <a:lnSpc>
                          <a:spcPct val="107000"/>
                        </a:lnSpc>
                        <a:spcBef>
                          <a:spcPts val="0"/>
                        </a:spcBef>
                        <a:spcAft>
                          <a:spcPts val="0"/>
                        </a:spcAft>
                      </a:pPr>
                      <a:r>
                        <a:rPr lang="bs-Latn-BA" sz="1300">
                          <a:effectLst/>
                        </a:rPr>
                        <a:t>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7.73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5887">
                <a:tc>
                  <a:txBody>
                    <a:bodyPr/>
                    <a:lstStyle/>
                    <a:p>
                      <a:pPr marL="0" marR="0">
                        <a:lnSpc>
                          <a:spcPct val="107000"/>
                        </a:lnSpc>
                        <a:spcBef>
                          <a:spcPts val="0"/>
                        </a:spcBef>
                        <a:spcAft>
                          <a:spcPts val="0"/>
                        </a:spcAft>
                      </a:pPr>
                      <a:r>
                        <a:rPr lang="bs-Latn-BA" sz="1300">
                          <a:effectLst/>
                        </a:rPr>
                        <a:t>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4.61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5887">
                <a:tc>
                  <a:txBody>
                    <a:bodyPr/>
                    <a:lstStyle/>
                    <a:p>
                      <a:pPr marL="0" marR="0">
                        <a:lnSpc>
                          <a:spcPct val="107000"/>
                        </a:lnSpc>
                        <a:spcBef>
                          <a:spcPts val="0"/>
                        </a:spcBef>
                        <a:spcAft>
                          <a:spcPts val="0"/>
                        </a:spcAft>
                      </a:pPr>
                      <a:r>
                        <a:rPr lang="bs-Latn-BA" sz="1300">
                          <a:effectLst/>
                        </a:rPr>
                        <a:t>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0.6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8.01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bs-Latn-BA" sz="13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592586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026"/>
            <a:ext cx="10515600" cy="1325563"/>
          </a:xfrm>
        </p:spPr>
        <p:txBody>
          <a:bodyPr/>
          <a:lstStyle/>
          <a:p>
            <a:r>
              <a:rPr lang="bs-Latn-BA" smtClean="0"/>
              <a:t>Zaključak</a:t>
            </a:r>
            <a:endParaRPr lang="en-US"/>
          </a:p>
        </p:txBody>
      </p:sp>
      <p:sp>
        <p:nvSpPr>
          <p:cNvPr id="3" name="Content Placeholder 2"/>
          <p:cNvSpPr>
            <a:spLocks noGrp="1"/>
          </p:cNvSpPr>
          <p:nvPr>
            <p:ph idx="1"/>
          </p:nvPr>
        </p:nvSpPr>
        <p:spPr>
          <a:xfrm>
            <a:off x="838200" y="1281869"/>
            <a:ext cx="10515600" cy="4895094"/>
          </a:xfrm>
        </p:spPr>
        <p:txBody>
          <a:bodyPr/>
          <a:lstStyle/>
          <a:p>
            <a:r>
              <a:rPr lang="bs-Latn-BA" sz="2400" smtClean="0"/>
              <a:t>Za pronalaženje putanje iz lavirinta nije je najbolje koristiti genetski algoritam.</a:t>
            </a:r>
          </a:p>
          <a:p>
            <a:r>
              <a:rPr lang="bs-Latn-BA" sz="2400" smtClean="0"/>
              <a:t>Za male lavirinte je bolje koristiti brute force pristup jer je prosječno brži od genetskog algoritma, ipak genetski algoritam nekada može naći rješenje brže od brute force pristupa.</a:t>
            </a:r>
          </a:p>
          <a:p>
            <a:pPr marL="0" indent="0">
              <a:buNone/>
            </a:pPr>
            <a:r>
              <a:rPr lang="bs-Latn-BA" sz="1800" smtClean="0"/>
              <a:t>	A</a:t>
            </a:r>
            <a:r>
              <a:rPr lang="en-US" sz="1800" smtClean="0"/>
              <a:t>*, Dijkstra, BFS su bolji algoritmi u </a:t>
            </a:r>
            <a:r>
              <a:rPr lang="bs-Latn-BA" sz="1800" smtClean="0"/>
              <a:t>većini slučajeva jer u praksi imaju manju vremensku kompleksnost i pronalaze idealno rješenje za problem dok genetski algoritam ne daje nužno idealno rješenje za dati lavirint.</a:t>
            </a:r>
          </a:p>
          <a:p>
            <a:r>
              <a:rPr lang="bs-Latn-BA" sz="2400" smtClean="0"/>
              <a:t>Najveći problem u genetskom algoritmu je ukrštanje jedinki i nemogućnost istrage novih putanja ka kraju.</a:t>
            </a:r>
          </a:p>
          <a:p>
            <a:pPr marL="0" indent="0">
              <a:buNone/>
            </a:pPr>
            <a:r>
              <a:rPr lang="bs-Latn-BA" smtClean="0"/>
              <a:t>	</a:t>
            </a:r>
            <a:r>
              <a:rPr lang="bs-Latn-BA" sz="1800" smtClean="0"/>
              <a:t>Povećati vjerovatnoću mutacije jedinke nije dovoljno dobro rješenje jer jedinke postaju previše različite od svojih roditelja.</a:t>
            </a:r>
            <a:endParaRPr lang="en-US"/>
          </a:p>
        </p:txBody>
      </p:sp>
    </p:spTree>
    <p:extLst>
      <p:ext uri="{BB962C8B-B14F-4D97-AF65-F5344CB8AC3E}">
        <p14:creationId xmlns:p14="http://schemas.microsoft.com/office/powerpoint/2010/main" val="978029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s-Latn-BA" smtClean="0"/>
              <a:t>Problem</a:t>
            </a:r>
            <a:endParaRPr lang="en-US"/>
          </a:p>
        </p:txBody>
      </p:sp>
      <p:sp>
        <p:nvSpPr>
          <p:cNvPr id="3" name="Content Placeholder 2"/>
          <p:cNvSpPr>
            <a:spLocks noGrp="1"/>
          </p:cNvSpPr>
          <p:nvPr>
            <p:ph idx="1"/>
          </p:nvPr>
        </p:nvSpPr>
        <p:spPr/>
        <p:txBody>
          <a:bodyPr/>
          <a:lstStyle/>
          <a:p>
            <a:r>
              <a:rPr lang="en-US" smtClean="0"/>
              <a:t>Lavirint dimenzije (w,h)</a:t>
            </a:r>
          </a:p>
          <a:p>
            <a:r>
              <a:rPr lang="en-US" smtClean="0"/>
              <a:t>Polje mo</a:t>
            </a:r>
            <a:r>
              <a:rPr lang="bs-Latn-BA" smtClean="0"/>
              <a:t>ž</a:t>
            </a:r>
            <a:r>
              <a:rPr lang="en-US" smtClean="0"/>
              <a:t>e samo biti ili </a:t>
            </a:r>
            <a:r>
              <a:rPr lang="bs-Latn-BA" smtClean="0"/>
              <a:t>zid ili prazno polje</a:t>
            </a:r>
          </a:p>
          <a:p>
            <a:r>
              <a:rPr lang="bs-Latn-BA" smtClean="0"/>
              <a:t>Predefinisan početak (start field) i izlaz (end field)</a:t>
            </a:r>
          </a:p>
          <a:p>
            <a:r>
              <a:rPr lang="bs-Latn-BA" smtClean="0"/>
              <a:t>Pronaći putanju od početka do izlaza primjenom genetskog algoritma</a:t>
            </a:r>
            <a:endParaRPr lang="en-US"/>
          </a:p>
        </p:txBody>
      </p:sp>
    </p:spTree>
    <p:extLst>
      <p:ext uri="{BB962C8B-B14F-4D97-AF65-F5344CB8AC3E}">
        <p14:creationId xmlns:p14="http://schemas.microsoft.com/office/powerpoint/2010/main" val="3675246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Genetski algoritam</a:t>
            </a:r>
            <a:endParaRPr lang="en-US"/>
          </a:p>
        </p:txBody>
      </p:sp>
      <p:sp>
        <p:nvSpPr>
          <p:cNvPr id="3" name="Content Placeholder 2"/>
          <p:cNvSpPr>
            <a:spLocks noGrp="1"/>
          </p:cNvSpPr>
          <p:nvPr>
            <p:ph idx="1"/>
          </p:nvPr>
        </p:nvSpPr>
        <p:spPr/>
        <p:txBody>
          <a:bodyPr/>
          <a:lstStyle/>
          <a:p>
            <a:r>
              <a:rPr lang="en-US" smtClean="0"/>
              <a:t>Imamo samo 4 va</a:t>
            </a:r>
            <a:r>
              <a:rPr lang="bs-Latn-BA" smtClean="0"/>
              <a:t>ž</a:t>
            </a:r>
            <a:r>
              <a:rPr lang="en-US" smtClean="0"/>
              <a:t>na koraka</a:t>
            </a:r>
          </a:p>
          <a:p>
            <a:pPr marL="514350" indent="-514350">
              <a:buFont typeface="+mj-lt"/>
              <a:buAutoNum type="arabicPeriod"/>
            </a:pPr>
            <a:r>
              <a:rPr lang="en-US" smtClean="0"/>
              <a:t>Evaluacija populacije</a:t>
            </a:r>
          </a:p>
          <a:p>
            <a:pPr marL="514350" indent="-514350">
              <a:buFont typeface="+mj-lt"/>
              <a:buAutoNum type="arabicPeriod"/>
            </a:pPr>
            <a:r>
              <a:rPr lang="en-US" smtClean="0"/>
              <a:t>Selekcija</a:t>
            </a:r>
          </a:p>
          <a:p>
            <a:pPr marL="514350" indent="-514350">
              <a:buFont typeface="+mj-lt"/>
              <a:buAutoNum type="arabicPeriod"/>
            </a:pPr>
            <a:r>
              <a:rPr lang="en-US" smtClean="0"/>
              <a:t>Mutacija</a:t>
            </a:r>
          </a:p>
          <a:p>
            <a:pPr marL="514350" indent="-514350">
              <a:buFont typeface="+mj-lt"/>
              <a:buAutoNum type="arabicPeriod"/>
            </a:pPr>
            <a:r>
              <a:rPr lang="en-US" smtClean="0"/>
              <a:t>Evaluacija generacije</a:t>
            </a:r>
            <a:endParaRPr lang="en-US"/>
          </a:p>
        </p:txBody>
      </p:sp>
    </p:spTree>
    <p:extLst>
      <p:ext uri="{BB962C8B-B14F-4D97-AF65-F5344CB8AC3E}">
        <p14:creationId xmlns:p14="http://schemas.microsoft.com/office/powerpoint/2010/main" val="624651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Populacija/jedinke</a:t>
            </a:r>
            <a:endParaRPr lang="en-US"/>
          </a:p>
        </p:txBody>
      </p:sp>
      <p:sp>
        <p:nvSpPr>
          <p:cNvPr id="3" name="Content Placeholder 2"/>
          <p:cNvSpPr>
            <a:spLocks noGrp="1"/>
          </p:cNvSpPr>
          <p:nvPr>
            <p:ph idx="1"/>
          </p:nvPr>
        </p:nvSpPr>
        <p:spPr/>
        <p:txBody>
          <a:bodyPr/>
          <a:lstStyle/>
          <a:p>
            <a:r>
              <a:rPr lang="en-US" smtClean="0"/>
              <a:t>Svaka jednika ima:</a:t>
            </a:r>
          </a:p>
          <a:p>
            <a:pPr marL="514350" indent="-514350">
              <a:buFont typeface="+mj-lt"/>
              <a:buAutoNum type="arabicPeriod"/>
            </a:pPr>
            <a:r>
              <a:rPr lang="en-US" smtClean="0"/>
              <a:t>Putanju koja dovodi do njenog rje</a:t>
            </a:r>
            <a:r>
              <a:rPr lang="bs-Latn-BA" smtClean="0"/>
              <a:t>š</a:t>
            </a:r>
            <a:r>
              <a:rPr lang="en-US" smtClean="0"/>
              <a:t>enja</a:t>
            </a:r>
          </a:p>
          <a:p>
            <a:pPr marL="514350" indent="-514350">
              <a:buFont typeface="+mj-lt"/>
              <a:buAutoNum type="arabicPeriod"/>
            </a:pPr>
            <a:r>
              <a:rPr lang="en-US"/>
              <a:t>N</a:t>
            </a:r>
            <a:r>
              <a:rPr lang="en-US" smtClean="0"/>
              <a:t>iz instrukcija/pokreta koja je jedinka primjenila do do</a:t>
            </a:r>
            <a:r>
              <a:rPr lang="bs-Latn-BA" smtClean="0"/>
              <a:t>đ</a:t>
            </a:r>
            <a:r>
              <a:rPr lang="en-US" smtClean="0"/>
              <a:t>e do datog rje</a:t>
            </a:r>
            <a:r>
              <a:rPr lang="bs-Latn-BA" smtClean="0"/>
              <a:t>š</a:t>
            </a:r>
            <a:r>
              <a:rPr lang="en-US" smtClean="0"/>
              <a:t>enja</a:t>
            </a:r>
          </a:p>
          <a:p>
            <a:pPr marL="514350" indent="-514350">
              <a:buFont typeface="+mj-lt"/>
              <a:buAutoNum type="arabicPeriod"/>
            </a:pPr>
            <a:r>
              <a:rPr lang="en-US" smtClean="0"/>
              <a:t>Po</a:t>
            </a:r>
            <a:r>
              <a:rPr lang="bs-Latn-BA" smtClean="0"/>
              <a:t>č</a:t>
            </a:r>
            <a:r>
              <a:rPr lang="en-US" smtClean="0"/>
              <a:t>entu poziciju</a:t>
            </a:r>
          </a:p>
          <a:p>
            <a:pPr marL="514350" indent="-514350">
              <a:buFont typeface="+mj-lt"/>
              <a:buAutoNum type="arabicPeriod"/>
            </a:pPr>
            <a:r>
              <a:rPr lang="en-US" smtClean="0"/>
              <a:t>Krajnju poziciju</a:t>
            </a:r>
          </a:p>
        </p:txBody>
      </p:sp>
    </p:spTree>
    <p:extLst>
      <p:ext uri="{BB962C8B-B14F-4D97-AF65-F5344CB8AC3E}">
        <p14:creationId xmlns:p14="http://schemas.microsoft.com/office/powerpoint/2010/main" val="2441416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654" y="11606"/>
            <a:ext cx="10515600" cy="1325563"/>
          </a:xfrm>
        </p:spPr>
        <p:txBody>
          <a:bodyPr>
            <a:normAutofit/>
          </a:bodyPr>
          <a:lstStyle/>
          <a:p>
            <a:r>
              <a:rPr lang="en-US" sz="4000" smtClean="0"/>
              <a:t>Populacija/jedinke</a:t>
            </a:r>
            <a:endParaRPr lang="en-US" sz="4000"/>
          </a:p>
        </p:txBody>
      </p:sp>
      <p:sp>
        <p:nvSpPr>
          <p:cNvPr id="3" name="Content Placeholder 2"/>
          <p:cNvSpPr>
            <a:spLocks noGrp="1"/>
          </p:cNvSpPr>
          <p:nvPr>
            <p:ph idx="1"/>
          </p:nvPr>
        </p:nvSpPr>
        <p:spPr>
          <a:xfrm>
            <a:off x="265631" y="1887325"/>
            <a:ext cx="6870107" cy="3880176"/>
          </a:xfrm>
        </p:spPr>
        <p:txBody>
          <a:bodyPr/>
          <a:lstStyle/>
          <a:p>
            <a:r>
              <a:rPr lang="en-US" sz="2400" smtClean="0"/>
              <a:t>Ukr</a:t>
            </a:r>
            <a:r>
              <a:rPr lang="bs-Latn-BA" sz="2400" smtClean="0"/>
              <a:t>š</a:t>
            </a:r>
            <a:r>
              <a:rPr lang="en-US" sz="2400" smtClean="0"/>
              <a:t>tanje jedinki:</a:t>
            </a:r>
          </a:p>
          <a:p>
            <a:pPr lvl="1"/>
            <a:r>
              <a:rPr lang="en-US" smtClean="0"/>
              <a:t>Razlog zasto imamo putanju i niz instrukcija koji dovode do rjesenja je zbog ukr</a:t>
            </a:r>
            <a:r>
              <a:rPr lang="bs-Latn-BA" smtClean="0"/>
              <a:t>š</a:t>
            </a:r>
            <a:r>
              <a:rPr lang="en-US" smtClean="0"/>
              <a:t>tanja</a:t>
            </a:r>
          </a:p>
          <a:p>
            <a:pPr lvl="1"/>
            <a:r>
              <a:rPr lang="en-US" smtClean="0"/>
              <a:t>Recimo da imamo samo putanju koja je tipa:</a:t>
            </a:r>
          </a:p>
          <a:p>
            <a:pPr marL="457200" lvl="1" indent="0">
              <a:buNone/>
            </a:pPr>
            <a:r>
              <a:rPr lang="en-US" sz="1800" smtClean="0"/>
              <a:t>[(1,1),(1,2)…(15,5)] i [(1,1),(1,2) …(27,15)]</a:t>
            </a:r>
          </a:p>
          <a:p>
            <a:pPr marL="457200" lvl="1" indent="0">
              <a:buNone/>
            </a:pPr>
            <a:r>
              <a:rPr lang="en-US" sz="1800" smtClean="0"/>
              <a:t>Problem:</a:t>
            </a:r>
          </a:p>
          <a:p>
            <a:pPr marL="800100" lvl="1" indent="-342900">
              <a:buFont typeface="+mj-lt"/>
              <a:buAutoNum type="arabicPeriod"/>
            </a:pPr>
            <a:r>
              <a:rPr lang="en-US" sz="1800" smtClean="0"/>
              <a:t>Imamo 2 putanje razli</a:t>
            </a:r>
            <a:r>
              <a:rPr lang="bs-Latn-BA" sz="1800"/>
              <a:t>č</a:t>
            </a:r>
            <a:r>
              <a:rPr lang="en-US" sz="1800" smtClean="0"/>
              <a:t>itih du</a:t>
            </a:r>
            <a:r>
              <a:rPr lang="bs-Latn-BA" sz="1800"/>
              <a:t>ž</a:t>
            </a:r>
            <a:r>
              <a:rPr lang="en-US" sz="1800" smtClean="0"/>
              <a:t>ina </a:t>
            </a:r>
            <a:endParaRPr lang="bs-Latn-BA" sz="1800" smtClean="0"/>
          </a:p>
          <a:p>
            <a:pPr marL="800100" lvl="1" indent="-342900">
              <a:buFont typeface="+mj-lt"/>
              <a:buAutoNum type="arabicPeriod"/>
            </a:pPr>
            <a:r>
              <a:rPr lang="bs-Latn-BA" sz="1800"/>
              <a:t>S</a:t>
            </a:r>
            <a:r>
              <a:rPr lang="en-US" sz="1800" smtClean="0"/>
              <a:t>vaki element (pozicija)</a:t>
            </a:r>
            <a:r>
              <a:rPr lang="bs-Latn-BA" sz="1800" smtClean="0"/>
              <a:t> z</a:t>
            </a:r>
            <a:r>
              <a:rPr lang="en-US" sz="1800" smtClean="0"/>
              <a:t>avisi od pro</a:t>
            </a:r>
            <a:r>
              <a:rPr lang="bs-Latn-BA" sz="1800" smtClean="0"/>
              <a:t>š</a:t>
            </a:r>
            <a:r>
              <a:rPr lang="en-US" sz="1800" smtClean="0"/>
              <a:t>le i slede</a:t>
            </a:r>
            <a:r>
              <a:rPr lang="bs-Latn-BA" sz="1800"/>
              <a:t>ć</a:t>
            </a:r>
            <a:r>
              <a:rPr lang="en-US" sz="1800" smtClean="0"/>
              <a:t>e pozicije</a:t>
            </a:r>
            <a:endParaRPr lang="bs-Latn-BA" sz="1800" smtClean="0"/>
          </a:p>
          <a:p>
            <a:pPr marL="457200" lvl="1" indent="0">
              <a:buNone/>
            </a:pPr>
            <a:endParaRPr lang="en-US" sz="1800" smtClean="0"/>
          </a:p>
          <a:p>
            <a:pPr marL="457200" lvl="1" indent="0">
              <a:buNone/>
            </a:pPr>
            <a:endParaRPr lang="en-US"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85148" y="3948156"/>
            <a:ext cx="4472039" cy="1577981"/>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5148" y="2152438"/>
            <a:ext cx="4447147" cy="1566127"/>
          </a:xfrm>
          <a:prstGeom prst="rect">
            <a:avLst/>
          </a:prstGeom>
        </p:spPr>
      </p:pic>
    </p:spTree>
    <p:extLst>
      <p:ext uri="{BB962C8B-B14F-4D97-AF65-F5344CB8AC3E}">
        <p14:creationId xmlns:p14="http://schemas.microsoft.com/office/powerpoint/2010/main" val="3313090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654" y="11606"/>
            <a:ext cx="10515600" cy="1325563"/>
          </a:xfrm>
        </p:spPr>
        <p:txBody>
          <a:bodyPr>
            <a:normAutofit/>
          </a:bodyPr>
          <a:lstStyle/>
          <a:p>
            <a:r>
              <a:rPr lang="en-US" sz="4000" smtClean="0"/>
              <a:t>Populacija/jedinke</a:t>
            </a:r>
            <a:endParaRPr lang="en-US" sz="4000"/>
          </a:p>
        </p:txBody>
      </p:sp>
      <p:sp>
        <p:nvSpPr>
          <p:cNvPr id="3" name="Content Placeholder 2"/>
          <p:cNvSpPr>
            <a:spLocks noGrp="1"/>
          </p:cNvSpPr>
          <p:nvPr>
            <p:ph idx="1"/>
          </p:nvPr>
        </p:nvSpPr>
        <p:spPr>
          <a:xfrm>
            <a:off x="265631" y="1204957"/>
            <a:ext cx="11484836" cy="4562544"/>
          </a:xfrm>
        </p:spPr>
        <p:txBody>
          <a:bodyPr/>
          <a:lstStyle/>
          <a:p>
            <a:r>
              <a:rPr lang="en-US" sz="2400" smtClean="0"/>
              <a:t>Ukr</a:t>
            </a:r>
            <a:r>
              <a:rPr lang="bs-Latn-BA" sz="2400" smtClean="0"/>
              <a:t>š</a:t>
            </a:r>
            <a:r>
              <a:rPr lang="en-US" sz="2400" smtClean="0"/>
              <a:t>tanje jedinki:</a:t>
            </a:r>
          </a:p>
          <a:p>
            <a:pPr marL="457200" lvl="1" indent="0">
              <a:buNone/>
            </a:pPr>
            <a:r>
              <a:rPr lang="en-US" sz="1800" smtClean="0"/>
              <a:t>[(1,1),(1,2)…(15,5)] i [(1,1),(1,2) …(27,15)]</a:t>
            </a:r>
          </a:p>
          <a:p>
            <a:pPr marL="457200" lvl="1" indent="0">
              <a:buNone/>
            </a:pPr>
            <a:r>
              <a:rPr lang="bs-Latn-BA" sz="1800" smtClean="0"/>
              <a:t>Rješenje:</a:t>
            </a:r>
          </a:p>
          <a:p>
            <a:pPr marL="457200" lvl="1" indent="0">
              <a:buNone/>
            </a:pPr>
            <a:r>
              <a:rPr lang="bs-Latn-BA" sz="1800" smtClean="0"/>
              <a:t>Obično ukrštanje nije moguće jer s</a:t>
            </a:r>
            <a:r>
              <a:rPr lang="en-US" sz="1800" smtClean="0"/>
              <a:t>vaki element </a:t>
            </a:r>
            <a:r>
              <a:rPr lang="bs-Latn-BA" sz="1800" smtClean="0"/>
              <a:t>z</a:t>
            </a:r>
            <a:r>
              <a:rPr lang="en-US" sz="1800" smtClean="0"/>
              <a:t>avisi od pro</a:t>
            </a:r>
            <a:r>
              <a:rPr lang="bs-Latn-BA" sz="1800" smtClean="0"/>
              <a:t>š</a:t>
            </a:r>
            <a:r>
              <a:rPr lang="en-US" sz="1800" smtClean="0"/>
              <a:t>le i slede</a:t>
            </a:r>
            <a:r>
              <a:rPr lang="bs-Latn-BA" sz="1800" smtClean="0"/>
              <a:t>ć</a:t>
            </a:r>
            <a:r>
              <a:rPr lang="en-US" sz="1800" smtClean="0"/>
              <a:t>e pozicije</a:t>
            </a:r>
            <a:r>
              <a:rPr lang="bs-Latn-BA" sz="1800" smtClean="0"/>
              <a:t>. </a:t>
            </a:r>
          </a:p>
          <a:p>
            <a:pPr marL="800100" lvl="1" indent="-342900">
              <a:buFont typeface="+mj-lt"/>
              <a:buAutoNum type="arabicPeriod"/>
            </a:pPr>
            <a:r>
              <a:rPr lang="bs-Latn-BA" sz="1800" smtClean="0"/>
              <a:t>Možemo da uzmemo jedan nasumčni indeks u putanji (crossover point) za naša rješenja i da onda popravimo putanju da bude validna.</a:t>
            </a:r>
          </a:p>
          <a:p>
            <a:pPr marL="457200" lvl="1" indent="0">
              <a:buNone/>
            </a:pPr>
            <a:r>
              <a:rPr lang="bs-Latn-BA" sz="1800" smtClean="0"/>
              <a:t>	Problem u ovom pristupu je što nemamo nikakav način da znamo da li je moguće da dođemo iz pozicije X u poziciju Y bez da </a:t>
            </a:r>
            <a:r>
              <a:rPr lang="bs-Latn-BA" sz="1800" smtClean="0"/>
              <a:t>ne stanemo </a:t>
            </a:r>
            <a:r>
              <a:rPr lang="bs-Latn-BA" sz="1800" smtClean="0"/>
              <a:t>na polje na kome smo već jednom bili.</a:t>
            </a:r>
          </a:p>
          <a:p>
            <a:pPr marL="457200" lvl="1" indent="0">
              <a:buNone/>
            </a:pPr>
            <a:r>
              <a:rPr lang="bs-Latn-BA" sz="1800"/>
              <a:t>	</a:t>
            </a:r>
            <a:r>
              <a:rPr lang="bs-Latn-BA" sz="1800" smtClean="0"/>
              <a:t>NPR: crossover point za prvu jedinku je id=16 a za drugu je</a:t>
            </a:r>
            <a:r>
              <a:rPr lang="en-US" sz="1800" smtClean="0"/>
              <a:t> id=39. Ove dvije putanje se ne mogu spojiti bez vra</a:t>
            </a:r>
            <a:r>
              <a:rPr lang="bs-Latn-BA" sz="1800" smtClean="0"/>
              <a:t>ćanja unazad.</a:t>
            </a:r>
            <a:endParaRPr lang="en-US" sz="1800" smtClean="0"/>
          </a:p>
          <a:p>
            <a:pPr marL="457200" lvl="1" indent="0">
              <a:buNone/>
            </a:pPr>
            <a:endParaRPr lang="en-US" smtClean="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7915" y="4185461"/>
            <a:ext cx="6536821" cy="2297239"/>
          </a:xfrm>
          <a:prstGeom prst="rect">
            <a:avLst/>
          </a:prstGeom>
        </p:spPr>
      </p:pic>
    </p:spTree>
    <p:extLst>
      <p:ext uri="{BB962C8B-B14F-4D97-AF65-F5344CB8AC3E}">
        <p14:creationId xmlns:p14="http://schemas.microsoft.com/office/powerpoint/2010/main" val="3653135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654" y="11606"/>
            <a:ext cx="10515600" cy="1325563"/>
          </a:xfrm>
        </p:spPr>
        <p:txBody>
          <a:bodyPr>
            <a:normAutofit/>
          </a:bodyPr>
          <a:lstStyle/>
          <a:p>
            <a:r>
              <a:rPr lang="en-US" sz="4000" smtClean="0"/>
              <a:t>Populacija/jedinke</a:t>
            </a:r>
            <a:endParaRPr lang="en-US" sz="4000"/>
          </a:p>
        </p:txBody>
      </p:sp>
      <p:sp>
        <p:nvSpPr>
          <p:cNvPr id="3" name="Content Placeholder 2"/>
          <p:cNvSpPr>
            <a:spLocks noGrp="1"/>
          </p:cNvSpPr>
          <p:nvPr>
            <p:ph idx="1"/>
          </p:nvPr>
        </p:nvSpPr>
        <p:spPr>
          <a:xfrm>
            <a:off x="547642" y="1213503"/>
            <a:ext cx="11079623" cy="4562544"/>
          </a:xfrm>
        </p:spPr>
        <p:txBody>
          <a:bodyPr/>
          <a:lstStyle/>
          <a:p>
            <a:r>
              <a:rPr lang="en-US" sz="2400" smtClean="0"/>
              <a:t>Ukr</a:t>
            </a:r>
            <a:r>
              <a:rPr lang="bs-Latn-BA" sz="2400" smtClean="0"/>
              <a:t>š</a:t>
            </a:r>
            <a:r>
              <a:rPr lang="en-US" sz="2400" smtClean="0"/>
              <a:t>tanje jedinki:</a:t>
            </a:r>
            <a:endParaRPr lang="bs-Latn-BA" sz="2400" smtClean="0"/>
          </a:p>
          <a:p>
            <a:pPr marL="457200" lvl="1" indent="0">
              <a:buNone/>
            </a:pPr>
            <a:r>
              <a:rPr lang="en-US" sz="1800" smtClean="0"/>
              <a:t>[(1,1),(1,2)…(15,5)] i [(1,1),(1,2) …(27,15)]</a:t>
            </a:r>
          </a:p>
          <a:p>
            <a:pPr marL="457200" lvl="1" indent="0">
              <a:buNone/>
            </a:pPr>
            <a:endParaRPr lang="bs-Latn-BA" sz="2000" smtClean="0"/>
          </a:p>
          <a:p>
            <a:pPr marL="457200" lvl="1" indent="0">
              <a:buNone/>
            </a:pPr>
            <a:r>
              <a:rPr lang="bs-Latn-BA" sz="2000" smtClean="0"/>
              <a:t>Da bi riješili ovaj problem </a:t>
            </a:r>
            <a:r>
              <a:rPr lang="bs-Latn-BA" sz="2000" b="1" smtClean="0"/>
              <a:t>enkodiramo jedinku </a:t>
            </a:r>
            <a:r>
              <a:rPr lang="bs-Latn-BA" sz="2000" smtClean="0"/>
              <a:t>tako što samo pamtimo niz pokreta koji dovodi do njenog rješenja</a:t>
            </a:r>
          </a:p>
          <a:p>
            <a:pPr marL="457200" lvl="1" indent="0">
              <a:buNone/>
            </a:pPr>
            <a:r>
              <a:rPr lang="bs-Latn-BA" sz="2000" smtClean="0"/>
              <a:t>NPR:</a:t>
            </a:r>
            <a:r>
              <a:rPr lang="en-US" sz="2000" smtClean="0"/>
              <a:t> </a:t>
            </a:r>
            <a:endParaRPr lang="bs-Latn-BA" sz="2000" smtClean="0"/>
          </a:p>
          <a:p>
            <a:pPr marL="457200" lvl="1" indent="0">
              <a:buNone/>
            </a:pPr>
            <a:r>
              <a:rPr lang="en-US" sz="2000" smtClean="0"/>
              <a:t>[(1,1),(1,2)…(15,5)]</a:t>
            </a:r>
            <a:r>
              <a:rPr lang="bs-Latn-BA" sz="2000" smtClean="0"/>
              <a:t> će postati </a:t>
            </a:r>
            <a:r>
              <a:rPr lang="en-US" sz="2000" smtClean="0"/>
              <a:t>[(0,1),(1,0)…(1,0)]</a:t>
            </a:r>
          </a:p>
          <a:p>
            <a:pPr marL="457200" lvl="1" indent="0">
              <a:buNone/>
            </a:pPr>
            <a:r>
              <a:rPr lang="en-US" sz="2000" smtClean="0"/>
              <a:t>Du</a:t>
            </a:r>
            <a:r>
              <a:rPr lang="bs-Latn-BA" sz="2000" smtClean="0"/>
              <a:t>žina enkodirane jedinke je za 1 kraća od dužine njene putanje.</a:t>
            </a:r>
          </a:p>
          <a:p>
            <a:pPr marL="457200" lvl="1" indent="0">
              <a:buNone/>
            </a:pPr>
            <a:endParaRPr lang="bs-Latn-BA" sz="2000"/>
          </a:p>
        </p:txBody>
      </p:sp>
    </p:spTree>
    <p:extLst>
      <p:ext uri="{BB962C8B-B14F-4D97-AF65-F5344CB8AC3E}">
        <p14:creationId xmlns:p14="http://schemas.microsoft.com/office/powerpoint/2010/main" val="2217120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654" y="11606"/>
            <a:ext cx="10515600" cy="1325563"/>
          </a:xfrm>
        </p:spPr>
        <p:txBody>
          <a:bodyPr>
            <a:normAutofit/>
          </a:bodyPr>
          <a:lstStyle/>
          <a:p>
            <a:r>
              <a:rPr lang="en-US" sz="4000" smtClean="0"/>
              <a:t>Populacija/jedinke</a:t>
            </a:r>
            <a:endParaRPr lang="en-US" sz="4000"/>
          </a:p>
        </p:txBody>
      </p:sp>
      <p:sp>
        <p:nvSpPr>
          <p:cNvPr id="3" name="Content Placeholder 2"/>
          <p:cNvSpPr>
            <a:spLocks noGrp="1"/>
          </p:cNvSpPr>
          <p:nvPr>
            <p:ph idx="1"/>
          </p:nvPr>
        </p:nvSpPr>
        <p:spPr>
          <a:xfrm>
            <a:off x="193706" y="1213502"/>
            <a:ext cx="5899445" cy="5435125"/>
          </a:xfrm>
        </p:spPr>
        <p:txBody>
          <a:bodyPr/>
          <a:lstStyle/>
          <a:p>
            <a:r>
              <a:rPr lang="en-US" sz="2400" smtClean="0"/>
              <a:t>Ukr</a:t>
            </a:r>
            <a:r>
              <a:rPr lang="bs-Latn-BA" sz="2400" smtClean="0"/>
              <a:t>š</a:t>
            </a:r>
            <a:r>
              <a:rPr lang="en-US" sz="2400" smtClean="0"/>
              <a:t>tanje jedinki:</a:t>
            </a:r>
            <a:endParaRPr lang="bs-Latn-BA" sz="2400" smtClean="0"/>
          </a:p>
          <a:p>
            <a:pPr marL="457200" lvl="1" indent="0">
              <a:buNone/>
            </a:pPr>
            <a:r>
              <a:rPr lang="en-US" sz="1800" smtClean="0"/>
              <a:t>[(1,1),(1,2)…(15,5)] i [(1,1),(1,2) …(27,15)]</a:t>
            </a:r>
            <a:endParaRPr lang="bs-Latn-BA" sz="1800" smtClean="0"/>
          </a:p>
          <a:p>
            <a:pPr marL="457200" lvl="1" indent="0">
              <a:buNone/>
            </a:pPr>
            <a:r>
              <a:rPr lang="bs-Latn-BA" sz="1800" smtClean="0"/>
              <a:t>Da bi ukrstili jedinku biramo jedan nasumični indeks u nizu pokreta. Jedno dijete dobija prvi dio niza pokreta a ostatak pokreta do rješenja dobija od drugog roditelja preostalih pokreta drugog roditelja.</a:t>
            </a:r>
            <a:endParaRPr lang="en-US" sz="1800" smtClean="0"/>
          </a:p>
          <a:p>
            <a:pPr marL="457200" lvl="1" indent="0">
              <a:buNone/>
            </a:pPr>
            <a:r>
              <a:rPr lang="bs-Latn-BA" sz="1800" smtClean="0"/>
              <a:t>NPR:</a:t>
            </a:r>
            <a:endParaRPr lang="en-US" sz="1800" smtClean="0"/>
          </a:p>
          <a:p>
            <a:pPr marL="457200" lvl="1" indent="0">
              <a:buNone/>
            </a:pPr>
            <a:r>
              <a:rPr lang="en-US" sz="1800" smtClean="0"/>
              <a:t>Niz instukcija od drugog roditelja: [(0,1),(0,1),(1,0),(1,0),(1,0)].</a:t>
            </a:r>
          </a:p>
          <a:p>
            <a:pPr marL="457200" lvl="1" indent="0">
              <a:buNone/>
            </a:pPr>
            <a:endParaRPr lang="en-US" sz="1800" smtClean="0"/>
          </a:p>
          <a:p>
            <a:pPr marL="457200" lvl="1" indent="0">
              <a:buNone/>
            </a:pPr>
            <a:r>
              <a:rPr lang="en-US" sz="1800" b="1" smtClean="0"/>
              <a:t>While length</a:t>
            </a:r>
            <a:r>
              <a:rPr lang="en-US" sz="1800" smtClean="0"/>
              <a:t>(instukcije_od_drugog roditelja) &gt; 0:</a:t>
            </a:r>
          </a:p>
          <a:p>
            <a:pPr marL="800100" lvl="1" indent="-342900">
              <a:buFont typeface="+mj-lt"/>
              <a:buAutoNum type="arabicPeriod"/>
            </a:pPr>
            <a:r>
              <a:rPr lang="en-US" sz="1800" smtClean="0"/>
              <a:t>Biramo prvu validnu instrukciju </a:t>
            </a:r>
          </a:p>
          <a:p>
            <a:pPr marL="800100" lvl="1" indent="-342900">
              <a:buFont typeface="+mj-lt"/>
              <a:buAutoNum type="arabicPeriod"/>
            </a:pPr>
            <a:r>
              <a:rPr lang="en-US" sz="1800" smtClean="0"/>
              <a:t>Dodajemo je u niz instrukcija djeteta</a:t>
            </a:r>
          </a:p>
          <a:p>
            <a:pPr marL="800100" lvl="1" indent="-342900">
              <a:buFont typeface="+mj-lt"/>
              <a:buAutoNum type="arabicPeriod"/>
            </a:pPr>
            <a:r>
              <a:rPr lang="en-US" sz="1800" smtClean="0"/>
              <a:t>Izbacujemo iz instukcije_od_drugog roditelja</a:t>
            </a:r>
          </a:p>
          <a:p>
            <a:pPr marL="457200" lvl="1" indent="0">
              <a:buNone/>
            </a:pPr>
            <a:r>
              <a:rPr lang="en-US" sz="1800" b="1" smtClean="0"/>
              <a:t>End while</a:t>
            </a:r>
          </a:p>
          <a:p>
            <a:pPr marL="457200" lvl="1" indent="0">
              <a:buNone/>
            </a:pPr>
            <a:r>
              <a:rPr lang="en-US" sz="1800"/>
              <a:t>p</a:t>
            </a:r>
            <a:r>
              <a:rPr lang="en-US" sz="1800" smtClean="0"/>
              <a:t>opravka_jedinke() // tj. Jedinka se </a:t>
            </a:r>
            <a:r>
              <a:rPr lang="bs-Latn-BA" sz="1800" smtClean="0"/>
              <a:t>„šeta“ po lavirintu dok ne dođe do ili kraja ili pozicijie iz koje ne može nastaviti se kretati</a:t>
            </a:r>
            <a:endParaRPr lang="en-US" sz="1800" smtClean="0"/>
          </a:p>
          <a:p>
            <a:pPr marL="457200" lvl="1" indent="0">
              <a:buNone/>
            </a:pPr>
            <a:endParaRPr lang="bs-Latn-BA" sz="1800" smtClean="0"/>
          </a:p>
          <a:p>
            <a:pPr marL="457200" lvl="1" indent="0">
              <a:buNone/>
            </a:pPr>
            <a:endParaRPr lang="en-US" sz="1800" smtClean="0"/>
          </a:p>
          <a:p>
            <a:pPr marL="457200" lvl="1" indent="0">
              <a:buNone/>
            </a:pPr>
            <a:endParaRPr lang="bs-Latn-BA" sz="200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7153" y="134516"/>
            <a:ext cx="5794049" cy="215797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7153" y="2514720"/>
            <a:ext cx="5712967" cy="201956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7153" y="4756518"/>
            <a:ext cx="5692874" cy="2008016"/>
          </a:xfrm>
          <a:prstGeom prst="rect">
            <a:avLst/>
          </a:prstGeom>
        </p:spPr>
      </p:pic>
    </p:spTree>
    <p:extLst>
      <p:ext uri="{BB962C8B-B14F-4D97-AF65-F5344CB8AC3E}">
        <p14:creationId xmlns:p14="http://schemas.microsoft.com/office/powerpoint/2010/main" val="2341409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654" y="11606"/>
            <a:ext cx="10515600" cy="1325563"/>
          </a:xfrm>
        </p:spPr>
        <p:txBody>
          <a:bodyPr>
            <a:normAutofit/>
          </a:bodyPr>
          <a:lstStyle/>
          <a:p>
            <a:r>
              <a:rPr lang="en-US" sz="4000" smtClean="0"/>
              <a:t>Populacija/jedinke</a:t>
            </a:r>
            <a:endParaRPr lang="en-US" sz="4000"/>
          </a:p>
        </p:txBody>
      </p:sp>
      <p:sp>
        <p:nvSpPr>
          <p:cNvPr id="3" name="Content Placeholder 2"/>
          <p:cNvSpPr>
            <a:spLocks noGrp="1"/>
          </p:cNvSpPr>
          <p:nvPr>
            <p:ph idx="1"/>
          </p:nvPr>
        </p:nvSpPr>
        <p:spPr>
          <a:xfrm>
            <a:off x="193706" y="1213502"/>
            <a:ext cx="5899445" cy="5435125"/>
          </a:xfrm>
        </p:spPr>
        <p:txBody>
          <a:bodyPr/>
          <a:lstStyle/>
          <a:p>
            <a:r>
              <a:rPr lang="bs-Latn-BA" sz="2400" smtClean="0"/>
              <a:t>Mutacija</a:t>
            </a:r>
          </a:p>
          <a:p>
            <a:pPr marL="457200" lvl="1" indent="0">
              <a:buNone/>
            </a:pPr>
            <a:r>
              <a:rPr lang="bs-Latn-BA" sz="2000" smtClean="0"/>
              <a:t>Ponovo koristimo enkodiran vid jedinke</a:t>
            </a:r>
          </a:p>
          <a:p>
            <a:pPr marL="457200" lvl="1" indent="0">
              <a:buNone/>
            </a:pPr>
            <a:r>
              <a:rPr lang="bs-Latn-BA" sz="2000" smtClean="0"/>
              <a:t>Biramo nasumično jednu poziciju u nizu pokreta u kojoj možemo da izaberemo neki drugi pokret i onda nastavljamo „šetnju“</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7153" y="4756518"/>
            <a:ext cx="5692874" cy="200801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7153" y="199440"/>
            <a:ext cx="5714288" cy="203101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7153" y="2414499"/>
            <a:ext cx="5794049" cy="2157971"/>
          </a:xfrm>
          <a:prstGeom prst="rect">
            <a:avLst/>
          </a:prstGeom>
        </p:spPr>
      </p:pic>
    </p:spTree>
    <p:extLst>
      <p:ext uri="{BB962C8B-B14F-4D97-AF65-F5344CB8AC3E}">
        <p14:creationId xmlns:p14="http://schemas.microsoft.com/office/powerpoint/2010/main" val="2741429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871</TotalTime>
  <Words>920</Words>
  <Application>Microsoft Office PowerPoint</Application>
  <PresentationFormat>Widescreen</PresentationFormat>
  <Paragraphs>154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Lavirint - Pronalazak izlaza iz lavirinta primenom genetskog algoritma</vt:lpstr>
      <vt:lpstr>Problem</vt:lpstr>
      <vt:lpstr>Genetski algoritam</vt:lpstr>
      <vt:lpstr>Populacija/jedinke</vt:lpstr>
      <vt:lpstr>Populacija/jedinke</vt:lpstr>
      <vt:lpstr>Populacija/jedinke</vt:lpstr>
      <vt:lpstr>Populacija/jedinke</vt:lpstr>
      <vt:lpstr>Populacija/jedinke</vt:lpstr>
      <vt:lpstr>Populacija/jedinke</vt:lpstr>
      <vt:lpstr>Populacija/jedinke</vt:lpstr>
      <vt:lpstr>Populacija/jedinke</vt:lpstr>
      <vt:lpstr>Populacija/jedinke</vt:lpstr>
      <vt:lpstr>Rezultati</vt:lpstr>
      <vt:lpstr>Evaluacija generacije</vt:lpstr>
      <vt:lpstr>Evaluacija generacije</vt:lpstr>
      <vt:lpstr>Zaključak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Lavirint - Pronalazak izlaza iz lavirinta primenom genetskog algoritma</dc:title>
  <dc:creator>dradic</dc:creator>
  <cp:lastModifiedBy>dradic</cp:lastModifiedBy>
  <cp:revision>22</cp:revision>
  <dcterms:created xsi:type="dcterms:W3CDTF">2025-07-13T08:11:10Z</dcterms:created>
  <dcterms:modified xsi:type="dcterms:W3CDTF">2025-08-05T16:10:24Z</dcterms:modified>
</cp:coreProperties>
</file>