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2DAF54-626B-468D-8F04-CCA06788AAFB}">
  <a:tblStyle styleId="{6C2DAF54-626B-468D-8F04-CCA06788AA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9f48d9d5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9f48d9d5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9f48d9d5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9f48d9d5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9f48d9d55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9f48d9d5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9f48d9d5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9f48d9d5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9f48d9d5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9f48d9d5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9f48d9d5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9f48d9d5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9f48d9d5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9f48d9d5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9f48d9d5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9f48d9d5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97825" y="3223750"/>
            <a:ext cx="51951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Potenciómetro</a:t>
            </a:r>
            <a:r>
              <a:rPr lang="es-419"/>
              <a:t> digital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es un </a:t>
            </a:r>
            <a:r>
              <a:rPr lang="es-419"/>
              <a:t>potenciómetro</a:t>
            </a:r>
            <a:r>
              <a:rPr lang="es-419"/>
              <a:t> digital?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477950"/>
            <a:ext cx="7030500" cy="21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Recordemos</a:t>
            </a:r>
            <a:r>
              <a:rPr lang="es-419"/>
              <a:t> que un </a:t>
            </a:r>
            <a:r>
              <a:rPr lang="es-419"/>
              <a:t>potenciómetro</a:t>
            </a:r>
            <a:r>
              <a:rPr lang="es-419"/>
              <a:t> es una resistencia variable. Posee 3 terminales, la resistencia que presenta en entre el cursor (perilla) y uno de sus extremos </a:t>
            </a:r>
            <a:r>
              <a:rPr lang="es-419"/>
              <a:t>varía</a:t>
            </a:r>
            <a:r>
              <a:rPr lang="es-419"/>
              <a:t> </a:t>
            </a:r>
            <a:r>
              <a:rPr lang="es-419"/>
              <a:t>según como sea movido,  este está conectado al terminal del medio.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Un </a:t>
            </a:r>
            <a:r>
              <a:rPr lang="es-419"/>
              <a:t>potenciómetro</a:t>
            </a:r>
            <a:r>
              <a:rPr lang="es-419"/>
              <a:t> digital </a:t>
            </a:r>
            <a:r>
              <a:rPr lang="es-419"/>
              <a:t>básicamente</a:t>
            </a:r>
            <a:r>
              <a:rPr lang="es-419"/>
              <a:t> es igual al </a:t>
            </a:r>
            <a:r>
              <a:rPr lang="es-419"/>
              <a:t>potenciómetro</a:t>
            </a:r>
            <a:r>
              <a:rPr lang="es-419"/>
              <a:t> que nosotros conocemos y hemos utilizado en la escuela. La principal </a:t>
            </a:r>
            <a:r>
              <a:rPr lang="es-419"/>
              <a:t>diferencia</a:t>
            </a:r>
            <a:r>
              <a:rPr lang="es-419"/>
              <a:t> radica en que en el pote digital solo podremos variar la resistencia mediante comandos de control. En cambio un </a:t>
            </a:r>
            <a:r>
              <a:rPr lang="es-419"/>
              <a:t>potenciómetro</a:t>
            </a:r>
            <a:r>
              <a:rPr lang="es-419"/>
              <a:t> para variar la resistencia simplemente tendremos que girar cursor. 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051" y="3578250"/>
            <a:ext cx="4995891" cy="14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Aspecto </a:t>
            </a:r>
            <a:r>
              <a:rPr lang="es-419"/>
              <a:t>físico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27150"/>
            <a:ext cx="70305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La forma de </a:t>
            </a:r>
            <a:r>
              <a:rPr lang="es-419"/>
              <a:t>presentación</a:t>
            </a:r>
            <a:r>
              <a:rPr lang="es-419"/>
              <a:t> </a:t>
            </a:r>
            <a:r>
              <a:rPr lang="es-419"/>
              <a:t>varía</a:t>
            </a:r>
            <a:r>
              <a:rPr lang="es-419"/>
              <a:t> </a:t>
            </a:r>
            <a:r>
              <a:rPr lang="es-419"/>
              <a:t>según</a:t>
            </a:r>
            <a:r>
              <a:rPr lang="es-419"/>
              <a:t> el modelo. Los </a:t>
            </a:r>
            <a:r>
              <a:rPr lang="es-419"/>
              <a:t>más</a:t>
            </a:r>
            <a:r>
              <a:rPr lang="es-419"/>
              <a:t> comunes vienen con encapsulado </a:t>
            </a:r>
            <a:r>
              <a:rPr b="1" i="1" lang="es-419"/>
              <a:t>DIP, </a:t>
            </a:r>
            <a:r>
              <a:rPr lang="es-419"/>
              <a:t>es el encapsulado que </a:t>
            </a:r>
            <a:r>
              <a:rPr lang="es-419"/>
              <a:t>comúnmente</a:t>
            </a:r>
            <a:r>
              <a:rPr lang="es-419"/>
              <a:t> conocemos de </a:t>
            </a:r>
            <a:r>
              <a:rPr lang="es-419"/>
              <a:t>inserción</a:t>
            </a:r>
            <a:r>
              <a:rPr lang="es-419"/>
              <a:t>. Otra variante que viene es con encapsulado </a:t>
            </a:r>
            <a:r>
              <a:rPr b="1" i="1" lang="es-419"/>
              <a:t>SOIC</a:t>
            </a:r>
            <a:r>
              <a:rPr lang="es-419"/>
              <a:t> , este </a:t>
            </a:r>
            <a:r>
              <a:rPr lang="es-419"/>
              <a:t>último</a:t>
            </a:r>
            <a:r>
              <a:rPr lang="es-419"/>
              <a:t> de montaje superficial.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25" y="2226125"/>
            <a:ext cx="2063525" cy="20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1682625" y="4520925"/>
            <a:ext cx="18834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Encapsulado DIP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763" y="2430548"/>
            <a:ext cx="2063525" cy="198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6450900" y="4520925"/>
            <a:ext cx="18834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Encapsulado SOIC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Selección</a:t>
            </a:r>
            <a:r>
              <a:rPr lang="es-419"/>
              <a:t> de </a:t>
            </a:r>
            <a:r>
              <a:rPr lang="es-419"/>
              <a:t>potenciómetro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70305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El modelo que vamos a trabajar es el MCP4132. Posee 8 terminales. Utilizaremos la </a:t>
            </a:r>
            <a:r>
              <a:rPr lang="es-419"/>
              <a:t>cápsula</a:t>
            </a:r>
            <a:r>
              <a:rPr lang="es-419"/>
              <a:t> tipo DIP, recordemos que este es el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común</a:t>
            </a:r>
            <a:r>
              <a:rPr lang="es-419"/>
              <a:t> y los integrados que posean este encapsulado pueden ser colocados </a:t>
            </a:r>
            <a:r>
              <a:rPr lang="es-419"/>
              <a:t>fácilmente</a:t>
            </a:r>
            <a:r>
              <a:rPr lang="es-419"/>
              <a:t> en un protoboard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Pinout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158775"/>
            <a:ext cx="703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¿Qué es el pinout? El pinout es la </a:t>
            </a:r>
            <a:r>
              <a:rPr lang="es-419"/>
              <a:t>descripción</a:t>
            </a:r>
            <a:r>
              <a:rPr lang="es-419"/>
              <a:t> de la </a:t>
            </a:r>
            <a:r>
              <a:rPr lang="es-419"/>
              <a:t>función</a:t>
            </a:r>
            <a:r>
              <a:rPr lang="es-419"/>
              <a:t> de cada terminal que </a:t>
            </a:r>
            <a:r>
              <a:rPr lang="es-419"/>
              <a:t>posea</a:t>
            </a:r>
            <a:r>
              <a:rPr lang="es-419"/>
              <a:t> el dispositivo.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550" y="1816763"/>
            <a:ext cx="2911000" cy="12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 title="8"/>
          <p:cNvSpPr txBox="1"/>
          <p:nvPr/>
        </p:nvSpPr>
        <p:spPr>
          <a:xfrm>
            <a:off x="126450" y="3446250"/>
            <a:ext cx="28305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Terminales de </a:t>
            </a:r>
            <a:r>
              <a:rPr lang="es-419">
                <a:latin typeface="Nunito"/>
                <a:ea typeface="Nunito"/>
                <a:cs typeface="Nunito"/>
                <a:sym typeface="Nunito"/>
              </a:rPr>
              <a:t>alimentación</a:t>
            </a:r>
            <a:r>
              <a:rPr lang="es-419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Vdd: +5V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Vss: GND o -5V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 title="8"/>
          <p:cNvSpPr txBox="1"/>
          <p:nvPr/>
        </p:nvSpPr>
        <p:spPr>
          <a:xfrm>
            <a:off x="3004150" y="3446250"/>
            <a:ext cx="29727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Terminales de </a:t>
            </a:r>
            <a:r>
              <a:rPr lang="es-419">
                <a:latin typeface="Nunito"/>
                <a:ea typeface="Nunito"/>
                <a:cs typeface="Nunito"/>
                <a:sym typeface="Nunito"/>
              </a:rPr>
              <a:t>comunicación</a:t>
            </a:r>
            <a:r>
              <a:rPr lang="es-419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SCK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SDI/SDO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CS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 title="8"/>
          <p:cNvSpPr txBox="1"/>
          <p:nvPr/>
        </p:nvSpPr>
        <p:spPr>
          <a:xfrm>
            <a:off x="5861150" y="3446250"/>
            <a:ext cx="30885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Terminales del </a:t>
            </a:r>
            <a:r>
              <a:rPr lang="es-419">
                <a:latin typeface="Nunito"/>
                <a:ea typeface="Nunito"/>
                <a:cs typeface="Nunito"/>
                <a:sym typeface="Nunito"/>
              </a:rPr>
              <a:t>potenciómetro</a:t>
            </a:r>
            <a:r>
              <a:rPr lang="es-419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P0B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P0W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P0A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</a:t>
            </a:r>
            <a:r>
              <a:rPr lang="es-419"/>
              <a:t> de los terminales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1264000"/>
            <a:ext cx="7030500" cy="32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</a:t>
            </a:r>
            <a:r>
              <a:rPr lang="es-419"/>
              <a:t>empezar</a:t>
            </a:r>
            <a:r>
              <a:rPr lang="es-419"/>
              <a:t> vamos a dividir la </a:t>
            </a:r>
            <a:r>
              <a:rPr lang="es-419"/>
              <a:t>función</a:t>
            </a:r>
            <a:r>
              <a:rPr lang="es-419"/>
              <a:t> de cada terminal en 3 grupos.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Alimentación: Estos terminales deben ir conectados a 5V y a GND respectivamente, su función es  alimentar al circuito.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Comunicación: Van conectados al Arduino. Este integrado se comunica mediante protocolo </a:t>
            </a:r>
            <a:r>
              <a:rPr b="1" i="1" lang="es-419"/>
              <a:t>SPI.</a:t>
            </a:r>
            <a:r>
              <a:rPr lang="es-419"/>
              <a:t> Enviando distintos comandos podemos lograr variar la resistencia entre un extremo del potenciómetro y el cursor.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Potenciómetro: Son equivalentes a los terminales de un potenciómetro común.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Analogía</a:t>
            </a:r>
            <a:r>
              <a:rPr lang="es-419"/>
              <a:t> pote analogico VS pote digital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88" y="1421850"/>
            <a:ext cx="35718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50" y="1295525"/>
            <a:ext cx="2911000" cy="16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/>
        </p:nvSpPr>
        <p:spPr>
          <a:xfrm>
            <a:off x="328900" y="3136350"/>
            <a:ext cx="8060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Podemos encontrar una </a:t>
            </a:r>
            <a:r>
              <a:rPr lang="es-419">
                <a:latin typeface="Nunito"/>
                <a:ea typeface="Nunito"/>
                <a:cs typeface="Nunito"/>
                <a:sym typeface="Nunito"/>
              </a:rPr>
              <a:t>similitud</a:t>
            </a:r>
            <a:r>
              <a:rPr lang="es-419">
                <a:latin typeface="Nunito"/>
                <a:ea typeface="Nunito"/>
                <a:cs typeface="Nunito"/>
                <a:sym typeface="Nunito"/>
              </a:rPr>
              <a:t> de entre los pines de los </a:t>
            </a:r>
            <a:r>
              <a:rPr lang="es-419">
                <a:latin typeface="Nunito"/>
                <a:ea typeface="Nunito"/>
                <a:cs typeface="Nunito"/>
                <a:sym typeface="Nunito"/>
              </a:rPr>
              <a:t>distintos</a:t>
            </a:r>
            <a:r>
              <a:rPr lang="es-419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-419">
                <a:latin typeface="Nunito"/>
                <a:ea typeface="Nunito"/>
                <a:cs typeface="Nunito"/>
                <a:sym typeface="Nunito"/>
              </a:rPr>
              <a:t>potenciómetros</a:t>
            </a:r>
            <a:r>
              <a:rPr lang="es-419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25" name="Google Shape;325;p19"/>
          <p:cNvGraphicFramePr/>
          <p:nvPr/>
        </p:nvGraphicFramePr>
        <p:xfrm>
          <a:off x="952500" y="350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{6C2DAF54-626B-468D-8F04-CCA06788AAFB}</a:tableStyleId>
              </a:tblPr>
              <a:tblGrid>
                <a:gridCol w="3619500"/>
                <a:gridCol w="3619500"/>
              </a:tblGrid>
              <a:tr h="20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Potenciometro analogico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Potenciómetro</a:t>
                      </a:r>
                      <a:r>
                        <a:rPr lang="es-419"/>
                        <a:t> digital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Pin 3 (Entrada) - Extremo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Pin 7 (P0B) - Extremo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Pin 2 (Salida) - Salida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Pin 6 (P0W) - Cursor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Pin 1 (GND) - Extremo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Pin 5 (P0A) - Extremo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Aplicación</a:t>
            </a:r>
            <a:r>
              <a:rPr lang="es-419"/>
              <a:t> </a:t>
            </a:r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1303800" y="1990050"/>
            <a:ext cx="70305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Podemos realizar el control de nivel de sonido para un equipo de audio. A </a:t>
            </a:r>
            <a:r>
              <a:rPr lang="es-419"/>
              <a:t>continuación</a:t>
            </a:r>
            <a:r>
              <a:rPr lang="es-419"/>
              <a:t>, vemos el esquema de </a:t>
            </a:r>
            <a:r>
              <a:rPr lang="es-419"/>
              <a:t>conexión</a:t>
            </a:r>
            <a:r>
              <a:rPr lang="es-419"/>
              <a:t> utilizando el integrado MCP 4131 y un Arduino. El volumen sube y baja </a:t>
            </a:r>
            <a:r>
              <a:rPr lang="es-419"/>
              <a:t>según</a:t>
            </a:r>
            <a:r>
              <a:rPr lang="es-419"/>
              <a:t> </a:t>
            </a:r>
            <a:r>
              <a:rPr lang="es-419"/>
              <a:t>qué</a:t>
            </a:r>
            <a:r>
              <a:rPr lang="es-419"/>
              <a:t> pulsador sea presionado.</a:t>
            </a:r>
            <a:br>
              <a:rPr lang="es-419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303800" y="485150"/>
            <a:ext cx="70305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Conexión</a:t>
            </a:r>
            <a:r>
              <a:rPr lang="es-419"/>
              <a:t> MCP4131 con Arduino </a:t>
            </a:r>
            <a:endParaRPr/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1347638"/>
            <a:ext cx="83439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