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306" r:id="rId5"/>
    <p:sldId id="303" r:id="rId6"/>
    <p:sldId id="304" r:id="rId7"/>
    <p:sldId id="307" r:id="rId8"/>
    <p:sldId id="259" r:id="rId9"/>
    <p:sldId id="276" r:id="rId10"/>
    <p:sldId id="260" r:id="rId11"/>
    <p:sldId id="278" r:id="rId12"/>
    <p:sldId id="261" r:id="rId13"/>
    <p:sldId id="277" r:id="rId14"/>
    <p:sldId id="281" r:id="rId15"/>
    <p:sldId id="279" r:id="rId16"/>
    <p:sldId id="280" r:id="rId17"/>
    <p:sldId id="263" r:id="rId18"/>
    <p:sldId id="264" r:id="rId19"/>
    <p:sldId id="282" r:id="rId20"/>
    <p:sldId id="284" r:id="rId21"/>
    <p:sldId id="283" r:id="rId22"/>
    <p:sldId id="285" r:id="rId23"/>
    <p:sldId id="289" r:id="rId24"/>
    <p:sldId id="291" r:id="rId25"/>
    <p:sldId id="292" r:id="rId26"/>
    <p:sldId id="287" r:id="rId27"/>
    <p:sldId id="290" r:id="rId28"/>
    <p:sldId id="293" r:id="rId29"/>
    <p:sldId id="295" r:id="rId30"/>
    <p:sldId id="294" r:id="rId31"/>
    <p:sldId id="268" r:id="rId32"/>
    <p:sldId id="269" r:id="rId33"/>
    <p:sldId id="270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275" r:id="rId42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ABB2B34-F27A-58CE-31D2-CC049AECB577}" name="Luciano Lopez" initials="LL" userId="e6535e9a6addea3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30" autoAdjust="0"/>
  </p:normalViewPr>
  <p:slideViewPr>
    <p:cSldViewPr snapToGrid="0">
      <p:cViewPr varScale="1">
        <p:scale>
          <a:sx n="86" d="100"/>
          <a:sy n="86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B4B8D-E653-4F4B-BACF-B0BBE6AFB575}" type="datetimeFigureOut">
              <a:rPr lang="es-AR" smtClean="0"/>
              <a:t>20/3/2023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B6700-E5BC-4E23-9E3F-CB4860A7AB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397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B6700-E5BC-4E23-9E3F-CB4860A7ABE2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026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B6700-E5BC-4E23-9E3F-CB4860A7ABE2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48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B6700-E5BC-4E23-9E3F-CB4860A7ABE2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544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B6700-E5BC-4E23-9E3F-CB4860A7ABE2}" type="slidenum">
              <a:rPr lang="es-AR" smtClean="0"/>
              <a:t>31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439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B6700-E5BC-4E23-9E3F-CB4860A7ABE2}" type="slidenum">
              <a:rPr lang="es-AR" smtClean="0"/>
              <a:t>32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129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B6700-E5BC-4E23-9E3F-CB4860A7ABE2}" type="slidenum">
              <a:rPr lang="es-AR" smtClean="0"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039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Imagen 35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A28CD576-6881-4BA0-A7D7-9FABDE72E31B}" type="slidenum">
              <a:rPr lang="en-US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‹Nº›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30.png"/><Relationship Id="rId7" Type="http://schemas.openxmlformats.org/officeDocument/2006/relationships/image" Target="../media/image24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130.png"/><Relationship Id="rId7" Type="http://schemas.openxmlformats.org/officeDocument/2006/relationships/image" Target="../media/image28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3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365400"/>
            <a:ext cx="8520120" cy="2431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Diseño de un 
Amplificador Operacional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11760" y="2834280"/>
            <a:ext cx="8520120" cy="1212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EAMTA 2022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Luciano Alberto Lopez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155160"/>
            <a:ext cx="8520120" cy="712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Abierto + red ß
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A55D2B-83A1-16C5-216E-B2FAC8B1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95" y="837031"/>
            <a:ext cx="6435050" cy="4151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Abierto + red ß
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continuacion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observa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cuadro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resultados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TT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1,8V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100uA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633E0ED-E274-BEB9-E7EF-13218626F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848463"/>
              </p:ext>
            </p:extLst>
          </p:nvPr>
        </p:nvGraphicFramePr>
        <p:xfrm>
          <a:off x="485309" y="1655860"/>
          <a:ext cx="8173022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61">
                  <a:extLst>
                    <a:ext uri="{9D8B030D-6E8A-4147-A177-3AD203B41FA5}">
                      <a16:colId xmlns:a16="http://schemas.microsoft.com/office/drawing/2014/main" val="3359427235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917229871"/>
                    </a:ext>
                  </a:extLst>
                </a:gridCol>
                <a:gridCol w="1116418">
                  <a:extLst>
                    <a:ext uri="{9D8B030D-6E8A-4147-A177-3AD203B41FA5}">
                      <a16:colId xmlns:a16="http://schemas.microsoft.com/office/drawing/2014/main" val="1607112256"/>
                    </a:ext>
                  </a:extLst>
                </a:gridCol>
                <a:gridCol w="1244010">
                  <a:extLst>
                    <a:ext uri="{9D8B030D-6E8A-4147-A177-3AD203B41FA5}">
                      <a16:colId xmlns:a16="http://schemas.microsoft.com/office/drawing/2014/main" val="3764294369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1070789096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1999221445"/>
                    </a:ext>
                  </a:extLst>
                </a:gridCol>
                <a:gridCol w="1552354">
                  <a:extLst>
                    <a:ext uri="{9D8B030D-6E8A-4147-A177-3AD203B41FA5}">
                      <a16:colId xmlns:a16="http://schemas.microsoft.com/office/drawing/2014/main" val="961604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VGS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VDS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Vdsat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Condición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8476"/>
                  </a:ext>
                </a:extLst>
              </a:tr>
              <a:tr h="358773">
                <a:tc>
                  <a:txBody>
                    <a:bodyPr/>
                    <a:lstStyle/>
                    <a:p>
                      <a:r>
                        <a:rPr lang="es-ES" dirty="0"/>
                        <a:t>M1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69,2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951,3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256mV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87,1mV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65,5mV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4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67,6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965,4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205,9mV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551mV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75,4mV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3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69,2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234,5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1,01V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1,01V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448,1mV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9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67,6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223,8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1,01V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539,9mV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448,1mV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136,9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828,7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1,118V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694,1mV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281,2mV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52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1,56mA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26,6mS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554,9mV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341,2mV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69,66mV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4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1,46mA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26,6mS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1,118V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1,45V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283,1mV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84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95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574,2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1,118V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1,1V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282,3mV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62878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65°C</a:t>
            </a:r>
            <a:endParaRPr lang="es-AR" sz="1200" b="1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36051417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Abierto + red ß
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continuacion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observa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cuadro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resultados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SS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1,62V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95uA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125°C</a:t>
            </a:r>
            <a:endParaRPr lang="es-AR" sz="1200" b="1" dirty="0">
              <a:latin typeface="Arial "/>
            </a:endParaRP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0089D559-E5FC-C05D-3E82-B17E35E6A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92945"/>
              </p:ext>
            </p:extLst>
          </p:nvPr>
        </p:nvGraphicFramePr>
        <p:xfrm>
          <a:off x="485309" y="1655860"/>
          <a:ext cx="8173022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61">
                  <a:extLst>
                    <a:ext uri="{9D8B030D-6E8A-4147-A177-3AD203B41FA5}">
                      <a16:colId xmlns:a16="http://schemas.microsoft.com/office/drawing/2014/main" val="3359427235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917229871"/>
                    </a:ext>
                  </a:extLst>
                </a:gridCol>
                <a:gridCol w="1116418">
                  <a:extLst>
                    <a:ext uri="{9D8B030D-6E8A-4147-A177-3AD203B41FA5}">
                      <a16:colId xmlns:a16="http://schemas.microsoft.com/office/drawing/2014/main" val="1607112256"/>
                    </a:ext>
                  </a:extLst>
                </a:gridCol>
                <a:gridCol w="1244010">
                  <a:extLst>
                    <a:ext uri="{9D8B030D-6E8A-4147-A177-3AD203B41FA5}">
                      <a16:colId xmlns:a16="http://schemas.microsoft.com/office/drawing/2014/main" val="3764294369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1070789096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1999221445"/>
                    </a:ext>
                  </a:extLst>
                </a:gridCol>
                <a:gridCol w="1552354">
                  <a:extLst>
                    <a:ext uri="{9D8B030D-6E8A-4147-A177-3AD203B41FA5}">
                      <a16:colId xmlns:a16="http://schemas.microsoft.com/office/drawing/2014/main" val="961604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VGS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VDS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Vdsat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Condición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8476"/>
                  </a:ext>
                </a:extLst>
              </a:tr>
              <a:tr h="358773">
                <a:tc>
                  <a:txBody>
                    <a:bodyPr/>
                    <a:lstStyle/>
                    <a:p>
                      <a:r>
                        <a:rPr lang="es-ES" dirty="0"/>
                        <a:t>M1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69,2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951,3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256,7mV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89,1mV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88,7mV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4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67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965,4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205,9mV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551mV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75,24mV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3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69,2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234,5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1,019V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1,019V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448,1mV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9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67,6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223,8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1,01V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554,9mV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448,1mV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136,9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828,7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1,11V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694,1mV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281,2mV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52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1,56mA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26,65mS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554,9mV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341,2mV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69,66mV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4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1,46mA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26,65mS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1,11V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1,45V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283,1mV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84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95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574,2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1,11V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1,11V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282,3mV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62878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Abierto + red ß
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continuacion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observa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cuadro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resultados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FF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1,98V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105uA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0°C</a:t>
            </a:r>
            <a:endParaRPr lang="es-AR" sz="1200" b="1" dirty="0">
              <a:latin typeface="Arial "/>
            </a:endParaRPr>
          </a:p>
        </p:txBody>
      </p:sp>
      <p:graphicFrame>
        <p:nvGraphicFramePr>
          <p:cNvPr id="2" name="Tabla 5">
            <a:extLst>
              <a:ext uri="{FF2B5EF4-FFF2-40B4-BE49-F238E27FC236}">
                <a16:creationId xmlns:a16="http://schemas.microsoft.com/office/drawing/2014/main" id="{9F587D12-2FF9-C337-95F2-A9A84C145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30476"/>
              </p:ext>
            </p:extLst>
          </p:nvPr>
        </p:nvGraphicFramePr>
        <p:xfrm>
          <a:off x="485309" y="1655860"/>
          <a:ext cx="8173022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61">
                  <a:extLst>
                    <a:ext uri="{9D8B030D-6E8A-4147-A177-3AD203B41FA5}">
                      <a16:colId xmlns:a16="http://schemas.microsoft.com/office/drawing/2014/main" val="3359427235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917229871"/>
                    </a:ext>
                  </a:extLst>
                </a:gridCol>
                <a:gridCol w="1116418">
                  <a:extLst>
                    <a:ext uri="{9D8B030D-6E8A-4147-A177-3AD203B41FA5}">
                      <a16:colId xmlns:a16="http://schemas.microsoft.com/office/drawing/2014/main" val="1607112256"/>
                    </a:ext>
                  </a:extLst>
                </a:gridCol>
                <a:gridCol w="1244010">
                  <a:extLst>
                    <a:ext uri="{9D8B030D-6E8A-4147-A177-3AD203B41FA5}">
                      <a16:colId xmlns:a16="http://schemas.microsoft.com/office/drawing/2014/main" val="3764294369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1070789096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1999221445"/>
                    </a:ext>
                  </a:extLst>
                </a:gridCol>
                <a:gridCol w="1552354">
                  <a:extLst>
                    <a:ext uri="{9D8B030D-6E8A-4147-A177-3AD203B41FA5}">
                      <a16:colId xmlns:a16="http://schemas.microsoft.com/office/drawing/2014/main" val="961604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VGS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VDS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Vdsat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Condición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28476"/>
                  </a:ext>
                </a:extLst>
              </a:tr>
              <a:tr h="358773">
                <a:tc>
                  <a:txBody>
                    <a:bodyPr/>
                    <a:lstStyle/>
                    <a:p>
                      <a:r>
                        <a:rPr lang="es-ES" dirty="0"/>
                        <a:t>M1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69,2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951,3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256,7mV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89,1mV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88,7mV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4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67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965,4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205,9mV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551mV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75,24mV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3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69,2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234,5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1,019V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1,019V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448,1mV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9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67,6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223,8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1,01V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554,9mV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448,1mV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136,9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828,7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1,11V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694,1mV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281,2mV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52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1,56mA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26,65mS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554,9mV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341,2mV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69,66mV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4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1,46mA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26,65mS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1,11V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1,45V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283,1mV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84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95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574,2</a:t>
                      </a:r>
                      <a:r>
                        <a:rPr lang="el-GR" dirty="0"/>
                        <a:t>μ</a:t>
                      </a:r>
                      <a:r>
                        <a:rPr lang="es-ES" dirty="0"/>
                        <a:t>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1,11V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1,11V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282,3mV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SATURADO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628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971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Abierto + red ß
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continuacion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observa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diagrama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bode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TT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1,8V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100uA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65°C</a:t>
            </a:r>
            <a:endParaRPr lang="es-AR" sz="1200" b="1" dirty="0">
              <a:latin typeface="Arial 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40F31A-4690-A05D-671C-1179A8D8D4D2}"/>
              </a:ext>
            </a:extLst>
          </p:cNvPr>
          <p:cNvSpPr txBox="1"/>
          <p:nvPr/>
        </p:nvSpPr>
        <p:spPr>
          <a:xfrm>
            <a:off x="5981700" y="645920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Margen de fase: 74°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GBW: 145MHz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DCG:52,26dB</a:t>
            </a:r>
            <a:endParaRPr lang="es-AR" sz="1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1BB2B5-B700-7550-F8D2-00D5D9E26185}"/>
              </a:ext>
            </a:extLst>
          </p:cNvPr>
          <p:cNvSpPr txBox="1"/>
          <p:nvPr/>
        </p:nvSpPr>
        <p:spPr>
          <a:xfrm>
            <a:off x="6076950" y="219075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Resultados obtenidos de la simulación</a:t>
            </a:r>
            <a:endParaRPr lang="es-AR" sz="1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03621-64B7-C6D8-D435-A8C0D402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2" y="1426282"/>
            <a:ext cx="8060355" cy="30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912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Abierto + red ß
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continuacion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observa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diagrama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bode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SS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1,62V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95uA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125°C</a:t>
            </a:r>
            <a:endParaRPr lang="es-AR" sz="1200" b="1" dirty="0">
              <a:latin typeface="Arial 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40F31A-4690-A05D-671C-1179A8D8D4D2}"/>
              </a:ext>
            </a:extLst>
          </p:cNvPr>
          <p:cNvSpPr txBox="1"/>
          <p:nvPr/>
        </p:nvSpPr>
        <p:spPr>
          <a:xfrm>
            <a:off x="5981700" y="645920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Margen de fase: 60,8°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GBW: 205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DCG:52,02 dB</a:t>
            </a:r>
            <a:endParaRPr lang="es-AR" sz="1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1BB2B5-B700-7550-F8D2-00D5D9E26185}"/>
              </a:ext>
            </a:extLst>
          </p:cNvPr>
          <p:cNvSpPr txBox="1"/>
          <p:nvPr/>
        </p:nvSpPr>
        <p:spPr>
          <a:xfrm>
            <a:off x="6076950" y="219075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Resultados obtenidos de la simulación</a:t>
            </a:r>
            <a:endParaRPr lang="es-AR" sz="12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02A60C-CC6C-A681-042D-39CA382E2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70" y="1406867"/>
            <a:ext cx="8039099" cy="30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90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Abierto + red ß
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continuacion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observa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diagrama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bode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FF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1,98V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105uA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0°C</a:t>
            </a:r>
            <a:endParaRPr lang="es-AR" sz="1200" b="1" dirty="0">
              <a:latin typeface="Arial 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40F31A-4690-A05D-671C-1179A8D8D4D2}"/>
              </a:ext>
            </a:extLst>
          </p:cNvPr>
          <p:cNvSpPr txBox="1"/>
          <p:nvPr/>
        </p:nvSpPr>
        <p:spPr>
          <a:xfrm>
            <a:off x="5981700" y="645920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Margen de fase: 66,34°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GBW: 151MHz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DCG:53,34dB</a:t>
            </a:r>
            <a:endParaRPr lang="es-AR" sz="1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1BB2B5-B700-7550-F8D2-00D5D9E26185}"/>
              </a:ext>
            </a:extLst>
          </p:cNvPr>
          <p:cNvSpPr txBox="1"/>
          <p:nvPr/>
        </p:nvSpPr>
        <p:spPr>
          <a:xfrm>
            <a:off x="6076950" y="219075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Resultados obtenidos de la simulación</a:t>
            </a:r>
            <a:endParaRPr lang="es-AR" sz="1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A4BB3F-6844-A450-B94B-304AD54F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20" y="1421345"/>
            <a:ext cx="8038800" cy="307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101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155160"/>
            <a:ext cx="8520120" cy="740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Abierto + red ß
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Cuadro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resumen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simulando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distintos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corners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6" name="Table 2"/>
          <p:cNvGraphicFramePr/>
          <p:nvPr>
            <p:extLst>
              <p:ext uri="{D42A27DB-BD31-4B8C-83A1-F6EECF244321}">
                <p14:modId xmlns:p14="http://schemas.microsoft.com/office/powerpoint/2010/main" val="1917631270"/>
              </p:ext>
            </p:extLst>
          </p:nvPr>
        </p:nvGraphicFramePr>
        <p:xfrm>
          <a:off x="991260" y="1733310"/>
          <a:ext cx="7205547" cy="1763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1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Corner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DC Gain [dB]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Ph Margin [°]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Gain Margin [dB]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Gain*BW [MHz]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TT, 65°, 1.8V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52,26</a:t>
                      </a:r>
                      <a:endParaRPr lang="es-AR" dirty="0"/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74</a:t>
                      </a:r>
                      <a:endParaRPr lang="es-AR" dirty="0"/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0,26</a:t>
                      </a:r>
                      <a:endParaRPr lang="es-AR" dirty="0"/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145</a:t>
                      </a:r>
                      <a:endParaRPr lang="es-AR" dirty="0"/>
                    </a:p>
                  </a:txBody>
                  <a:tcPr marL="91080" marR="910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SS, 125°, 1.62V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52,02</a:t>
                      </a:r>
                      <a:endParaRPr lang="es-AR" dirty="0"/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60,8</a:t>
                      </a:r>
                      <a:endParaRPr lang="es-AR" dirty="0"/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0,02</a:t>
                      </a:r>
                      <a:endParaRPr lang="es-AR" dirty="0"/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205</a:t>
                      </a:r>
                      <a:endParaRPr lang="es-AR" dirty="0"/>
                    </a:p>
                  </a:txBody>
                  <a:tcPr marL="91080" marR="910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FF, 0°, 1.98V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53,34</a:t>
                      </a:r>
                      <a:endParaRPr lang="es-AR" dirty="0"/>
                    </a:p>
                  </a:txBody>
                  <a:tcPr marL="91080" marR="91080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66,34</a:t>
                      </a:r>
                      <a:endParaRPr lang="es-AR" dirty="0"/>
                    </a:p>
                  </a:txBody>
                  <a:tcPr marL="91080" marR="91080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</a:t>
                      </a:r>
                      <a:r>
                        <a:rPr lang="es-AR" dirty="0"/>
                        <a:t>34</a:t>
                      </a:r>
                      <a:endParaRPr lang="es-ES" dirty="0"/>
                    </a:p>
                  </a:txBody>
                  <a:tcPr marL="91080" marR="91080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151</a:t>
                      </a:r>
                      <a:endParaRPr lang="es-AR" dirty="0"/>
                    </a:p>
                  </a:txBody>
                  <a:tcPr marL="91080" marR="91080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155160"/>
            <a:ext cx="8520120" cy="712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Cerrado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25242F-7B87-8149-572E-13C14160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20" y="476250"/>
            <a:ext cx="64368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cerrado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
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continuacion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observa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diagrama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bode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TT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1,8V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100uA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65°C</a:t>
            </a:r>
            <a:endParaRPr lang="es-AR" sz="1200" b="1" dirty="0">
              <a:latin typeface="Arial 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40F31A-4690-A05D-671C-1179A8D8D4D2}"/>
              </a:ext>
            </a:extLst>
          </p:cNvPr>
          <p:cNvSpPr txBox="1"/>
          <p:nvPr/>
        </p:nvSpPr>
        <p:spPr>
          <a:xfrm>
            <a:off x="5981700" y="645920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GBW: 90,8MHz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DCG:19,78dB</a:t>
            </a:r>
            <a:endParaRPr lang="es-AR" sz="1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1BB2B5-B700-7550-F8D2-00D5D9E26185}"/>
              </a:ext>
            </a:extLst>
          </p:cNvPr>
          <p:cNvSpPr txBox="1"/>
          <p:nvPr/>
        </p:nvSpPr>
        <p:spPr>
          <a:xfrm>
            <a:off x="6076950" y="219075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Resultados obtenidos de la simulación</a:t>
            </a:r>
            <a:endParaRPr lang="es-AR" sz="1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03621-64B7-C6D8-D435-A8C0D402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2" y="1426282"/>
            <a:ext cx="8060355" cy="3071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211198-B3F6-B164-FF78-48981C99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2" y="1399223"/>
            <a:ext cx="8060355" cy="3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146520"/>
            <a:ext cx="8520120" cy="45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Especificaciones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311760" y="522000"/>
            <a:ext cx="6264720" cy="4556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1716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lang="en-US" sz="1400" b="0" u="sng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Especificaciones generales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04560">
              <a:lnSpc>
                <a:spcPct val="100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Carga: C</a:t>
            </a:r>
            <a:r>
              <a:rPr lang="en-US" sz="1200" b="0" strike="noStrike" spc="-1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</a:t>
            </a: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 20pF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04560">
              <a:lnSpc>
                <a:spcPct val="100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</a:t>
            </a:r>
            <a:r>
              <a:rPr lang="en-US" sz="1200" b="0" strike="noStrike" spc="-1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DD</a:t>
            </a: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1.8V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04560">
              <a:lnSpc>
                <a:spcPct val="100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lang="en-US" sz="1200" b="0" strike="noStrike" spc="-1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</a:t>
            </a: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100μA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04560">
              <a:lnSpc>
                <a:spcPct val="100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Consumo de potencia: Lo más bajo posible.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lang="en-US" sz="1400" b="0" u="sng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 abierto: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Ganancia DC ≥ 52dB, considerando carga de red β.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Producto Ganancia BW (ω</a:t>
            </a:r>
            <a:r>
              <a:rPr lang="en-US" sz="1400" b="0" strike="noStrike" spc="-1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≥ 60MHz.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-US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Margen de fase &gt; 60°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lang="en-US" sz="1400" b="0" u="sng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 cerrado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04560">
              <a:lnSpc>
                <a:spcPct val="100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Ganancia DC = 20dB ± 0,3dB.  R1 = 500Ω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04560">
              <a:lnSpc>
                <a:spcPct val="100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Tensión de modo común V</a:t>
            </a:r>
            <a:r>
              <a:rPr lang="en-US" sz="1200" b="0" strike="noStrike" spc="-1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cm</a:t>
            </a: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V</a:t>
            </a:r>
            <a:r>
              <a:rPr lang="en-US" sz="1200" b="0" strike="noStrike" spc="-1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DD</a:t>
            </a: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/2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04560">
              <a:lnSpc>
                <a:spcPct val="100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Producto Ganancia BW (ω</a:t>
            </a:r>
            <a:r>
              <a:rPr lang="en-US" sz="1200" b="0" strike="noStrike" spc="-1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≥ 60MHz.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04560">
              <a:lnSpc>
                <a:spcPct val="100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Distorsión Armónica Total (THD) ≤ -55dB @ Vout</a:t>
            </a:r>
            <a:r>
              <a:rPr lang="en-US" sz="1200" b="0" strike="noStrike" spc="-1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pp</a:t>
            </a: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1.2V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04560">
              <a:lnSpc>
                <a:spcPct val="100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Ruido Total Salida ≤ 350μV.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lang="en-US" sz="1400" b="0" u="sng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 de simulación: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04560">
              <a:lnSpc>
                <a:spcPct val="100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TT:	temp=65°	V</a:t>
            </a:r>
            <a:r>
              <a:rPr lang="en-US" sz="1200" b="0" strike="noStrike" spc="-1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DD</a:t>
            </a: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=1.8V	I</a:t>
            </a:r>
            <a:r>
              <a:rPr lang="en-US" sz="1200" b="0" strike="noStrike" spc="-1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</a:t>
            </a: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=100μA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04560">
              <a:lnSpc>
                <a:spcPct val="100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FF: 	temp=0°	V</a:t>
            </a:r>
            <a:r>
              <a:rPr lang="en-US" sz="1200" b="0" strike="noStrike" spc="-1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DD</a:t>
            </a: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=1.98V	I</a:t>
            </a:r>
            <a:r>
              <a:rPr lang="en-US" sz="1200" b="0" strike="noStrike" spc="-1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</a:t>
            </a: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=105μA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04560">
              <a:lnSpc>
                <a:spcPct val="100000"/>
              </a:lnSpc>
              <a:buClr>
                <a:srgbClr val="595959"/>
              </a:buClr>
              <a:buFont typeface="Arial"/>
              <a:buAutoNum type="alphaLcPeriod"/>
            </a:pP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SS: 	temp=125°	V</a:t>
            </a:r>
            <a:r>
              <a:rPr lang="en-US" sz="1200" b="0" strike="noStrike" spc="-1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DD</a:t>
            </a: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=1.62V	I</a:t>
            </a:r>
            <a:r>
              <a:rPr lang="en-US" sz="1200" b="0" strike="noStrike" spc="-1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</a:t>
            </a:r>
            <a:r>
              <a:rPr lang="en-US" sz="1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=95μA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cerrado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continuacion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observa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diagrama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bode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SS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1,62V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95uA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125°C</a:t>
            </a:r>
            <a:endParaRPr lang="es-AR" sz="1200" b="1" dirty="0">
              <a:latin typeface="Arial 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40F31A-4690-A05D-671C-1179A8D8D4D2}"/>
              </a:ext>
            </a:extLst>
          </p:cNvPr>
          <p:cNvSpPr txBox="1"/>
          <p:nvPr/>
        </p:nvSpPr>
        <p:spPr>
          <a:xfrm>
            <a:off x="5981700" y="645920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GBW: 95,65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DCG:19,78 dB</a:t>
            </a:r>
            <a:endParaRPr lang="es-AR" sz="1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1BB2B5-B700-7550-F8D2-00D5D9E26185}"/>
              </a:ext>
            </a:extLst>
          </p:cNvPr>
          <p:cNvSpPr txBox="1"/>
          <p:nvPr/>
        </p:nvSpPr>
        <p:spPr>
          <a:xfrm>
            <a:off x="6076950" y="219075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Resultados obtenidos de la simulación</a:t>
            </a:r>
            <a:endParaRPr lang="es-AR" sz="12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02A60C-CC6C-A681-042D-39CA382E2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70" y="1406867"/>
            <a:ext cx="8039099" cy="309071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2302AD7-9569-A710-EB1F-C2A0EF37A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70" y="1406867"/>
            <a:ext cx="8039099" cy="30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267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cerrado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continuacion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observa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diagrama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bode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FF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1,98V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105uA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0°C</a:t>
            </a:r>
            <a:endParaRPr lang="es-AR" sz="1200" b="1" dirty="0">
              <a:latin typeface="Arial 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40F31A-4690-A05D-671C-1179A8D8D4D2}"/>
              </a:ext>
            </a:extLst>
          </p:cNvPr>
          <p:cNvSpPr txBox="1"/>
          <p:nvPr/>
        </p:nvSpPr>
        <p:spPr>
          <a:xfrm>
            <a:off x="5981700" y="645920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GBW: 97MHz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DCG:19,8dB</a:t>
            </a:r>
            <a:endParaRPr lang="es-AR" sz="1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1BB2B5-B700-7550-F8D2-00D5D9E26185}"/>
              </a:ext>
            </a:extLst>
          </p:cNvPr>
          <p:cNvSpPr txBox="1"/>
          <p:nvPr/>
        </p:nvSpPr>
        <p:spPr>
          <a:xfrm>
            <a:off x="6076950" y="219075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Resultados obtenidos de la simulación</a:t>
            </a:r>
            <a:endParaRPr lang="es-AR" sz="1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A4BB3F-6844-A450-B94B-304AD54F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20" y="1421345"/>
            <a:ext cx="8038800" cy="30762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BE39DA1-6382-A84F-B317-F08D28904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20" y="1421344"/>
            <a:ext cx="8038800" cy="307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526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cerrado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
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continuacion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plotea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Vin vs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Vout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TT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1,8V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100uA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65°C</a:t>
            </a:r>
            <a:endParaRPr lang="es-AR" sz="1200" b="1" dirty="0">
              <a:latin typeface="Arial 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03621-64B7-C6D8-D435-A8C0D402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1" y="1648896"/>
            <a:ext cx="8060355" cy="3071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211198-B3F6-B164-FF78-48981C99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2" y="1598317"/>
            <a:ext cx="8060355" cy="31414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7A83191-18E8-F361-63B2-5FDD2EFFB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40" y="1567365"/>
            <a:ext cx="8060355" cy="317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77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cerrado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
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demuestra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que la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ampificacion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es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correcta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y VCM = VDD/2.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TT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1,8V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100uA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65°C</a:t>
            </a:r>
            <a:endParaRPr lang="es-AR" sz="1200" b="1" dirty="0">
              <a:latin typeface="Arial 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DC951B7-ED33-B562-3645-9FF57413D8AC}"/>
                  </a:ext>
                </a:extLst>
              </p:cNvPr>
              <p:cNvSpPr txBox="1"/>
              <p:nvPr/>
            </p:nvSpPr>
            <p:spPr>
              <a:xfrm>
                <a:off x="311760" y="2006339"/>
                <a:ext cx="2646045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𝑔𝑎𝑖𝑛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]=20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DC951B7-ED33-B562-3645-9FF57413D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2006339"/>
                <a:ext cx="2646045" cy="5654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1ACEF7F-D7C3-4093-2473-17DE85A01F8F}"/>
                  </a:ext>
                </a:extLst>
              </p:cNvPr>
              <p:cNvSpPr txBox="1"/>
              <p:nvPr/>
            </p:nvSpPr>
            <p:spPr>
              <a:xfrm>
                <a:off x="3812429" y="2104377"/>
                <a:ext cx="1921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1ACEF7F-D7C3-4093-2473-17DE85A0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29" y="2104377"/>
                <a:ext cx="19210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06E4C70-C5BC-8964-E7A5-D83234995739}"/>
                  </a:ext>
                </a:extLst>
              </p:cNvPr>
              <p:cNvSpPr txBox="1"/>
              <p:nvPr/>
            </p:nvSpPr>
            <p:spPr>
              <a:xfrm>
                <a:off x="6588129" y="1984505"/>
                <a:ext cx="1219584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𝑑𝑑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06E4C70-C5BC-8964-E7A5-D83234995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29" y="1984505"/>
                <a:ext cx="1219584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42374B6-A303-43ED-3F69-487A8C0ADFC3}"/>
                  </a:ext>
                </a:extLst>
              </p:cNvPr>
              <p:cNvSpPr txBox="1"/>
              <p:nvPr/>
            </p:nvSpPr>
            <p:spPr>
              <a:xfrm>
                <a:off x="3812428" y="2593582"/>
                <a:ext cx="1921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42374B6-A303-43ED-3F69-487A8C0AD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28" y="2593582"/>
                <a:ext cx="1921077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7D1B3827-FC85-FC26-9F57-3E037EC95F6F}"/>
              </a:ext>
            </a:extLst>
          </p:cNvPr>
          <p:cNvSpPr txBox="1"/>
          <p:nvPr/>
        </p:nvSpPr>
        <p:spPr>
          <a:xfrm>
            <a:off x="311760" y="1629360"/>
            <a:ext cx="243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La ganancia se calcula como:</a:t>
            </a:r>
            <a:endParaRPr lang="es-AR" sz="12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8FEC0C8-393A-CDDD-C839-1BFEC0FBD289}"/>
              </a:ext>
            </a:extLst>
          </p:cNvPr>
          <p:cNvSpPr txBox="1"/>
          <p:nvPr/>
        </p:nvSpPr>
        <p:spPr>
          <a:xfrm>
            <a:off x="3812428" y="1544674"/>
            <a:ext cx="411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Las tensiones de salida y entrada están afectadas por la tensión en modo común: </a:t>
            </a:r>
            <a:endParaRPr lang="es-AR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254825F-E189-50CC-42E7-E0C92C1C2128}"/>
              </a:ext>
            </a:extLst>
          </p:cNvPr>
          <p:cNvSpPr txBox="1"/>
          <p:nvPr/>
        </p:nvSpPr>
        <p:spPr>
          <a:xfrm>
            <a:off x="131007" y="3018874"/>
            <a:ext cx="807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De la simulación se obtuvo:</a:t>
            </a:r>
            <a:endParaRPr lang="es-AR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4479D13-AF84-AAF9-6EBD-55A98DB84099}"/>
                  </a:ext>
                </a:extLst>
              </p:cNvPr>
              <p:cNvSpPr txBox="1"/>
              <p:nvPr/>
            </p:nvSpPr>
            <p:spPr>
              <a:xfrm>
                <a:off x="131007" y="3404921"/>
                <a:ext cx="192107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=1,4791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 =0,9599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AR" dirty="0"/>
                  <a:t> </a:t>
                </a: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4479D13-AF84-AAF9-6EBD-55A98DB8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07" y="3404921"/>
                <a:ext cx="1921077" cy="646331"/>
              </a:xfrm>
              <a:prstGeom prst="rect">
                <a:avLst/>
              </a:prstGeom>
              <a:blipFill>
                <a:blip r:embed="rId6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19CD5E99-EE3E-15B5-57D9-3AC820E813EF}"/>
                  </a:ext>
                </a:extLst>
              </p:cNvPr>
              <p:cNvSpPr txBox="1"/>
              <p:nvPr/>
            </p:nvSpPr>
            <p:spPr>
              <a:xfrm>
                <a:off x="1406086" y="3295873"/>
                <a:ext cx="5519953" cy="1406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=1,4791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1,8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=0,5791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=0,9599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1,8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=0,0599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19CD5E99-EE3E-15B5-57D9-3AC820E81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086" y="3295873"/>
                <a:ext cx="5519953" cy="14065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143631E-6008-EC6B-C59C-9255E3E30D3F}"/>
                  </a:ext>
                </a:extLst>
              </p:cNvPr>
              <p:cNvSpPr txBox="1"/>
              <p:nvPr/>
            </p:nvSpPr>
            <p:spPr>
              <a:xfrm>
                <a:off x="6201435" y="3328477"/>
                <a:ext cx="2925544" cy="55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𝑔𝑎𝑖𝑛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]=20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0,5791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0,0599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143631E-6008-EC6B-C59C-9255E3E30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435" y="3328477"/>
                <a:ext cx="2925544" cy="5552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FD3E874-855F-11DB-FB5D-76E237A446B2}"/>
                  </a:ext>
                </a:extLst>
              </p:cNvPr>
              <p:cNvSpPr txBox="1"/>
              <p:nvPr/>
            </p:nvSpPr>
            <p:spPr>
              <a:xfrm>
                <a:off x="6201114" y="3916506"/>
                <a:ext cx="459858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s-AR" dirty="0"/>
                  <a:t> 19,70</a:t>
                </a: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FD3E874-855F-11DB-FB5D-76E237A4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114" y="3916506"/>
                <a:ext cx="4598580" cy="391902"/>
              </a:xfrm>
              <a:prstGeom prst="rect">
                <a:avLst/>
              </a:prstGeom>
              <a:blipFill>
                <a:blip r:embed="rId9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0673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cerrado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
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continuacion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plotea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Vin vs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Vout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SS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1,62V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95uA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125°C</a:t>
            </a:r>
            <a:endParaRPr lang="es-AR" sz="1200" b="1" dirty="0">
              <a:latin typeface="Arial 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03621-64B7-C6D8-D435-A8C0D402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1" y="1648896"/>
            <a:ext cx="8060355" cy="3071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211198-B3F6-B164-FF78-48981C99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2" y="1598317"/>
            <a:ext cx="8060355" cy="31414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22452C-84F6-FB59-AEDA-EE5AEE5C3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40" y="1598317"/>
            <a:ext cx="8060356" cy="31414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228A8E-6B98-573E-F3A4-936EC1138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41" y="1598317"/>
            <a:ext cx="8060356" cy="307129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1B86B33-1FEE-7137-FB17-37B7DB87E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39" y="1598316"/>
            <a:ext cx="8060355" cy="3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622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cerrado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
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demuestra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que la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ampificacion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es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correcta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y VCM = VDD/2.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SS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1,62V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95uA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125°C</a:t>
            </a:r>
            <a:endParaRPr lang="es-AR" sz="1200" b="1" dirty="0">
              <a:latin typeface="Arial 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DC951B7-ED33-B562-3645-9FF57413D8AC}"/>
                  </a:ext>
                </a:extLst>
              </p:cNvPr>
              <p:cNvSpPr txBox="1"/>
              <p:nvPr/>
            </p:nvSpPr>
            <p:spPr>
              <a:xfrm>
                <a:off x="311760" y="2006339"/>
                <a:ext cx="2646045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𝑔𝑎𝑖𝑛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]=20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DC951B7-ED33-B562-3645-9FF57413D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2006339"/>
                <a:ext cx="2646045" cy="5654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1ACEF7F-D7C3-4093-2473-17DE85A01F8F}"/>
                  </a:ext>
                </a:extLst>
              </p:cNvPr>
              <p:cNvSpPr txBox="1"/>
              <p:nvPr/>
            </p:nvSpPr>
            <p:spPr>
              <a:xfrm>
                <a:off x="3812429" y="2104377"/>
                <a:ext cx="1921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1ACEF7F-D7C3-4093-2473-17DE85A0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29" y="2104377"/>
                <a:ext cx="19210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06E4C70-C5BC-8964-E7A5-D83234995739}"/>
                  </a:ext>
                </a:extLst>
              </p:cNvPr>
              <p:cNvSpPr txBox="1"/>
              <p:nvPr/>
            </p:nvSpPr>
            <p:spPr>
              <a:xfrm>
                <a:off x="6588129" y="1984505"/>
                <a:ext cx="1219584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𝑑𝑑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06E4C70-C5BC-8964-E7A5-D83234995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29" y="1984505"/>
                <a:ext cx="1219584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42374B6-A303-43ED-3F69-487A8C0ADFC3}"/>
                  </a:ext>
                </a:extLst>
              </p:cNvPr>
              <p:cNvSpPr txBox="1"/>
              <p:nvPr/>
            </p:nvSpPr>
            <p:spPr>
              <a:xfrm>
                <a:off x="3812428" y="2593582"/>
                <a:ext cx="1921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42374B6-A303-43ED-3F69-487A8C0AD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28" y="2593582"/>
                <a:ext cx="1921077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7D1B3827-FC85-FC26-9F57-3E037EC95F6F}"/>
              </a:ext>
            </a:extLst>
          </p:cNvPr>
          <p:cNvSpPr txBox="1"/>
          <p:nvPr/>
        </p:nvSpPr>
        <p:spPr>
          <a:xfrm>
            <a:off x="311760" y="1629360"/>
            <a:ext cx="243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La ganancia se calcula como:</a:t>
            </a:r>
            <a:endParaRPr lang="es-AR" sz="12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8FEC0C8-393A-CDDD-C839-1BFEC0FBD289}"/>
              </a:ext>
            </a:extLst>
          </p:cNvPr>
          <p:cNvSpPr txBox="1"/>
          <p:nvPr/>
        </p:nvSpPr>
        <p:spPr>
          <a:xfrm>
            <a:off x="3812428" y="1544674"/>
            <a:ext cx="411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Las tensiones de salida y entrada están afectadas por la tensión en modo común: </a:t>
            </a:r>
            <a:endParaRPr lang="es-AR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254825F-E189-50CC-42E7-E0C92C1C2128}"/>
              </a:ext>
            </a:extLst>
          </p:cNvPr>
          <p:cNvSpPr txBox="1"/>
          <p:nvPr/>
        </p:nvSpPr>
        <p:spPr>
          <a:xfrm>
            <a:off x="131007" y="3018874"/>
            <a:ext cx="807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De la simulación se obtuvo:</a:t>
            </a:r>
            <a:endParaRPr lang="es-AR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4479D13-AF84-AAF9-6EBD-55A98DB84099}"/>
                  </a:ext>
                </a:extLst>
              </p:cNvPr>
              <p:cNvSpPr txBox="1"/>
              <p:nvPr/>
            </p:nvSpPr>
            <p:spPr>
              <a:xfrm>
                <a:off x="131007" y="3404921"/>
                <a:ext cx="192107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=1, 3865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 =0, 869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AR" dirty="0"/>
                  <a:t> </a:t>
                </a: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4479D13-AF84-AAF9-6EBD-55A98DB8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07" y="3404921"/>
                <a:ext cx="1921077" cy="646331"/>
              </a:xfrm>
              <a:prstGeom prst="rect">
                <a:avLst/>
              </a:prstGeom>
              <a:blipFill>
                <a:blip r:embed="rId6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19CD5E99-EE3E-15B5-57D9-3AC820E813EF}"/>
                  </a:ext>
                </a:extLst>
              </p:cNvPr>
              <p:cNvSpPr txBox="1"/>
              <p:nvPr/>
            </p:nvSpPr>
            <p:spPr>
              <a:xfrm>
                <a:off x="1406086" y="3295873"/>
                <a:ext cx="5519953" cy="1406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=1,3865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1,62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=0,5765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=0, 869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1,62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=0,059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19CD5E99-EE3E-15B5-57D9-3AC820E81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086" y="3295873"/>
                <a:ext cx="5519953" cy="14065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143631E-6008-EC6B-C59C-9255E3E30D3F}"/>
                  </a:ext>
                </a:extLst>
              </p:cNvPr>
              <p:cNvSpPr txBox="1"/>
              <p:nvPr/>
            </p:nvSpPr>
            <p:spPr>
              <a:xfrm>
                <a:off x="6201435" y="3328477"/>
                <a:ext cx="2925544" cy="55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𝑔𝑎𝑖𝑛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]=20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0,5765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0,059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143631E-6008-EC6B-C59C-9255E3E30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435" y="3328477"/>
                <a:ext cx="2925544" cy="5552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FD3E874-855F-11DB-FB5D-76E237A446B2}"/>
                  </a:ext>
                </a:extLst>
              </p:cNvPr>
              <p:cNvSpPr txBox="1"/>
              <p:nvPr/>
            </p:nvSpPr>
            <p:spPr>
              <a:xfrm>
                <a:off x="6201114" y="3916506"/>
                <a:ext cx="459858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s-AR" dirty="0"/>
                  <a:t> 19,79</a:t>
                </a: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FD3E874-855F-11DB-FB5D-76E237A4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114" y="3916506"/>
                <a:ext cx="4598580" cy="391902"/>
              </a:xfrm>
              <a:prstGeom prst="rect">
                <a:avLst/>
              </a:prstGeom>
              <a:blipFill>
                <a:blip r:embed="rId9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9193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cerrado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
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continuacion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plotea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Vin vs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Vout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FF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1,98V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105uA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0°C</a:t>
            </a:r>
            <a:endParaRPr lang="es-AR" sz="1200" b="1" dirty="0">
              <a:latin typeface="Arial 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03621-64B7-C6D8-D435-A8C0D402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1" y="1648896"/>
            <a:ext cx="8060355" cy="3071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211198-B3F6-B164-FF78-48981C99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2" y="1598317"/>
            <a:ext cx="8060355" cy="31414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22452C-84F6-FB59-AEDA-EE5AEE5C3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40" y="1598317"/>
            <a:ext cx="8060356" cy="31414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228A8E-6B98-573E-F3A4-936EC1138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41" y="1598317"/>
            <a:ext cx="8060356" cy="30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55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cerrado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
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demuestra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que la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ampificacion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es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correcta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y VCM = VDD/2.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FF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1,98V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105uA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0°C</a:t>
            </a:r>
            <a:endParaRPr lang="es-AR" sz="1200" b="1" dirty="0">
              <a:latin typeface="Arial 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DC951B7-ED33-B562-3645-9FF57413D8AC}"/>
                  </a:ext>
                </a:extLst>
              </p:cNvPr>
              <p:cNvSpPr txBox="1"/>
              <p:nvPr/>
            </p:nvSpPr>
            <p:spPr>
              <a:xfrm>
                <a:off x="311760" y="2006339"/>
                <a:ext cx="2646045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𝑔𝑎𝑖𝑛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]=20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DC951B7-ED33-B562-3645-9FF57413D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2006339"/>
                <a:ext cx="2646045" cy="5654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1ACEF7F-D7C3-4093-2473-17DE85A01F8F}"/>
                  </a:ext>
                </a:extLst>
              </p:cNvPr>
              <p:cNvSpPr txBox="1"/>
              <p:nvPr/>
            </p:nvSpPr>
            <p:spPr>
              <a:xfrm>
                <a:off x="3812429" y="2104377"/>
                <a:ext cx="1921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1ACEF7F-D7C3-4093-2473-17DE85A0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29" y="2104377"/>
                <a:ext cx="19210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06E4C70-C5BC-8964-E7A5-D83234995739}"/>
                  </a:ext>
                </a:extLst>
              </p:cNvPr>
              <p:cNvSpPr txBox="1"/>
              <p:nvPr/>
            </p:nvSpPr>
            <p:spPr>
              <a:xfrm>
                <a:off x="6588129" y="1984505"/>
                <a:ext cx="1219584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𝑑𝑑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06E4C70-C5BC-8964-E7A5-D83234995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29" y="1984505"/>
                <a:ext cx="1219584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42374B6-A303-43ED-3F69-487A8C0ADFC3}"/>
                  </a:ext>
                </a:extLst>
              </p:cNvPr>
              <p:cNvSpPr txBox="1"/>
              <p:nvPr/>
            </p:nvSpPr>
            <p:spPr>
              <a:xfrm>
                <a:off x="3812428" y="2593582"/>
                <a:ext cx="1921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42374B6-A303-43ED-3F69-487A8C0AD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28" y="2593582"/>
                <a:ext cx="1921077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7D1B3827-FC85-FC26-9F57-3E037EC95F6F}"/>
              </a:ext>
            </a:extLst>
          </p:cNvPr>
          <p:cNvSpPr txBox="1"/>
          <p:nvPr/>
        </p:nvSpPr>
        <p:spPr>
          <a:xfrm>
            <a:off x="311760" y="1629360"/>
            <a:ext cx="243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La ganancia se calcula como:</a:t>
            </a:r>
            <a:endParaRPr lang="es-AR" sz="12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8FEC0C8-393A-CDDD-C839-1BFEC0FBD289}"/>
              </a:ext>
            </a:extLst>
          </p:cNvPr>
          <p:cNvSpPr txBox="1"/>
          <p:nvPr/>
        </p:nvSpPr>
        <p:spPr>
          <a:xfrm>
            <a:off x="3812428" y="1544674"/>
            <a:ext cx="411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Las tensiones de salida y entrada están afectadas por la tensión en modo común: </a:t>
            </a:r>
            <a:endParaRPr lang="es-AR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254825F-E189-50CC-42E7-E0C92C1C2128}"/>
              </a:ext>
            </a:extLst>
          </p:cNvPr>
          <p:cNvSpPr txBox="1"/>
          <p:nvPr/>
        </p:nvSpPr>
        <p:spPr>
          <a:xfrm>
            <a:off x="131007" y="3018874"/>
            <a:ext cx="807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De la simulación se obtuvo:</a:t>
            </a:r>
            <a:endParaRPr lang="es-AR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4479D13-AF84-AAF9-6EBD-55A98DB84099}"/>
                  </a:ext>
                </a:extLst>
              </p:cNvPr>
              <p:cNvSpPr txBox="1"/>
              <p:nvPr/>
            </p:nvSpPr>
            <p:spPr>
              <a:xfrm>
                <a:off x="131007" y="3404921"/>
                <a:ext cx="192107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=1,5732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 =1,0498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AR" dirty="0"/>
                  <a:t> </a:t>
                </a: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4479D13-AF84-AAF9-6EBD-55A98DB8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07" y="3404921"/>
                <a:ext cx="1921077" cy="646331"/>
              </a:xfrm>
              <a:prstGeom prst="rect">
                <a:avLst/>
              </a:prstGeom>
              <a:blipFill>
                <a:blip r:embed="rId6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19CD5E99-EE3E-15B5-57D9-3AC820E813EF}"/>
                  </a:ext>
                </a:extLst>
              </p:cNvPr>
              <p:cNvSpPr txBox="1"/>
              <p:nvPr/>
            </p:nvSpPr>
            <p:spPr>
              <a:xfrm>
                <a:off x="1406086" y="3295873"/>
                <a:ext cx="5519953" cy="1406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=1,5732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1,98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=0,5832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=1,0498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1,98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=0,0598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19CD5E99-EE3E-15B5-57D9-3AC820E81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086" y="3295873"/>
                <a:ext cx="5519953" cy="14065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143631E-6008-EC6B-C59C-9255E3E30D3F}"/>
                  </a:ext>
                </a:extLst>
              </p:cNvPr>
              <p:cNvSpPr txBox="1"/>
              <p:nvPr/>
            </p:nvSpPr>
            <p:spPr>
              <a:xfrm>
                <a:off x="6201435" y="3328477"/>
                <a:ext cx="2925544" cy="55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𝑔𝑎𝑖𝑛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]=20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0,5832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0,0598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143631E-6008-EC6B-C59C-9255E3E30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435" y="3328477"/>
                <a:ext cx="2925544" cy="5552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FD3E874-855F-11DB-FB5D-76E237A446B2}"/>
                  </a:ext>
                </a:extLst>
              </p:cNvPr>
              <p:cNvSpPr txBox="1"/>
              <p:nvPr/>
            </p:nvSpPr>
            <p:spPr>
              <a:xfrm>
                <a:off x="6201114" y="3916506"/>
                <a:ext cx="459858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s-AR" dirty="0"/>
                  <a:t> 19,78</a:t>
                </a: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FD3E874-855F-11DB-FB5D-76E237A4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114" y="3916506"/>
                <a:ext cx="4598580" cy="391902"/>
              </a:xfrm>
              <a:prstGeom prst="rect">
                <a:avLst/>
              </a:prstGeom>
              <a:blipFill>
                <a:blip r:embed="rId9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10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cerrado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
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Respuesta FFT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TT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1,8V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100uA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65°C</a:t>
            </a:r>
            <a:endParaRPr lang="es-AR" sz="1200" b="1" dirty="0">
              <a:latin typeface="Arial 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03621-64B7-C6D8-D435-A8C0D402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1" y="1648896"/>
            <a:ext cx="8060355" cy="3071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211198-B3F6-B164-FF78-48981C99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2" y="1598317"/>
            <a:ext cx="8060355" cy="31414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7A83191-18E8-F361-63B2-5FDD2EFFB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40" y="1567365"/>
            <a:ext cx="8060355" cy="317236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2065F85-2D3D-266C-6B5E-71EA02D25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40" y="1567365"/>
            <a:ext cx="8060355" cy="317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170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cerrado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
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Respuesta FFT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SS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1,62V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95uA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125°C</a:t>
            </a:r>
            <a:endParaRPr lang="es-AR" sz="1200" b="1" dirty="0">
              <a:latin typeface="Arial 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03621-64B7-C6D8-D435-A8C0D402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1" y="1648896"/>
            <a:ext cx="8060355" cy="3071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211198-B3F6-B164-FF78-48981C99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2" y="1598317"/>
            <a:ext cx="8060355" cy="31414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22452C-84F6-FB59-AEDA-EE5AEE5C3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40" y="1598317"/>
            <a:ext cx="8060356" cy="31414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228A8E-6B98-573E-F3A4-936EC1138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41" y="1598317"/>
            <a:ext cx="8060356" cy="307129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1B86B33-1FEE-7137-FB17-37B7DB87E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39" y="1598316"/>
            <a:ext cx="8060355" cy="314141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FC4DB2-C180-9C9D-3115-E60E5163D9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637" y="1629361"/>
            <a:ext cx="7749876" cy="30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227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146520"/>
            <a:ext cx="8520120" cy="45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Análisis Teórico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81600" y="616680"/>
            <a:ext cx="8422200" cy="252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Etapas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del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OpAmp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y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ganancia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Ganancia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total del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OpAmp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marL="140040">
              <a:lnSpc>
                <a:spcPct val="100000"/>
              </a:lnSpc>
              <a:buClr>
                <a:srgbClr val="000000"/>
              </a:buClr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OPAMP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dos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etapas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la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primera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 par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diferencial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la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segunda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 common source. La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ganancia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del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circuito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puede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obtener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siguiente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manera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DED2695-E348-2B65-3EBB-B31504CED40D}"/>
                  </a:ext>
                </a:extLst>
              </p:cNvPr>
              <p:cNvSpPr txBox="1"/>
              <p:nvPr/>
            </p:nvSpPr>
            <p:spPr>
              <a:xfrm>
                <a:off x="657921" y="2571879"/>
                <a:ext cx="1907573" cy="404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dirty="0"/>
                  <a:t>)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DED2695-E348-2B65-3EBB-B31504CED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1" y="2571879"/>
                <a:ext cx="1907573" cy="404854"/>
              </a:xfrm>
              <a:prstGeom prst="rect">
                <a:avLst/>
              </a:prstGeom>
              <a:blipFill>
                <a:blip r:embed="rId2"/>
                <a:stretch>
                  <a:fillRect l="-4473" t="-12121" r="-6390" b="-1060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8775A9B-8FB9-7AFF-1B0F-D5CE01B23531}"/>
                  </a:ext>
                </a:extLst>
              </p:cNvPr>
              <p:cNvSpPr txBox="1"/>
              <p:nvPr/>
            </p:nvSpPr>
            <p:spPr>
              <a:xfrm>
                <a:off x="2808362" y="2571750"/>
                <a:ext cx="1912896" cy="40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dirty="0"/>
                  <a:t>)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8775A9B-8FB9-7AFF-1B0F-D5CE01B23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362" y="2571750"/>
                <a:ext cx="1912896" cy="404983"/>
              </a:xfrm>
              <a:prstGeom prst="rect">
                <a:avLst/>
              </a:prstGeom>
              <a:blipFill>
                <a:blip r:embed="rId3"/>
                <a:stretch>
                  <a:fillRect l="-4473" t="-12121" r="-6709" b="-1060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AF7C309-4888-D31C-A7AA-C493EBA15E60}"/>
                  </a:ext>
                </a:extLst>
              </p:cNvPr>
              <p:cNvSpPr txBox="1"/>
              <p:nvPr/>
            </p:nvSpPr>
            <p:spPr>
              <a:xfrm>
                <a:off x="4958803" y="2571750"/>
                <a:ext cx="3196068" cy="40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dirty="0"/>
                  <a:t>)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dirty="0"/>
                  <a:t>)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AF7C309-4888-D31C-A7AA-C493EBA15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803" y="2571750"/>
                <a:ext cx="3196068" cy="404983"/>
              </a:xfrm>
              <a:prstGeom prst="rect">
                <a:avLst/>
              </a:prstGeom>
              <a:blipFill>
                <a:blip r:embed="rId4"/>
                <a:stretch>
                  <a:fillRect l="-2476" t="-12121" r="-3619" b="-1060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cerrado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
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Respuesta FFT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FF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1,98V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105uA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0°C</a:t>
            </a:r>
            <a:endParaRPr lang="es-AR" sz="1200" b="1" dirty="0">
              <a:latin typeface="Arial 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03621-64B7-C6D8-D435-A8C0D402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1" y="1648896"/>
            <a:ext cx="8060355" cy="3071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211198-B3F6-B164-FF78-48981C99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2" y="1598317"/>
            <a:ext cx="8060355" cy="31414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22452C-84F6-FB59-AEDA-EE5AEE5C3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40" y="1598317"/>
            <a:ext cx="8060356" cy="31414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228A8E-6B98-573E-F3A4-936EC1138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41" y="1598317"/>
            <a:ext cx="8060356" cy="307129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E486573-4F9D-13AB-DCDA-2BFA1B6D2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39" y="1598317"/>
            <a:ext cx="8060355" cy="312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1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155160"/>
            <a:ext cx="8520120" cy="740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Cerrado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Reporte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Ruido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para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todos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corners.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highlight>
                  <a:srgbClr val="FF0000"/>
                </a:highligh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rojo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puede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observar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dispostivos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que mas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ruido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contribuyen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cada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corner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
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11640" y="3614040"/>
            <a:ext cx="8220240" cy="121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69C4FC07-A48C-A6C3-74E3-E2407076C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27611"/>
              </p:ext>
            </p:extLst>
          </p:nvPr>
        </p:nvGraphicFramePr>
        <p:xfrm>
          <a:off x="611640" y="925700"/>
          <a:ext cx="7920721" cy="418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638">
                  <a:extLst>
                    <a:ext uri="{9D8B030D-6E8A-4147-A177-3AD203B41FA5}">
                      <a16:colId xmlns:a16="http://schemas.microsoft.com/office/drawing/2014/main" val="4248327595"/>
                    </a:ext>
                  </a:extLst>
                </a:gridCol>
                <a:gridCol w="1144327">
                  <a:extLst>
                    <a:ext uri="{9D8B030D-6E8A-4147-A177-3AD203B41FA5}">
                      <a16:colId xmlns:a16="http://schemas.microsoft.com/office/drawing/2014/main" val="3971767493"/>
                    </a:ext>
                  </a:extLst>
                </a:gridCol>
                <a:gridCol w="1224468">
                  <a:extLst>
                    <a:ext uri="{9D8B030D-6E8A-4147-A177-3AD203B41FA5}">
                      <a16:colId xmlns:a16="http://schemas.microsoft.com/office/drawing/2014/main" val="4290903496"/>
                    </a:ext>
                  </a:extLst>
                </a:gridCol>
                <a:gridCol w="1218572">
                  <a:extLst>
                    <a:ext uri="{9D8B030D-6E8A-4147-A177-3AD203B41FA5}">
                      <a16:colId xmlns:a16="http://schemas.microsoft.com/office/drawing/2014/main" val="2568566154"/>
                    </a:ext>
                  </a:extLst>
                </a:gridCol>
                <a:gridCol w="1218572">
                  <a:extLst>
                    <a:ext uri="{9D8B030D-6E8A-4147-A177-3AD203B41FA5}">
                      <a16:colId xmlns:a16="http://schemas.microsoft.com/office/drawing/2014/main" val="2189634356"/>
                    </a:ext>
                  </a:extLst>
                </a:gridCol>
                <a:gridCol w="1218572">
                  <a:extLst>
                    <a:ext uri="{9D8B030D-6E8A-4147-A177-3AD203B41FA5}">
                      <a16:colId xmlns:a16="http://schemas.microsoft.com/office/drawing/2014/main" val="2625637610"/>
                    </a:ext>
                  </a:extLst>
                </a:gridCol>
                <a:gridCol w="1218572">
                  <a:extLst>
                    <a:ext uri="{9D8B030D-6E8A-4147-A177-3AD203B41FA5}">
                      <a16:colId xmlns:a16="http://schemas.microsoft.com/office/drawing/2014/main" val="909945606"/>
                    </a:ext>
                  </a:extLst>
                </a:gridCol>
              </a:tblGrid>
              <a:tr h="372918">
                <a:tc rowSpan="2"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Dev</a:t>
                      </a:r>
                      <a:endParaRPr lang="es-AR" sz="1200" dirty="0"/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Flicker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Termico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Flicker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Termico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Flicker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Termico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72701"/>
                  </a:ext>
                </a:extLst>
              </a:tr>
              <a:tr h="372918">
                <a:tc vMerge="1"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TT, 65°, 1.8V</a:t>
                      </a:r>
                      <a:endParaRPr lang="en-US" sz="12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SS, 125°, 1.62V</a:t>
                      </a:r>
                      <a:endParaRPr lang="en-US" sz="12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FF, 0°, 1.98V</a:t>
                      </a:r>
                      <a:endParaRPr lang="en-US" sz="12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77699"/>
                  </a:ext>
                </a:extLst>
              </a:tr>
              <a:tr h="372918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M1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12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highlight>
                            <a:srgbClr val="FF0000"/>
                          </a:highlight>
                        </a:rPr>
                        <a:t>87</a:t>
                      </a:r>
                      <a:r>
                        <a:rPr lang="el-GR" sz="1200" dirty="0">
                          <a:highlight>
                            <a:srgbClr val="FF0000"/>
                          </a:highlight>
                        </a:rPr>
                        <a:t>μ</a:t>
                      </a:r>
                      <a:endParaRPr lang="es-AR" sz="1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12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highlight>
                            <a:srgbClr val="FF0000"/>
                          </a:highlight>
                        </a:rPr>
                        <a:t>103</a:t>
                      </a:r>
                      <a:r>
                        <a:rPr lang="el-GR" sz="1200" dirty="0">
                          <a:highlight>
                            <a:srgbClr val="FF0000"/>
                          </a:highlight>
                        </a:rPr>
                        <a:t>μ</a:t>
                      </a:r>
                      <a:endParaRPr lang="es-AR" sz="1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12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highlight>
                            <a:srgbClr val="FF0000"/>
                          </a:highlight>
                        </a:rPr>
                        <a:t>75</a:t>
                      </a:r>
                      <a:r>
                        <a:rPr lang="el-GR" sz="1200" dirty="0">
                          <a:highlight>
                            <a:srgbClr val="FF0000"/>
                          </a:highlight>
                        </a:rPr>
                        <a:t>μ</a:t>
                      </a:r>
                      <a:endParaRPr lang="es-AR" sz="1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06569"/>
                  </a:ext>
                </a:extLst>
              </a:tr>
              <a:tr h="372918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M2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12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highlight>
                            <a:srgbClr val="FF0000"/>
                          </a:highlight>
                        </a:rPr>
                        <a:t>76</a:t>
                      </a:r>
                      <a:r>
                        <a:rPr lang="el-GR" sz="1200" dirty="0">
                          <a:highlight>
                            <a:srgbClr val="FF0000"/>
                          </a:highlight>
                        </a:rPr>
                        <a:t>μ</a:t>
                      </a:r>
                      <a:endParaRPr lang="es-AR" sz="1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12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highlight>
                            <a:srgbClr val="FF0000"/>
                          </a:highlight>
                        </a:rPr>
                        <a:t>92</a:t>
                      </a:r>
                      <a:r>
                        <a:rPr lang="el-GR" sz="1200" dirty="0">
                          <a:highlight>
                            <a:srgbClr val="FF0000"/>
                          </a:highlight>
                        </a:rPr>
                        <a:t>μ</a:t>
                      </a:r>
                      <a:endParaRPr lang="es-AR" sz="1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12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highlight>
                            <a:srgbClr val="FF0000"/>
                          </a:highlight>
                        </a:rPr>
                        <a:t>65</a:t>
                      </a:r>
                      <a:r>
                        <a:rPr lang="el-GR" sz="1200" dirty="0">
                          <a:highlight>
                            <a:srgbClr val="FF0000"/>
                          </a:highlight>
                        </a:rPr>
                        <a:t>μ</a:t>
                      </a:r>
                      <a:endParaRPr lang="es-AR" sz="1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72985"/>
                  </a:ext>
                </a:extLst>
              </a:tr>
              <a:tr h="372918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M3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35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highlight>
                            <a:srgbClr val="FF0000"/>
                          </a:highlight>
                        </a:rPr>
                        <a:t>77</a:t>
                      </a:r>
                      <a:r>
                        <a:rPr lang="el-GR" sz="1200" dirty="0">
                          <a:highlight>
                            <a:srgbClr val="FF0000"/>
                          </a:highlight>
                        </a:rPr>
                        <a:t>μ</a:t>
                      </a:r>
                      <a:endParaRPr lang="es-AR" sz="1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32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highlight>
                            <a:srgbClr val="FF0000"/>
                          </a:highlight>
                        </a:rPr>
                        <a:t>80</a:t>
                      </a:r>
                      <a:r>
                        <a:rPr lang="el-GR" sz="1200" dirty="0">
                          <a:highlight>
                            <a:srgbClr val="FF0000"/>
                          </a:highlight>
                        </a:rPr>
                        <a:t>μ</a:t>
                      </a:r>
                      <a:endParaRPr lang="es-AR" sz="1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37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highlight>
                            <a:srgbClr val="FF0000"/>
                          </a:highlight>
                        </a:rPr>
                        <a:t>73</a:t>
                      </a:r>
                      <a:r>
                        <a:rPr lang="el-GR" sz="1200" dirty="0">
                          <a:highlight>
                            <a:srgbClr val="FF0000"/>
                          </a:highlight>
                        </a:rPr>
                        <a:t>μ</a:t>
                      </a:r>
                      <a:endParaRPr lang="es-AR" sz="1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43722"/>
                  </a:ext>
                </a:extLst>
              </a:tr>
              <a:tr h="372918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M4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41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highlight>
                            <a:srgbClr val="FF0000"/>
                          </a:highlight>
                        </a:rPr>
                        <a:t>104</a:t>
                      </a:r>
                      <a:r>
                        <a:rPr lang="el-GR" sz="1200" dirty="0">
                          <a:highlight>
                            <a:srgbClr val="FF0000"/>
                          </a:highlight>
                        </a:rPr>
                        <a:t>μ</a:t>
                      </a:r>
                      <a:endParaRPr lang="es-AR" sz="1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41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highlight>
                            <a:srgbClr val="FF0000"/>
                          </a:highlight>
                        </a:rPr>
                        <a:t>130</a:t>
                      </a:r>
                      <a:r>
                        <a:rPr lang="el-GR" sz="1200" dirty="0">
                          <a:highlight>
                            <a:srgbClr val="FF0000"/>
                          </a:highlight>
                        </a:rPr>
                        <a:t>μ</a:t>
                      </a:r>
                      <a:endParaRPr lang="es-AR" sz="1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42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highlight>
                            <a:srgbClr val="FF0000"/>
                          </a:highlight>
                        </a:rPr>
                        <a:t>94</a:t>
                      </a:r>
                      <a:r>
                        <a:rPr lang="el-GR" sz="1200" dirty="0">
                          <a:highlight>
                            <a:srgbClr val="FF0000"/>
                          </a:highlight>
                        </a:rPr>
                        <a:t>μ</a:t>
                      </a:r>
                      <a:endParaRPr lang="es-AR" sz="12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005228"/>
                  </a:ext>
                </a:extLst>
              </a:tr>
              <a:tr h="372918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M5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0,48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30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0,6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41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0,43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26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09467"/>
                  </a:ext>
                </a:extLst>
              </a:tr>
              <a:tr h="372918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M6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11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22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13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29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10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17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61789"/>
                  </a:ext>
                </a:extLst>
              </a:tr>
              <a:tr h="372918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M7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0,07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10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0,093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12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0,054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8,3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251053"/>
                  </a:ext>
                </a:extLst>
              </a:tr>
              <a:tr h="372918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M8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0,49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1,3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0,81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0,3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9446"/>
                  </a:ext>
                </a:extLst>
              </a:tr>
              <a:tr h="372918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OUT Total</a:t>
                      </a:r>
                      <a:endParaRPr lang="es-A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252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A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279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A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236</a:t>
                      </a:r>
                      <a:r>
                        <a:rPr lang="el-GR" sz="1200" dirty="0"/>
                        <a:t>μ</a:t>
                      </a:r>
                      <a:endParaRPr lang="es-A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8870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155160"/>
            <a:ext cx="8520120" cy="740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Lazo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Cerrado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Resumen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especs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5" name="Table 2"/>
          <p:cNvGraphicFramePr/>
          <p:nvPr/>
        </p:nvGraphicFramePr>
        <p:xfrm>
          <a:off x="472320" y="1649520"/>
          <a:ext cx="8110800" cy="1676880"/>
        </p:xfrm>
        <a:graphic>
          <a:graphicData uri="http://schemas.openxmlformats.org/drawingml/2006/table">
            <a:tbl>
              <a:tblPr/>
              <a:tblGrid>
                <a:gridCol w="152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9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Corner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DC Gain [dB]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Gain*BW [MHz]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THD [dB]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Noise [</a:t>
                      </a:r>
                      <a:r>
                        <a:rPr lang="en-US" sz="1200" b="0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μV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]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Vcm [V]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TT, 65°, 1.8V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SS, 125°, 1.62V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FF, 0°, 1.98V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F6FD6DB-EBC9-C6E0-45D2-83175126CD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575813"/>
              </p:ext>
            </p:extLst>
          </p:nvPr>
        </p:nvGraphicFramePr>
        <p:xfrm>
          <a:off x="400321" y="1649520"/>
          <a:ext cx="8271359" cy="201093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4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324">
                  <a:extLst>
                    <a:ext uri="{9D8B030D-6E8A-4147-A177-3AD203B41FA5}">
                      <a16:colId xmlns:a16="http://schemas.microsoft.com/office/drawing/2014/main" val="781614873"/>
                    </a:ext>
                  </a:extLst>
                </a:gridCol>
              </a:tblGrid>
              <a:tr h="6392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Corner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DC Gain [dB]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Gain*BW [MHz]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THD [dB]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Noise[</a:t>
                      </a:r>
                      <a:r>
                        <a:rPr lang="en-US" sz="1400" b="1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Arial"/>
                        </a:rPr>
                        <a:t>μV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]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Vcm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[V]</a:t>
                      </a:r>
                    </a:p>
                  </a:txBody>
                  <a:tcPr marL="91080" marR="910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0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TT, 65°, 1.8V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19,78</a:t>
                      </a:r>
                      <a:endParaRPr lang="es-AR" dirty="0"/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90</a:t>
                      </a:r>
                      <a:endParaRPr lang="es-AR" dirty="0"/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-72</a:t>
                      </a:r>
                      <a:endParaRPr lang="es-AR" dirty="0"/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252</a:t>
                      </a:r>
                      <a:endParaRPr lang="es-AR" dirty="0"/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0,9</a:t>
                      </a:r>
                      <a:endParaRPr lang="es-AR" dirty="0"/>
                    </a:p>
                  </a:txBody>
                  <a:tcPr marL="91080" marR="910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SS, 125°, 1.62V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19,78</a:t>
                      </a:r>
                      <a:endParaRPr lang="es-AR" dirty="0"/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95</a:t>
                      </a:r>
                      <a:endParaRPr lang="es-AR" dirty="0"/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-56</a:t>
                      </a:r>
                      <a:endParaRPr lang="es-AR" dirty="0"/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279</a:t>
                      </a:r>
                      <a:endParaRPr lang="es-AR" dirty="0"/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0,81</a:t>
                      </a:r>
                      <a:endParaRPr lang="es-AR" dirty="0"/>
                    </a:p>
                  </a:txBody>
                  <a:tcPr marL="91080" marR="910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0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FF, 0°, 1.98V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19,8</a:t>
                      </a:r>
                      <a:endParaRPr lang="es-AR" dirty="0"/>
                    </a:p>
                  </a:txBody>
                  <a:tcPr marL="91080" marR="91080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97</a:t>
                      </a:r>
                      <a:endParaRPr lang="es-AR" dirty="0"/>
                    </a:p>
                  </a:txBody>
                  <a:tcPr marL="91080" marR="91080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-68</a:t>
                      </a:r>
                      <a:endParaRPr lang="es-AR" dirty="0"/>
                    </a:p>
                  </a:txBody>
                  <a:tcPr marL="91080" marR="91080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236</a:t>
                      </a:r>
                      <a:endParaRPr lang="es-AR" dirty="0"/>
                    </a:p>
                  </a:txBody>
                  <a:tcPr marL="91080" marR="91080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0,99</a:t>
                      </a:r>
                      <a:endParaRPr lang="es-AR" dirty="0"/>
                    </a:p>
                  </a:txBody>
                  <a:tcPr marL="91080" marR="91080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155160"/>
            <a:ext cx="8520120" cy="740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Respuesta al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Escalón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Esquemático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del test bench </a:t>
            </a: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utilizado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
</a:t>
            </a:r>
            <a:endParaRPr lang="en-US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484C50-9A6D-EACF-9A25-B7442076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68" y="1092199"/>
            <a:ext cx="8518863" cy="365484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Respuesta al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Escalón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Escalón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para 10 mV. </a:t>
            </a:r>
            <a:endParaRPr lang="en-US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TT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1,8V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100uA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65°C</a:t>
            </a:r>
            <a:endParaRPr lang="es-AR" sz="1200" b="1" dirty="0">
              <a:latin typeface="Arial 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03621-64B7-C6D8-D435-A8C0D402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1" y="1648896"/>
            <a:ext cx="8060355" cy="3071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211198-B3F6-B164-FF78-48981C99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2" y="1598317"/>
            <a:ext cx="8060355" cy="31414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7A83191-18E8-F361-63B2-5FDD2EFFB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40" y="1567365"/>
            <a:ext cx="8060355" cy="317236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2065F85-2D3D-266C-6B5E-71EA02D25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40" y="1567365"/>
            <a:ext cx="8060355" cy="317236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7B7052D-FE78-FB72-9BFD-A394EF4A3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40" y="1567365"/>
            <a:ext cx="8060355" cy="31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3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Respuesta al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Escalón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Escalón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para 10 mV. </a:t>
            </a:r>
            <a:endParaRPr lang="en-US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SS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1,62V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95uA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125°C</a:t>
            </a:r>
            <a:endParaRPr lang="es-AR" sz="1200" b="1" dirty="0">
              <a:latin typeface="Arial 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03621-64B7-C6D8-D435-A8C0D402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1" y="1648896"/>
            <a:ext cx="8060355" cy="3071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211198-B3F6-B164-FF78-48981C99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2" y="1598317"/>
            <a:ext cx="8060355" cy="31414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22452C-84F6-FB59-AEDA-EE5AEE5C3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40" y="1598317"/>
            <a:ext cx="8060356" cy="31414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228A8E-6B98-573E-F3A4-936EC1138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41" y="1598317"/>
            <a:ext cx="8060356" cy="307129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1B86B33-1FEE-7137-FB17-37B7DB87E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39" y="1598316"/>
            <a:ext cx="8060355" cy="314141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FC4DB2-C180-9C9D-3115-E60E5163D9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637" y="1629361"/>
            <a:ext cx="7749876" cy="30712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9761935-D3A9-A5A2-BAFD-32949D11A7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636" y="1629360"/>
            <a:ext cx="7808613" cy="31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56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Respuesta al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Escalón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Escalón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para 10 mV. </a:t>
            </a:r>
            <a:endParaRPr lang="en-US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FF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1,98V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105uA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0°C</a:t>
            </a:r>
            <a:endParaRPr lang="es-AR" sz="1200" b="1" dirty="0">
              <a:latin typeface="Arial 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03621-64B7-C6D8-D435-A8C0D402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1" y="1648896"/>
            <a:ext cx="8060355" cy="3071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211198-B3F6-B164-FF78-48981C99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2" y="1598317"/>
            <a:ext cx="8060355" cy="31414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22452C-84F6-FB59-AEDA-EE5AEE5C3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40" y="1598317"/>
            <a:ext cx="8060356" cy="31414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228A8E-6B98-573E-F3A4-936EC1138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41" y="1598317"/>
            <a:ext cx="8060356" cy="307129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E486573-4F9D-13AB-DCDA-2BFA1B6D2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39" y="1598317"/>
            <a:ext cx="8060355" cy="31218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9954969-5987-40AC-0607-6B025A1D15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639" y="1598317"/>
            <a:ext cx="7716536" cy="3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506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Respuesta al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Escalón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Escalón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para 60 mV. </a:t>
            </a:r>
            <a:endParaRPr lang="en-US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TT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1,8V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100uA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65°C</a:t>
            </a:r>
            <a:endParaRPr lang="es-AR" sz="1200" b="1" dirty="0">
              <a:latin typeface="Arial 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03621-64B7-C6D8-D435-A8C0D402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1" y="1648896"/>
            <a:ext cx="8060355" cy="3071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211198-B3F6-B164-FF78-48981C99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2" y="1598317"/>
            <a:ext cx="8060355" cy="31414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7A83191-18E8-F361-63B2-5FDD2EFFB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40" y="1567365"/>
            <a:ext cx="8060355" cy="317236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2065F85-2D3D-266C-6B5E-71EA02D25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40" y="1567365"/>
            <a:ext cx="8060355" cy="317236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778211-1B8E-113A-A63C-C86BAE48E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40" y="1567365"/>
            <a:ext cx="8060355" cy="31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066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Respuesta al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Escalón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Escalón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para 60 mV. </a:t>
            </a:r>
            <a:endParaRPr lang="en-US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SS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1,62V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95uA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125°C</a:t>
            </a:r>
            <a:endParaRPr lang="es-AR" sz="1200" b="1" dirty="0">
              <a:latin typeface="Arial 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03621-64B7-C6D8-D435-A8C0D402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1" y="1648896"/>
            <a:ext cx="8060355" cy="3071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211198-B3F6-B164-FF78-48981C99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2" y="1598317"/>
            <a:ext cx="8060355" cy="31414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22452C-84F6-FB59-AEDA-EE5AEE5C3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40" y="1598317"/>
            <a:ext cx="8060356" cy="31414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228A8E-6B98-573E-F3A4-936EC1138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41" y="1598317"/>
            <a:ext cx="8060356" cy="307129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1B86B33-1FEE-7137-FB17-37B7DB87E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39" y="1598316"/>
            <a:ext cx="8060355" cy="314141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FC4DB2-C180-9C9D-3115-E60E5163D9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637" y="1629361"/>
            <a:ext cx="7749876" cy="30712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E1788F-9FD1-8BC4-D0FD-9F2334E7B8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637" y="1608425"/>
            <a:ext cx="7749876" cy="31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77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55160"/>
            <a:ext cx="8520120" cy="1474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Respuesta al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Escalón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Escalón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para 60 mV. </a:t>
            </a:r>
            <a:endParaRPr lang="en-US" sz="1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Condiciones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simulación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Corner FF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Vdd</a:t>
            </a:r>
            <a:r>
              <a: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: 1,98V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Iref</a:t>
            </a: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105uA 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5B51E8-08FC-CF89-C1D6-F43B18F2236F}"/>
              </a:ext>
            </a:extLst>
          </p:cNvPr>
          <p:cNvSpPr txBox="1"/>
          <p:nvPr/>
        </p:nvSpPr>
        <p:spPr>
          <a:xfrm>
            <a:off x="1382069" y="830587"/>
            <a:ext cx="199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 "/>
              </a:rPr>
              <a:t>Temperatura: 0°C</a:t>
            </a:r>
            <a:endParaRPr lang="es-AR" sz="1200" b="1" dirty="0">
              <a:latin typeface="Arial 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03621-64B7-C6D8-D435-A8C0D402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1" y="1648896"/>
            <a:ext cx="8060355" cy="30712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211198-B3F6-B164-FF78-48981C99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2" y="1598317"/>
            <a:ext cx="8060355" cy="31414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22452C-84F6-FB59-AEDA-EE5AEE5C3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40" y="1598317"/>
            <a:ext cx="8060356" cy="31414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228A8E-6B98-573E-F3A4-936EC1138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41" y="1598317"/>
            <a:ext cx="8060356" cy="307129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E486573-4F9D-13AB-DCDA-2BFA1B6D2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39" y="1598317"/>
            <a:ext cx="8060355" cy="31218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B3BD7A-096D-6736-4496-A59A1FEAC3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639" y="1598317"/>
            <a:ext cx="7773686" cy="3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069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E0A28D27-57B4-12FC-9B4E-9ED32DBE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630" y="1179675"/>
            <a:ext cx="6182588" cy="1730793"/>
          </a:xfrm>
          <a:prstGeom prst="rect">
            <a:avLst/>
          </a:prstGeom>
          <a:effectLst/>
        </p:spPr>
      </p:pic>
      <p:sp>
        <p:nvSpPr>
          <p:cNvPr id="78" name="TextShape 1"/>
          <p:cNvSpPr txBox="1"/>
          <p:nvPr/>
        </p:nvSpPr>
        <p:spPr>
          <a:xfrm>
            <a:off x="311760" y="146520"/>
            <a:ext cx="8520120" cy="45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Análisis Teórico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81600" y="616680"/>
            <a:ext cx="8422200" cy="8329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Análisis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Polos y Ceros: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Características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la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ubicación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inicial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polos y ceros.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532743D-F7FF-28F5-48AB-ADE9C5154307}"/>
                  </a:ext>
                </a:extLst>
              </p:cNvPr>
              <p:cNvSpPr txBox="1"/>
              <p:nvPr/>
            </p:nvSpPr>
            <p:spPr>
              <a:xfrm>
                <a:off x="171782" y="1317249"/>
                <a:ext cx="2640799" cy="124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1200" dirty="0"/>
                  <a:t>Respuesta en frecuencia amplificador sin agregar capacitor de compensación. Se desea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1200" dirty="0"/>
                  <a:t> para obtener un margen de fase considerable. Para ello se necesita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s-E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𝑔𝑠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s-AR" sz="12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532743D-F7FF-28F5-48AB-ADE9C5154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2" y="1317249"/>
                <a:ext cx="2640799" cy="1243995"/>
              </a:xfrm>
              <a:prstGeom prst="rect">
                <a:avLst/>
              </a:prstGeom>
              <a:blipFill>
                <a:blip r:embed="rId3"/>
                <a:stretch>
                  <a:fillRect t="-490" r="-231" b="-14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12E819BF-7FD5-8C69-3006-7F9D9A111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920" y="1816593"/>
            <a:ext cx="1909373" cy="43028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5064197-097A-13F1-A08F-365D9B63A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920" y="3058630"/>
            <a:ext cx="5459691" cy="1810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D41650F-7CC9-5CEA-80E2-0BAB2137C7EB}"/>
                  </a:ext>
                </a:extLst>
              </p:cNvPr>
              <p:cNvSpPr txBox="1"/>
              <p:nvPr/>
            </p:nvSpPr>
            <p:spPr>
              <a:xfrm>
                <a:off x="171782" y="2698818"/>
                <a:ext cx="2640799" cy="178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1200" dirty="0"/>
                  <a:t>Al agregar un capacitor de realimentación entre la segunda etapa y la primera, usando la tecnica de pole </a:t>
                </a:r>
                <a:r>
                  <a:rPr lang="es-ES" sz="1200" dirty="0" err="1"/>
                  <a:t>splitting</a:t>
                </a:r>
                <a:r>
                  <a:rPr lang="es-ES" sz="1200" dirty="0"/>
                  <a:t>, podemos lograr la siguiente respuesta en frecuencia permitiendo mover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sz="1200" dirty="0"/>
                  <a:t>a la derecha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1200" dirty="0"/>
                  <a:t>(polo dominante) a la izquierda, permitiendo así obtener mejor GBW y margen de fase</a:t>
                </a: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D41650F-7CC9-5CEA-80E2-0BAB2137C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2" y="2698818"/>
                <a:ext cx="2640799" cy="1782924"/>
              </a:xfrm>
              <a:prstGeom prst="rect">
                <a:avLst/>
              </a:prstGeom>
              <a:blipFill>
                <a:blip r:embed="rId6"/>
                <a:stretch>
                  <a:fillRect t="-685" r="-231" b="-171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28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155160"/>
            <a:ext cx="8520120" cy="740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Consumo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Corriente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y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Potencia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
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5" name="Table 2"/>
          <p:cNvGraphicFramePr/>
          <p:nvPr/>
        </p:nvGraphicFramePr>
        <p:xfrm>
          <a:off x="472320" y="1649520"/>
          <a:ext cx="8110800" cy="1676880"/>
        </p:xfrm>
        <a:graphic>
          <a:graphicData uri="http://schemas.openxmlformats.org/drawingml/2006/table">
            <a:tbl>
              <a:tblPr/>
              <a:tblGrid>
                <a:gridCol w="152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9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Corner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DC Gain [dB]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Gain*BW [MHz]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THD [dB]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Noise [</a:t>
                      </a:r>
                      <a:r>
                        <a:rPr lang="en-US" sz="1200" b="0" strike="noStrike" spc="-1" dirty="0" err="1">
                          <a:solidFill>
                            <a:srgbClr val="59595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μV</a:t>
                      </a: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]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Vcm [V]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TT, 65°, 1.8V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SS, 125°, 1.62V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FF, 0°, 1.98V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F6FD6DB-EBC9-C6E0-45D2-83175126CD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544054"/>
              </p:ext>
            </p:extLst>
          </p:nvPr>
        </p:nvGraphicFramePr>
        <p:xfrm>
          <a:off x="400321" y="1649520"/>
          <a:ext cx="8271359" cy="201093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4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8324">
                  <a:extLst>
                    <a:ext uri="{9D8B030D-6E8A-4147-A177-3AD203B41FA5}">
                      <a16:colId xmlns:a16="http://schemas.microsoft.com/office/drawing/2014/main" val="781614873"/>
                    </a:ext>
                  </a:extLst>
                </a:gridCol>
              </a:tblGrid>
              <a:tr h="6392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Corner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Iref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[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uA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]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Etapa 1 [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uA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]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Etapa 2 [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uA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]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 total [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uA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]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Power Total [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mW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]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0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TT, 65°, 1.8V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100</a:t>
                      </a: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136,9</a:t>
                      </a: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1460</a:t>
                      </a: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1696,9</a:t>
                      </a: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  <a:r>
                        <a:rPr lang="es-AR" dirty="0"/>
                        <a:t>,05</a:t>
                      </a:r>
                    </a:p>
                  </a:txBody>
                  <a:tcPr marL="91080" marR="910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SS, 125°, 1.62V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95</a:t>
                      </a: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136,9</a:t>
                      </a: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1460</a:t>
                      </a: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1691,9</a:t>
                      </a:r>
                    </a:p>
                  </a:txBody>
                  <a:tcPr marL="91080" marR="910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2,74</a:t>
                      </a:r>
                    </a:p>
                  </a:txBody>
                  <a:tcPr marL="91080" marR="910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0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FF, 0°, 1.98V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105</a:t>
                      </a:r>
                    </a:p>
                  </a:txBody>
                  <a:tcPr marL="91080" marR="91080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136,9</a:t>
                      </a:r>
                    </a:p>
                  </a:txBody>
                  <a:tcPr marL="91080" marR="91080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1460</a:t>
                      </a:r>
                    </a:p>
                  </a:txBody>
                  <a:tcPr marL="91080" marR="91080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1701,9</a:t>
                      </a:r>
                    </a:p>
                  </a:txBody>
                  <a:tcPr marL="91080" marR="91080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3,36</a:t>
                      </a:r>
                    </a:p>
                  </a:txBody>
                  <a:tcPr marL="91080" marR="91080"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532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Conclusiones
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cumplir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 las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especs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diseño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Algunos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requerimientos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fueron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fueron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superados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ampliamente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mientras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otros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apenas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pudieron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ser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logrados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7429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podria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lograr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mejor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balance entre las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especs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que son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ampliamente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cumplidas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las que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apenas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llegan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ser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cumplidas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podria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bajar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consumo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del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opamp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disminuyendo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mismo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146520"/>
            <a:ext cx="8520120" cy="45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Análisis Teórico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81600" y="616680"/>
            <a:ext cx="8422200" cy="8329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Análisis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Polos y Ceros: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Características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la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ubicación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inicial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polos y ceros.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 de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compensación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y sus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efectos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B2B484-2808-60BE-BF52-BEAE63A3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686" y="1441992"/>
            <a:ext cx="6192114" cy="13012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37DBD0B-21B0-86C8-058C-2646F0F6306B}"/>
                  </a:ext>
                </a:extLst>
              </p:cNvPr>
              <p:cNvSpPr txBox="1"/>
              <p:nvPr/>
            </p:nvSpPr>
            <p:spPr>
              <a:xfrm>
                <a:off x="133816" y="1468739"/>
                <a:ext cx="2477870" cy="1029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1200" dirty="0"/>
                  <a:t>Respuesta en frecuencia deseada usando capacitor de compensación, se busca que: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1200" dirty="0"/>
                  <a:t> para obtener un margen de fase considerable.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37DBD0B-21B0-86C8-058C-2646F0F63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16" y="1468739"/>
                <a:ext cx="2477870" cy="1029962"/>
              </a:xfrm>
              <a:prstGeom prst="rect">
                <a:avLst/>
              </a:prstGeom>
              <a:blipFill>
                <a:blip r:embed="rId3"/>
                <a:stretch>
                  <a:fillRect l="-246" t="-1183" b="-35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A8217A7D-CC9E-F4CC-48E3-A8EBDF368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292" y="2910468"/>
            <a:ext cx="3411803" cy="192916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3345098-8E30-54CF-C897-7D42586ED302}"/>
              </a:ext>
            </a:extLst>
          </p:cNvPr>
          <p:cNvSpPr txBox="1"/>
          <p:nvPr/>
        </p:nvSpPr>
        <p:spPr>
          <a:xfrm>
            <a:off x="133816" y="2910468"/>
            <a:ext cx="24778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Como consecuencia al agregar el capacitor de compensación, aparece un </a:t>
            </a:r>
            <a:r>
              <a:rPr lang="es-ES" sz="1200" dirty="0" err="1"/>
              <a:t>zero</a:t>
            </a:r>
            <a:r>
              <a:rPr lang="es-ES" sz="1200" dirty="0"/>
              <a:t> indeseable que degrada el margen de fase</a:t>
            </a:r>
            <a:r>
              <a:rPr lang="es-AR" sz="1200" dirty="0"/>
              <a:t>. Para solucionar esto se agrega un resistor en serie implementado con MOSFET ya que ocupa menor tamaño que si se hubiera implementado con una resistencia de </a:t>
            </a:r>
            <a:r>
              <a:rPr lang="es-AR" sz="1200" dirty="0" err="1"/>
              <a:t>polisicilicio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5718471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146520"/>
            <a:ext cx="8520120" cy="45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Análisis Teórico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81600" y="616680"/>
            <a:ext cx="8422200" cy="252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Pasos a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seguir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para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llevar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cabo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diseño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del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OpAmp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4FA6BA-D84E-0D72-1626-FC92D5E1D085}"/>
              </a:ext>
            </a:extLst>
          </p:cNvPr>
          <p:cNvSpPr txBox="1"/>
          <p:nvPr/>
        </p:nvSpPr>
        <p:spPr>
          <a:xfrm>
            <a:off x="624468" y="1137424"/>
            <a:ext cx="813793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200" dirty="0"/>
              <a:t>Determinación de los polos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200" dirty="0"/>
              <a:t>Determinar corriente de los transistores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200" dirty="0"/>
              <a:t>Verificar condición de saturación de todos los transistores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200" dirty="0"/>
              <a:t>Dimensionar capacitor de compensación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200" dirty="0"/>
              <a:t>Calcular valor de la resistencia de compensación 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200" dirty="0"/>
              <a:t>Ajustar los </a:t>
            </a:r>
            <a:r>
              <a:rPr lang="es-ES" sz="1200" dirty="0" err="1"/>
              <a:t>gm</a:t>
            </a:r>
            <a:r>
              <a:rPr lang="es-ES" sz="1200" dirty="0"/>
              <a:t> para obtener la ganancia deseada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200" dirty="0"/>
              <a:t>Tocar L y W de los </a:t>
            </a:r>
            <a:r>
              <a:rPr lang="es-ES" sz="1200" dirty="0" err="1"/>
              <a:t>mos</a:t>
            </a:r>
            <a:r>
              <a:rPr lang="es-ES" sz="1200" dirty="0"/>
              <a:t> de la primera etapa para obtener el nivel de ruido deseado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200" dirty="0"/>
              <a:t>Tocar los parámetros anteriores para cumplir con el ancho de banda pedido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200" dirty="0"/>
              <a:t>Cumplir las especificaciones pedidas en todos los </a:t>
            </a:r>
            <a:r>
              <a:rPr lang="es-ES" sz="1200" dirty="0" err="1"/>
              <a:t>corner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891792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146520"/>
            <a:ext cx="8520120" cy="45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Análisis Teórico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81600" y="616680"/>
            <a:ext cx="8422200" cy="252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Ecuaciones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diseño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E08D72-70DE-0D5D-A5A5-AEE192510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82" y="1060616"/>
            <a:ext cx="2000529" cy="3905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973608-3B6C-F261-530E-CA3EF4950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093" y="1060616"/>
            <a:ext cx="1047896" cy="3524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75D72F9-9665-350A-FEB3-D9511F9FD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679" y="1051089"/>
            <a:ext cx="2734057" cy="37152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0A830BC-D481-BE1B-F1C5-56536D63B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82" y="1523605"/>
            <a:ext cx="2324424" cy="37152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2DE8128-B20C-F1B0-FE5E-2179FCCE7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988" y="1523605"/>
            <a:ext cx="1245773" cy="2281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D7A591B-3A05-7216-F4BA-4EA82D4485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2243" y="1468868"/>
            <a:ext cx="1164626" cy="33757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533ABEC-E4D1-7DE7-24ED-263C4B1E80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082" y="1919301"/>
            <a:ext cx="5172797" cy="32389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CD5538E-06CB-1787-534D-190D0393DA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082" y="2320015"/>
            <a:ext cx="4055126" cy="67585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E8C23C4-BD0F-32E1-B6A8-4236CA9064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0628" y="1359483"/>
            <a:ext cx="2324425" cy="57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944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146520"/>
            <a:ext cx="8520120" cy="45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Esquemático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05190" y="586980"/>
            <a:ext cx="8682120" cy="4556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524B76-3725-B32C-CAA2-0F11505D1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90" y="700744"/>
            <a:ext cx="8837190" cy="3855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146520"/>
            <a:ext cx="8520120" cy="451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Esquemático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522000"/>
            <a:ext cx="8682120" cy="4556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3131EF2-B374-4E4D-6692-D8F582A97855}"/>
              </a:ext>
            </a:extLst>
          </p:cNvPr>
          <p:cNvSpPr txBox="1"/>
          <p:nvPr/>
        </p:nvSpPr>
        <p:spPr>
          <a:xfrm>
            <a:off x="499730" y="1190847"/>
            <a:ext cx="8332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M5, M7, M8: Fuente de corriente espejo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M1 y M2: Par diferencial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M3 y M4: Carga activa del par diferencial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M6: </a:t>
            </a:r>
            <a:r>
              <a:rPr lang="es-ES" dirty="0" err="1"/>
              <a:t>Common</a:t>
            </a:r>
            <a:r>
              <a:rPr lang="es-ES" dirty="0"/>
              <a:t>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M9: Transistor red de compensación ß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4442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3996</TotalTime>
  <Words>2456</Words>
  <Application>Microsoft Office PowerPoint</Application>
  <PresentationFormat>Presentación en pantalla (16:9)</PresentationFormat>
  <Paragraphs>626</Paragraphs>
  <Slides>41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9" baseType="lpstr">
      <vt:lpstr>Arial</vt:lpstr>
      <vt:lpstr>Arial </vt:lpstr>
      <vt:lpstr>Calibri</vt:lpstr>
      <vt:lpstr>Cambria Math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Luciano Lopez</cp:lastModifiedBy>
  <cp:revision>16</cp:revision>
  <dcterms:modified xsi:type="dcterms:W3CDTF">2023-03-21T01:21:23Z</dcterms:modified>
  <dc:language>en-US</dc:language>
</cp:coreProperties>
</file>