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ef45fa0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5ef45fa05_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ef45fa0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5ef45fa05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ef45fa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ef45fa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ef45fa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5ef45fa05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ef45fa05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5ef45fa05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ef45fa0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5ef45fa05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ef45fa0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15ef45fa05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ef45fa0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5ef45fa05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ef45fa0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5ef45fa05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ef45fa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ef45fa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ef45fa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ef45fa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ef45fa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ef45fa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ef45fa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ef45fa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ef45fa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ef45fa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ef45fa0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5ef45fa05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21"/>
          <p:cNvSpPr/>
          <p:nvPr>
            <p:ph idx="2" type="pic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3" type="pic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457201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3276149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6097917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8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9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3" type="body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4" type="body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5" type="body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110" name="Google Shape;110;p24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111" name="Google Shape;111;p24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5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6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24"/>
          <p:cNvSpPr txBox="1"/>
          <p:nvPr>
            <p:ph idx="8" type="body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1" name="Google Shape;121;p25"/>
          <p:cNvSpPr/>
          <p:nvPr>
            <p:ph idx="2" type="pic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9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gif"/><Relationship Id="rId6" Type="http://schemas.openxmlformats.org/officeDocument/2006/relationships/image" Target="../media/image1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esmos.com/calculator/iv846zfyex?lang=ru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hyperlink" Target="https://www.desmos.com/calculator/ksbeq8ec8p?lang=r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1450" y="1487650"/>
            <a:ext cx="79011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ru" sz="3100"/>
              <a:t>РГР “Интеграл функции одной переменной”</a:t>
            </a:r>
            <a:endParaRPr b="1" sz="3100"/>
          </a:p>
        </p:txBody>
      </p:sp>
      <p:sp>
        <p:nvSpPr>
          <p:cNvPr id="130" name="Google Shape;130;p27"/>
          <p:cNvSpPr txBox="1"/>
          <p:nvPr>
            <p:ph idx="2" type="body"/>
          </p:nvPr>
        </p:nvSpPr>
        <p:spPr>
          <a:xfrm>
            <a:off x="1371600" y="3637198"/>
            <a:ext cx="6400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" sz="1800"/>
              <a:t>Жуйков Артём, Лопатенко Георгий</a:t>
            </a:r>
            <a:endParaRPr sz="1800"/>
          </a:p>
          <a:p>
            <a:pPr indent="0" lvl="0" marL="0" rtl="0" algn="ctr"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ru" sz="1800"/>
              <a:t>Группа M3102</a:t>
            </a:r>
            <a:endParaRPr sz="1800"/>
          </a:p>
        </p:txBody>
      </p:sp>
      <p:sp>
        <p:nvSpPr>
          <p:cNvPr id="131" name="Google Shape;131;p27"/>
          <p:cNvSpPr txBox="1"/>
          <p:nvPr/>
        </p:nvSpPr>
        <p:spPr>
          <a:xfrm>
            <a:off x="2089350" y="1692575"/>
            <a:ext cx="4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Математический анализ, 3 модуль, 2021-2022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312475" y="2657900"/>
            <a:ext cx="26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Вариант 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7200" y="753225"/>
            <a:ext cx="7258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/>
              <a:t>Построение и </a:t>
            </a:r>
            <a:r>
              <a:rPr lang="ru"/>
              <a:t>расчет</a:t>
            </a:r>
            <a:r>
              <a:rPr lang="ru"/>
              <a:t> и</a:t>
            </a:r>
            <a:r>
              <a:rPr lang="ru"/>
              <a:t>нтегральной суммы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83650" y="1549775"/>
            <a:ext cx="81645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" sz="1800"/>
              <a:t>Исследовать интегральную сумму                            , на отрезке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ru" sz="1600"/>
              <a:t>Подзадачи:</a:t>
            </a:r>
            <a:endParaRPr b="1" sz="16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Подсчитать значение интегральной суммы при разбиении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Построить график точного значения данного интеграла;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Проверить эти мат.сущности на соответствие при различных значениях параметров (n, t).</a:t>
            </a:r>
            <a:endParaRPr sz="1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{&quot;type&quot;:&quot;$$&quot;,&quot;backgroundColor&quot;:&quot;#ffffff&quot;,&quot;code&quot;:&quot;$$f\\left(x\\right)=\\sin\\left(x\\right)$$&quot;,&quot;backgroundColorModified&quot;:null,&quot;font&quot;:{&quot;color&quot;:&quot;#000000&quot;,&quot;size&quot;:24,&quot;family&quot;:&quot;Calibri&quot;},&quot;aid&quot;:null,&quot;id&quot;:&quot;1&quot;,&quot;ts&quot;:1645283315582,&quot;cs&quot;:&quot;9iilbWoxTlVFlZexQtfuPA==&quot;,&quot;size&quot;:{&quot;width&quot;:189,&quot;height&quot;:32.5}}"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37" y="1671275"/>
            <a:ext cx="1322326" cy="22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code&quot;:&quot;$$\\left[a,b\\right]\\,=\\,\\left[0,\\,\\frac{3\\pi}{2}\\right]$$&quot;,&quot;id&quot;:&quot;2&quot;,&quot;aid&quot;:null,&quot;type&quot;:&quot;$$&quot;,&quot;backgroundColor&quot;:&quot;#ffffff&quot;,&quot;font&quot;:{&quot;color&quot;:&quot;#000000&quot;,&quot;family&quot;:&quot;Calibri&quot;,&quot;size&quot;:24},&quot;ts&quot;:1645283433407,&quot;cs&quot;:&quot;k/5cpp8hYJttc0fFkY9rnQ==&quot;,&quot;size&quot;:{&quot;width&quot;:225,&quot;height&quot;:77.79999999999997}}"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514" y="1549775"/>
            <a:ext cx="1360426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um_{k=1}^{n}f\left(a+\left(k-t\right)\cdot h\right)\cdot h" id="199" name="Google Shape;1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400" y="2502100"/>
            <a:ext cx="1178076" cy="34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=\frac{b-a}{n}" id="200" name="Google Shape;2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1075" y="2571762"/>
            <a:ext cx="532675" cy="16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1943850" y="4529025"/>
            <a:ext cx="53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https://www.desmos.com/calculator/iv846zfyex?lang=ru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375" y="726950"/>
            <a:ext cx="6770401" cy="3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457200" y="753225"/>
            <a:ext cx="72588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"/>
              <a:t>Задание 2. Поиск площади фигуры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483650" y="1549775"/>
            <a:ext cx="81645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" sz="1800"/>
              <a:t>Найти площадь фигуры, ограниченной функциями:</a:t>
            </a:r>
            <a:r>
              <a:rPr lang="ru" sz="1800"/>
              <a:t>      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ru" sz="1600"/>
              <a:t>Подзадачи:</a:t>
            </a:r>
            <a:endParaRPr b="1" sz="16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Построить графики функций, изобразить тело, ограниченное ими;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Предложить метод нахождения площади фигуры, ограниченной этими функциями;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Подсчитать площадь и сверить со здравым смыслом.</a:t>
            </a:r>
            <a:endParaRPr sz="1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\left\{\begin{matrix}&#10;\rho = 6\sin 3x&#10;\\ &#10; \rho = 3 \,  (\rho \geq  3)&#10;\end{matrix}\right."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675" y="1651200"/>
            <a:ext cx="1242300" cy="3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2" y="747126"/>
            <a:ext cx="1589875" cy="3569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aid&quot;:null,&quot;type&quot;:&quot;$$&quot;,&quot;backgroundColor&quot;:&quot;#ffffff&quot;,&quot;font&quot;:{&quot;color&quot;:&quot;#000000&quot;,&quot;size&quot;:10,&quot;family&quot;:&quot;Arial&quot;},&quot;code&quot;:&quot;$$\\int_{\\frac{\\pi}{18}}^{\\frac{5\\pi}{18}}6\\sin3x\\,dx\\,-\\,\\int_{\\frac{\\pi}{18}}^{\\frac{5\\pi}{18}}3\\,dx\\,=\\,\\left(-2\\cos3\\left(\\frac{5\\pi}{18}\\right)+2\\cos3\\left(\\frac{\\pi}{18}\\right)\\right)-\\left(3\\left(\\frac{5\\pi}{18}-\\frac{\\pi}{18}\\right)\\right)=2{\\sqrt[]{3}}-\\frac{2\\pi}{3}$$&quot;,&quot;backgroundColorModified&quot;:false,&quot;ts&quot;:1645293838293,&quot;cs&quot;:&quot;G9HCOeEQKOHr8y+dMUzINA==&quot;,&quot;size&quot;:{&quot;width&quot;:723.2993333333334,&quot;height&quot;:48.4094409448819}}" id="219" name="Google Shape;2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400" y="3835125"/>
            <a:ext cx="6762652" cy="45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align*}\n{6\\sin3x\\,}&amp;={\\,3;}\\\\\n{x_{k}\\,}&amp;={\\frac{\\arcsin\\left(\\frac{1}{2}\\right)}{3}+2\\pi k,\\,k\\in\\mathbb{Z}}\\\\\n{x_{l}\\,}&amp;={\\frac{\\pi }{3}\\,-\\frac{\\arcsin\\left(\\frac{1}{2}\\right)}{3}+2\\pi l,\\,l\\in\\mathbb{Z}}\t\n\\end{align*}&quot;,&quot;type&quot;:&quot;align*&quot;,&quot;id&quot;:&quot;3&quot;,&quot;backgroundColorModified&quot;:false,&quot;font&quot;:{&quot;size&quot;:10,&quot;color&quot;:&quot;#000000&quot;,&quot;family&quot;:&quot;Arial&quot;},&quot;backgroundColor&quot;:&quot;#ffffff&quot;,&quot;aid&quot;:null,&quot;ts&quot;:1645294344887,&quot;cs&quot;:&quot;btzkj0cYAwasY7LCqanCvA==&quot;,&quot;size&quot;:{&quot;width&quot;:269.6,&quot;height&quot;:98.39999999999998}}" id="220" name="Google Shape;2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741" y="1474768"/>
            <a:ext cx="2567940" cy="93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 txBox="1"/>
          <p:nvPr/>
        </p:nvSpPr>
        <p:spPr>
          <a:xfrm>
            <a:off x="2036400" y="2465950"/>
            <a:ext cx="50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тогда при (k,l)=(0,0) значения аргументов соответственно равны: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{&quot;backgroundColor&quot;:&quot;#ffffff&quot;,&quot;aid&quot;:null,&quot;backgroundColorModified&quot;:null,&quot;code&quot;:&quot;\\begin{align*}\n{x_{0k}}&amp;={\\,\\frac{\\pi}{18}}\\\\\n{x_{0l}}&amp;={\\,\\frac{5\\pi}{18}}\t\n\\end{align*}&quot;,&quot;font&quot;:{&quot;color&quot;:&quot;#000000&quot;,&quot;size&quot;:12,&quot;family&quot;:&quot;Arial&quot;},&quot;type&quot;:&quot;align*&quot;,&quot;id&quot;:&quot;4&quot;,&quot;ts&quot;:1645294456939,&quot;cs&quot;:&quot;Kd4V9u4OiYpp3KaX2kQF7A==&quot;,&quot;size&quot;:{&quot;width&quot;:79,&quot;height&quot;:78.16666666666667}}" id="222" name="Google Shape;22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4075" y="2505600"/>
            <a:ext cx="667849" cy="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2059575" y="3239725"/>
            <a:ext cx="47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это и будет нижним и верхним пределами интегрирования.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1910775" y="839675"/>
            <a:ext cx="50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Решим уравнение для поиска точек пересечения графиков: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0" y="76200"/>
            <a:ext cx="58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 Поиск площади фигуры, ограниченной уравнениями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495875" y="819850"/>
            <a:ext cx="21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Выводы: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57200" y="2920393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"/>
              <a:t>Жуйков Артём М3102, Лопатенко Георгий М3102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765700" y="819850"/>
            <a:ext cx="1575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">
                <a:solidFill>
                  <a:srgbClr val="000000"/>
                </a:solidFill>
              </a:rPr>
              <a:t>Задачи: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457200" y="753214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"/>
              <a:t>Задание 1. Интегральная сумма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83650" y="1549775"/>
            <a:ext cx="81645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ru" sz="1800"/>
              <a:t>Исследовать интегральную сумму </a:t>
            </a:r>
            <a:r>
              <a:rPr lang="ru" sz="1800"/>
              <a:t>                           , на отрезке</a:t>
            </a:r>
            <a:r>
              <a:rPr lang="ru" sz="1800"/>
              <a:t>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ru" sz="1600"/>
              <a:t>Подзадачи:</a:t>
            </a:r>
            <a:endParaRPr b="1" sz="1600"/>
          </a:p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Построить график функции, отметить границы рассматриваемого отрезка;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Разделить рассматриваемый интервал на n равных отрезков и отметить их;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Задать параметр для определения положения точек на отрезках и построить ступенчатую фигуру;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Оценить схожесть построенных объектов при различных значениях параметров.</a:t>
            </a:r>
            <a:endParaRPr sz="1400"/>
          </a:p>
        </p:txBody>
      </p:sp>
      <p:pic>
        <p:nvPicPr>
          <p:cNvPr descr="{&quot;type&quot;:&quot;$$&quot;,&quot;backgroundColor&quot;:&quot;#ffffff&quot;,&quot;code&quot;:&quot;$$f\\left(x\\right)=\\sin\\left(x\\right)$$&quot;,&quot;backgroundColorModified&quot;:null,&quot;font&quot;:{&quot;color&quot;:&quot;#000000&quot;,&quot;size&quot;:24,&quot;family&quot;:&quot;Calibri&quot;},&quot;aid&quot;:null,&quot;id&quot;:&quot;1&quot;,&quot;ts&quot;:1645283315582,&quot;cs&quot;:&quot;9iilbWoxTlVFlZexQtfuPA==&quot;,&quot;size&quot;:{&quot;width&quot;:189,&quot;height&quot;:32.5}}"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37" y="1671275"/>
            <a:ext cx="1322326" cy="22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code&quot;:&quot;$$\\left[a,b\\right]\\,=\\,\\left[0,\\,\\frac{3\\pi}{2}\\right]$$&quot;,&quot;id&quot;:&quot;2&quot;,&quot;aid&quot;:null,&quot;type&quot;:&quot;$$&quot;,&quot;backgroundColor&quot;:&quot;#ffffff&quot;,&quot;font&quot;:{&quot;color&quot;:&quot;#000000&quot;,&quot;family&quot;:&quot;Calibri&quot;,&quot;size&quot;:24},&quot;ts&quot;:1645283433407,&quot;cs&quot;:&quot;k/5cpp8hYJttc0fFkY9rnQ==&quot;,&quot;size&quot;:{&quot;width&quot;:225,&quot;height&quot;:77.79999999999997}}"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539" y="1549775"/>
            <a:ext cx="1360426" cy="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25" y="750388"/>
            <a:ext cx="8363551" cy="36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0" y="76200"/>
            <a:ext cx="43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1.1 Изображение графика функции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0" y="76200"/>
            <a:ext cx="55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1.2 Изображение криволинейной трапеции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" y="953238"/>
            <a:ext cx="8839204" cy="323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0" y="99175"/>
            <a:ext cx="64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 Анализ соответствия площадей при разных разбиениях</a:t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" y="713275"/>
            <a:ext cx="4442747" cy="20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200" y="2781975"/>
            <a:ext cx="4845773" cy="217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8453" y="713275"/>
            <a:ext cx="4457247" cy="200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7861500" y="4353200"/>
            <a:ext cx="12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n=4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37575"/>
            <a:ext cx="4365148" cy="19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0" y="737575"/>
            <a:ext cx="4369889" cy="19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100" y="2803375"/>
            <a:ext cx="4822175" cy="2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7861500" y="4353200"/>
            <a:ext cx="12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n=8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7861500" y="4353200"/>
            <a:ext cx="128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n=20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75" y="2849625"/>
            <a:ext cx="4708326" cy="2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71" y="827200"/>
            <a:ext cx="4267203" cy="191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75" y="827200"/>
            <a:ext cx="4267203" cy="19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330575" y="3504200"/>
            <a:ext cx="14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350425" y="138850"/>
            <a:ext cx="49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https://www.desmos.com/calculator/ksbeq8ec8p?lang=ru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29750" y="991750"/>
            <a:ext cx="80928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914400" rtl="0" algn="l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300"/>
              <a:buChar char="●"/>
            </a:pPr>
            <a:r>
              <a:rPr lang="ru" sz="2300"/>
              <a:t>При увеличении числа отрезков разбиения (n) математическая абстракция сумм Дарбу всё больше и больше повторяет характер графика функции, а значение суммы прямоугольников разбиения всё ближе и ближе подходит к аналитически полученному значению интеграла. Наиболее точными оказываются случаи, в которых точки внутри отрезков находятся в середине отрезка (при t=0.5)</a:t>
            </a:r>
            <a:endParaRPr sz="2300"/>
          </a:p>
        </p:txBody>
      </p:sp>
      <p:sp>
        <p:nvSpPr>
          <p:cNvPr id="190" name="Google Shape;190;p35"/>
          <p:cNvSpPr txBox="1"/>
          <p:nvPr/>
        </p:nvSpPr>
        <p:spPr>
          <a:xfrm>
            <a:off x="0" y="76200"/>
            <a:ext cx="55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1.4 Заключение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