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58" r:id="rId6"/>
    <p:sldId id="260" r:id="rId7"/>
    <p:sldId id="265" r:id="rId8"/>
    <p:sldId id="266" r:id="rId9"/>
    <p:sldId id="267" r:id="rId10"/>
    <p:sldId id="261" r:id="rId11"/>
    <p:sldId id="262" r:id="rId12"/>
    <p:sldId id="268" r:id="rId13"/>
    <p:sldId id="263" r:id="rId14"/>
    <p:sldId id="264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50F0E-814B-4212-8B7A-F92DF8D5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3532B4-72AF-4F15-97E1-889BE4B7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9C53F2-B482-45D2-A8B4-B6E1C763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CC5DE3-271B-4CA6-B19A-96F416B2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42DD2-28FE-4271-8D38-ECD3F64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0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0974-B700-4AFE-A915-544398FA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FFBA1D-6688-47A6-9128-8D12877A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3C5BD-6098-48CF-9FDC-FCD7F04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FB76F-DDBB-4A01-A571-18EA3A3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17EA7-FFC4-4076-BF47-60147C03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5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2157F2-AE8F-4C24-BFC4-778A28B3B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9A0E3A-F989-4136-AD72-336E02A7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7BC924-DC88-4BDA-A258-7D69BCC6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95A685-51E5-4125-80B2-5E6EEEE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CE12E3-AA9F-4537-BF07-449D645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195AF-A7E8-4624-BA42-F17BEB1F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E1B7B-8677-4389-B9E0-CA34C2D8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B07E07-3ED8-4F19-B83D-891B4F15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93FF3-63BC-4751-A72B-F6CFC67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34C6DF-34EE-461F-99E9-C376BCA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2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0AF8C-2A89-4130-B1CC-597621B5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CCF7D5-19C4-4151-B12B-6279B4A0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34F9F7-B372-43AE-A0E2-B6B0FF12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1C294-4370-4315-B209-96B266F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E6248-2F56-4764-989D-986CF77A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5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14DF1-B04A-43B4-B2FA-8C38A91B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B80351-03E5-4D34-B3D4-19F094581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25C7E0-DDCB-473F-A5B2-AE70BCD3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E07055-C0A2-4135-8C50-06DEDBE0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B03D5-DF7A-4090-B7B7-9E9779A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4A63BB-D561-4CF3-B3F0-661FED9F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2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B1C66-B3BF-4E8D-AB10-868CA658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7E8C76-4E02-42B0-841B-7D87E002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0A9653-86C7-46C1-A631-BF6918AC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B0EE5D-A525-4DB6-9F1A-93453DF2E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3E4AA5-2473-46D4-998C-781A46DE0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6FBDFA-C354-4DCE-98D3-2CC28868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1BB493-E399-42E6-9175-60CCC043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D81751-BEC5-48BD-991F-EFF5169C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3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AB26B-43DE-4F0D-9C5E-F0EC081D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5F8DF9-069D-4B72-B84D-16C621D5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6E64C-7D93-4578-A867-868FE936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D6BA03-F027-42EB-BF61-E140155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71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281AE9-B470-424A-BD5B-8EF56597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6420BC-E6DC-4C9B-804D-19D80D4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6D404-A114-468F-A78C-47507B49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95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3FDAF-72A6-498B-99ED-C17F50F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953B78-8096-4A58-8219-0FD0DE57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DBF33-4E10-4808-AB53-EA7A8D2C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0E7E7F-B7D9-4BA6-A8C8-C3BBC27B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87FF4-8679-4087-9CAF-9B7BBE57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39388B-CF59-4B59-ACF4-56250D25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4F6D2-167D-4E9C-801D-78621832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78F9AC-53DB-41CE-BC59-5D8D09FDA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C58B2-43BB-4757-8B1F-BE1A82AB6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635DB-7637-4C72-89FB-5DE0C5BB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587AF4-9EB3-419B-87DA-CBAF8F6D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876882-214A-48D7-AC19-7E60280A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13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6C5574-2B11-4F3C-99BA-A7B365D3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436E75-4454-42C0-91D0-80C9E6B9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9BAD3-7B03-4CFA-8D72-E386EE67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72D-D86F-4870-8699-FCB154AFB88E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8864E3-4298-4876-A9EB-C07BDBE0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76FD6-E706-4174-B429-251496FF2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7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malli/keras-vggfa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7166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BECB7-5250-4EFC-9751-82B1AEB9C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Training di due modelli di </a:t>
            </a:r>
            <a:r>
              <a:rPr lang="it-IT" b="1" dirty="0" err="1"/>
              <a:t>VGGFace</a:t>
            </a:r>
            <a:r>
              <a:rPr lang="it-IT" b="1" dirty="0"/>
              <a:t> utilizzando il metodo Dense-Sparse-Dense.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0CC41F-2C20-46D5-90ED-005D48FF7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Esame di Sistemi ad Agenti</a:t>
            </a:r>
          </a:p>
          <a:p>
            <a:r>
              <a:rPr lang="it-IT" dirty="0"/>
              <a:t>Anno Accademico 2019/2020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1F827F-26F1-462C-A7EE-F76C877E89B1}"/>
              </a:ext>
            </a:extLst>
          </p:cNvPr>
          <p:cNvSpPr txBox="1"/>
          <p:nvPr/>
        </p:nvSpPr>
        <p:spPr>
          <a:xfrm>
            <a:off x="7910818" y="4890782"/>
            <a:ext cx="275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r"/>
            <a:r>
              <a:rPr lang="it-IT" dirty="0" err="1"/>
              <a:t>Lopane</a:t>
            </a:r>
            <a:r>
              <a:rPr lang="it-IT" dirty="0"/>
              <a:t> Nicola</a:t>
            </a:r>
          </a:p>
          <a:p>
            <a:pPr algn="r"/>
            <a:r>
              <a:rPr lang="it-IT" dirty="0"/>
              <a:t>Celenza Francesco</a:t>
            </a:r>
          </a:p>
        </p:txBody>
      </p:sp>
    </p:spTree>
    <p:extLst>
      <p:ext uri="{BB962C8B-B14F-4D97-AF65-F5344CB8AC3E}">
        <p14:creationId xmlns:p14="http://schemas.microsoft.com/office/powerpoint/2010/main" val="24077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11D0B-F5A2-4E6D-841F-AEB3E4EC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learning rate e numero di epoche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95543-1E1A-482B-AA7C-46C9F813C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Prima fase Dense</a:t>
            </a:r>
            <a:r>
              <a:rPr lang="it-IT" dirty="0"/>
              <a:t>: learning rate impostato a </a:t>
            </a:r>
            <a:r>
              <a:rPr lang="it-IT" b="1" dirty="0"/>
              <a:t>1e-4 </a:t>
            </a:r>
            <a:r>
              <a:rPr lang="it-IT" dirty="0"/>
              <a:t>e numero di epoche impostato a 200.</a:t>
            </a:r>
            <a:r>
              <a:rPr lang="it-IT" b="1" dirty="0"/>
              <a:t> </a:t>
            </a:r>
          </a:p>
          <a:p>
            <a:r>
              <a:rPr lang="it-IT" b="1" dirty="0"/>
              <a:t>Prima fase Sparse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r>
              <a:rPr lang="it-IT" b="1" dirty="0"/>
              <a:t>Seconda fase Dense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r>
              <a:rPr lang="it-IT" b="1" dirty="0"/>
              <a:t>Seconda fase Sparse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r>
              <a:rPr lang="it-IT" b="1" dirty="0"/>
              <a:t>Terza fase Dense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70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98AECA3-4A78-4F5B-AC3D-A8A2709DC6B3}"/>
              </a:ext>
            </a:extLst>
          </p:cNvPr>
          <p:cNvSpPr/>
          <p:nvPr/>
        </p:nvSpPr>
        <p:spPr>
          <a:xfrm>
            <a:off x="1031846" y="1690688"/>
            <a:ext cx="3531495" cy="442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856018-43AD-41F9-A50C-012E8D45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Test dei modelli: matrice di confusione </a:t>
            </a:r>
            <a:r>
              <a:rPr lang="it-IT" b="1" dirty="0" err="1">
                <a:solidFill>
                  <a:schemeClr val="accent6"/>
                </a:solidFill>
              </a:rPr>
              <a:t>VGGFace</a:t>
            </a:r>
            <a:r>
              <a:rPr lang="it-IT" b="1" dirty="0">
                <a:solidFill>
                  <a:schemeClr val="accent6"/>
                </a:solidFill>
              </a:rPr>
              <a:t>(vgg16)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7DF17C-3511-428F-8AE4-D64D90FEE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4" y="1727462"/>
            <a:ext cx="3444538" cy="43513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A7797-DD28-414D-AF72-983FA4E4164C}"/>
              </a:ext>
            </a:extLst>
          </p:cNvPr>
          <p:cNvSpPr txBox="1"/>
          <p:nvPr/>
        </p:nvSpPr>
        <p:spPr>
          <a:xfrm>
            <a:off x="5058561" y="2471970"/>
            <a:ext cx="6295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Le classi con il minor valore di f1 risultano essere </a:t>
            </a:r>
            <a:r>
              <a:rPr lang="it-IT" dirty="0" err="1"/>
              <a:t>fear</a:t>
            </a:r>
            <a:r>
              <a:rPr lang="it-IT" dirty="0"/>
              <a:t> e </a:t>
            </a:r>
            <a:r>
              <a:rPr lang="it-IT" dirty="0" err="1"/>
              <a:t>sad</a:t>
            </a:r>
            <a:r>
              <a:rPr lang="it-IT" dirty="0"/>
              <a:t>(0.49, 0.55).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fear</a:t>
            </a:r>
            <a:r>
              <a:rPr lang="it-IT" dirty="0"/>
              <a:t>, il modello è riuscito a catalogare correttamente 257 immagini. Sembra invece che faccia confusione tra </a:t>
            </a:r>
            <a:r>
              <a:rPr lang="it-IT" dirty="0" err="1"/>
              <a:t>fear</a:t>
            </a:r>
            <a:r>
              <a:rPr lang="it-IT" dirty="0"/>
              <a:t> e </a:t>
            </a:r>
            <a:r>
              <a:rPr lang="it-IT" dirty="0" err="1"/>
              <a:t>sad</a:t>
            </a:r>
            <a:r>
              <a:rPr lang="it-IT" dirty="0"/>
              <a:t>, in quanto sono state catalogate 91 immagini, appartenenti a </a:t>
            </a:r>
            <a:r>
              <a:rPr lang="it-IT" dirty="0" err="1"/>
              <a:t>fear</a:t>
            </a:r>
            <a:r>
              <a:rPr lang="it-IT" dirty="0"/>
              <a:t>, come </a:t>
            </a:r>
            <a:r>
              <a:rPr lang="it-IT" dirty="0" err="1"/>
              <a:t>sad</a:t>
            </a:r>
            <a:r>
              <a:rPr lang="it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sad</a:t>
            </a:r>
            <a:r>
              <a:rPr lang="it-IT" dirty="0"/>
              <a:t>, il discorso è analogo per l’emozione </a:t>
            </a:r>
            <a:r>
              <a:rPr lang="it-IT" dirty="0" err="1"/>
              <a:t>fear</a:t>
            </a:r>
            <a:r>
              <a:rPr lang="it-IT" dirty="0"/>
              <a:t>. Le immagini catalogate correttamente sono 331, mentre 99 immagini sono state catalogate erroneamente come </a:t>
            </a:r>
            <a:r>
              <a:rPr lang="it-IT" dirty="0" err="1"/>
              <a:t>fear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55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7888C3C-C808-45F6-848D-DEA213913860}"/>
              </a:ext>
            </a:extLst>
          </p:cNvPr>
          <p:cNvSpPr/>
          <p:nvPr/>
        </p:nvSpPr>
        <p:spPr>
          <a:xfrm>
            <a:off x="838199" y="1690688"/>
            <a:ext cx="3624743" cy="442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552FA9-A0C9-4195-AD7A-503B18F7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Test dei modelli: matrice di confusione </a:t>
            </a:r>
            <a:r>
              <a:rPr lang="it-IT" b="1" dirty="0" err="1">
                <a:solidFill>
                  <a:schemeClr val="accent6"/>
                </a:solidFill>
              </a:rPr>
              <a:t>VGGFace</a:t>
            </a:r>
            <a:r>
              <a:rPr lang="it-IT" b="1" dirty="0">
                <a:solidFill>
                  <a:schemeClr val="accent6"/>
                </a:solidFill>
              </a:rPr>
              <a:t>(ResNet50)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305D91F-FE01-49C0-9BF7-571DB7914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1" y="1761994"/>
            <a:ext cx="3503678" cy="4282274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C9E206-B20B-49D2-89D4-E03CA0258D9C}"/>
              </a:ext>
            </a:extLst>
          </p:cNvPr>
          <p:cNvSpPr txBox="1"/>
          <p:nvPr/>
        </p:nvSpPr>
        <p:spPr>
          <a:xfrm>
            <a:off x="4746361" y="2610469"/>
            <a:ext cx="6546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classi con il minor valore di f1 risultano essere </a:t>
            </a:r>
            <a:r>
              <a:rPr lang="it-IT" dirty="0" err="1"/>
              <a:t>disgust</a:t>
            </a:r>
            <a:r>
              <a:rPr lang="it-IT" dirty="0"/>
              <a:t> e </a:t>
            </a:r>
            <a:r>
              <a:rPr lang="it-IT" dirty="0" err="1"/>
              <a:t>fear</a:t>
            </a:r>
            <a:r>
              <a:rPr lang="it-IT" dirty="0"/>
              <a:t> (0.04 e 0.26).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disgust</a:t>
            </a:r>
            <a:r>
              <a:rPr lang="it-IT" dirty="0"/>
              <a:t>, il modello è riuscito ad identificare solo 2 immagini, una delle quali catalogata erroneamente.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fear</a:t>
            </a:r>
            <a:r>
              <a:rPr lang="it-IT" dirty="0"/>
              <a:t>, le immagini catalogate correttamente sono 123. Sembra invece che il modello faccia confusione tra </a:t>
            </a:r>
            <a:r>
              <a:rPr lang="it-IT" dirty="0" err="1"/>
              <a:t>fear</a:t>
            </a:r>
            <a:r>
              <a:rPr lang="it-IT" dirty="0"/>
              <a:t> e </a:t>
            </a:r>
            <a:r>
              <a:rPr lang="it-IT" dirty="0" err="1"/>
              <a:t>surprise</a:t>
            </a:r>
            <a:r>
              <a:rPr lang="it-IT" dirty="0"/>
              <a:t>, avendo catalogato 89 immagini erroneamente.</a:t>
            </a:r>
          </a:p>
        </p:txBody>
      </p:sp>
    </p:spTree>
    <p:extLst>
      <p:ext uri="{BB962C8B-B14F-4D97-AF65-F5344CB8AC3E}">
        <p14:creationId xmlns:p14="http://schemas.microsoft.com/office/powerpoint/2010/main" val="400998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5D392-E84D-41E7-A1F5-B4379D49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Risultati: tabelle riepilogative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C4E3649-67B8-4AAF-BED1-ADB3DE917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66397"/>
              </p:ext>
            </p:extLst>
          </p:nvPr>
        </p:nvGraphicFramePr>
        <p:xfrm>
          <a:off x="503339" y="1690688"/>
          <a:ext cx="5389229" cy="2077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511">
                  <a:extLst>
                    <a:ext uri="{9D8B030D-6E8A-4147-A177-3AD203B41FA5}">
                      <a16:colId xmlns:a16="http://schemas.microsoft.com/office/drawing/2014/main" val="1100989109"/>
                    </a:ext>
                  </a:extLst>
                </a:gridCol>
                <a:gridCol w="1077511">
                  <a:extLst>
                    <a:ext uri="{9D8B030D-6E8A-4147-A177-3AD203B41FA5}">
                      <a16:colId xmlns:a16="http://schemas.microsoft.com/office/drawing/2014/main" val="2388237764"/>
                    </a:ext>
                  </a:extLst>
                </a:gridCol>
                <a:gridCol w="1078069">
                  <a:extLst>
                    <a:ext uri="{9D8B030D-6E8A-4147-A177-3AD203B41FA5}">
                      <a16:colId xmlns:a16="http://schemas.microsoft.com/office/drawing/2014/main" val="3911542060"/>
                    </a:ext>
                  </a:extLst>
                </a:gridCol>
                <a:gridCol w="1078069">
                  <a:extLst>
                    <a:ext uri="{9D8B030D-6E8A-4147-A177-3AD203B41FA5}">
                      <a16:colId xmlns:a16="http://schemas.microsoft.com/office/drawing/2014/main" val="2435459816"/>
                    </a:ext>
                  </a:extLst>
                </a:gridCol>
                <a:gridCol w="1078069">
                  <a:extLst>
                    <a:ext uri="{9D8B030D-6E8A-4147-A177-3AD203B41FA5}">
                      <a16:colId xmlns:a16="http://schemas.microsoft.com/office/drawing/2014/main" val="2758407428"/>
                    </a:ext>
                  </a:extLst>
                </a:gridCol>
              </a:tblGrid>
              <a:tr h="489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749057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0.861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0.395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0.6626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1.44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912158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0.813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0.527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0.653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0.926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048562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0.862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0.396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0.666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1.425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455470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0.816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0.648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0.907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523488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Dense 3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0.862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0.399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0.663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1.062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516821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5A366C9-8EC6-47B1-8A9B-25ABBC27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37441"/>
              </p:ext>
            </p:extLst>
          </p:nvPr>
        </p:nvGraphicFramePr>
        <p:xfrm>
          <a:off x="5964572" y="1690687"/>
          <a:ext cx="5389230" cy="2077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510">
                  <a:extLst>
                    <a:ext uri="{9D8B030D-6E8A-4147-A177-3AD203B41FA5}">
                      <a16:colId xmlns:a16="http://schemas.microsoft.com/office/drawing/2014/main" val="503817662"/>
                    </a:ext>
                  </a:extLst>
                </a:gridCol>
                <a:gridCol w="1077510">
                  <a:extLst>
                    <a:ext uri="{9D8B030D-6E8A-4147-A177-3AD203B41FA5}">
                      <a16:colId xmlns:a16="http://schemas.microsoft.com/office/drawing/2014/main" val="1682891561"/>
                    </a:ext>
                  </a:extLst>
                </a:gridCol>
                <a:gridCol w="1078070">
                  <a:extLst>
                    <a:ext uri="{9D8B030D-6E8A-4147-A177-3AD203B41FA5}">
                      <a16:colId xmlns:a16="http://schemas.microsoft.com/office/drawing/2014/main" val="711712660"/>
                    </a:ext>
                  </a:extLst>
                </a:gridCol>
                <a:gridCol w="1078070">
                  <a:extLst>
                    <a:ext uri="{9D8B030D-6E8A-4147-A177-3AD203B41FA5}">
                      <a16:colId xmlns:a16="http://schemas.microsoft.com/office/drawing/2014/main" val="2672400577"/>
                    </a:ext>
                  </a:extLst>
                </a:gridCol>
                <a:gridCol w="1078070">
                  <a:extLst>
                    <a:ext uri="{9D8B030D-6E8A-4147-A177-3AD203B41FA5}">
                      <a16:colId xmlns:a16="http://schemas.microsoft.com/office/drawing/2014/main" val="3933383179"/>
                    </a:ext>
                  </a:extLst>
                </a:gridCol>
              </a:tblGrid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 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433741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0.569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0.524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2.16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69588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0.564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2.007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500465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1.160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2.057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205251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0.527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1.989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069848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0.568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1.155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0.522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1.935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36957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96184D-E7D8-4F97-9645-881E8C166F01}"/>
              </a:ext>
            </a:extLst>
          </p:cNvPr>
          <p:cNvSpPr txBox="1"/>
          <p:nvPr/>
        </p:nvSpPr>
        <p:spPr>
          <a:xfrm>
            <a:off x="503339" y="4395832"/>
            <a:ext cx="10850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Nonostante l’applicazione della DSD, i valori di </a:t>
            </a:r>
            <a:r>
              <a:rPr lang="it-IT" b="1" dirty="0" err="1"/>
              <a:t>val_acc</a:t>
            </a:r>
            <a:r>
              <a:rPr lang="it-IT" b="1" dirty="0"/>
              <a:t> </a:t>
            </a:r>
            <a:r>
              <a:rPr lang="it-IT" dirty="0"/>
              <a:t>sono rimasti quasi identici. Nel primo caso si è avuto un leggero miglioramento, mentre nel secondo caso si è avuto addirittura un leggero peggioramento.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i valori di </a:t>
            </a:r>
            <a:r>
              <a:rPr lang="it-IT" b="1" dirty="0" err="1"/>
              <a:t>val_loss</a:t>
            </a:r>
            <a:r>
              <a:rPr lang="it-IT" b="1" dirty="0"/>
              <a:t>, </a:t>
            </a:r>
            <a:r>
              <a:rPr lang="it-IT" dirty="0"/>
              <a:t>sembra che l’applicazione della DSD li abbia ridotti nettamente, riducendo così la probabilità di </a:t>
            </a:r>
            <a:r>
              <a:rPr lang="it-IT" dirty="0" err="1"/>
              <a:t>overfitting</a:t>
            </a:r>
            <a:r>
              <a:rPr lang="it-IT" dirty="0"/>
              <a:t> dei modelli.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DF4EFE-2D61-48B9-BB3A-3CF83B195D0C}"/>
              </a:ext>
            </a:extLst>
          </p:cNvPr>
          <p:cNvSpPr txBox="1"/>
          <p:nvPr/>
        </p:nvSpPr>
        <p:spPr>
          <a:xfrm>
            <a:off x="503339" y="3768116"/>
            <a:ext cx="487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Risultati </a:t>
            </a:r>
            <a:r>
              <a:rPr lang="it-IT" sz="1100" b="1" dirty="0" err="1"/>
              <a:t>VGGFace</a:t>
            </a:r>
            <a:r>
              <a:rPr lang="it-IT" sz="1100" b="1" dirty="0"/>
              <a:t>(vgg16).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2E2885-B58E-4ABC-8A79-59A99DA04016}"/>
              </a:ext>
            </a:extLst>
          </p:cNvPr>
          <p:cNvSpPr txBox="1"/>
          <p:nvPr/>
        </p:nvSpPr>
        <p:spPr>
          <a:xfrm>
            <a:off x="5964572" y="3768116"/>
            <a:ext cx="538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Risultati </a:t>
            </a:r>
            <a:r>
              <a:rPr lang="it-IT" sz="1100" b="1" dirty="0" err="1"/>
              <a:t>VGGFace</a:t>
            </a:r>
            <a:r>
              <a:rPr lang="it-IT" sz="1100" b="1" dirty="0"/>
              <a:t>(ResNet50).</a:t>
            </a:r>
          </a:p>
        </p:txBody>
      </p:sp>
    </p:spTree>
    <p:extLst>
      <p:ext uri="{BB962C8B-B14F-4D97-AF65-F5344CB8AC3E}">
        <p14:creationId xmlns:p14="http://schemas.microsoft.com/office/powerpoint/2010/main" val="99426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5E6D2A-7708-45FB-A9CF-B44618BB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Live </a:t>
            </a:r>
            <a:r>
              <a:rPr lang="it-IT" b="1" dirty="0" err="1">
                <a:solidFill>
                  <a:schemeClr val="accent6"/>
                </a:solidFill>
              </a:rPr>
              <a:t>Emotion</a:t>
            </a:r>
            <a:r>
              <a:rPr lang="it-IT" b="1" dirty="0">
                <a:solidFill>
                  <a:schemeClr val="accent6"/>
                </a:solidFill>
              </a:rPr>
              <a:t> </a:t>
            </a:r>
            <a:r>
              <a:rPr lang="it-IT" b="1" dirty="0" err="1">
                <a:solidFill>
                  <a:schemeClr val="accent6"/>
                </a:solidFill>
              </a:rPr>
              <a:t>Recognition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2CAA9-908B-42FB-900D-B04F76ED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Riconoscimento live delle emozioni del volto attraverso l’uso della webcam.</a:t>
            </a:r>
          </a:p>
          <a:p>
            <a:r>
              <a:rPr lang="it-IT" dirty="0"/>
              <a:t>È possibile scegliere con quale dei due modelli effettuare il riconoscimento.</a:t>
            </a:r>
          </a:p>
          <a:p>
            <a:r>
              <a:rPr lang="it-IT" dirty="0"/>
              <a:t>Viene rilevato il volto dell’utente e vengono catturati tutti i frame dalla webcam.</a:t>
            </a:r>
          </a:p>
          <a:p>
            <a:r>
              <a:rPr lang="it-IT" dirty="0"/>
              <a:t>Ogni frame viene passato al modello scelto il quale effettua la predizione dell’emozione.</a:t>
            </a:r>
          </a:p>
          <a:p>
            <a:r>
              <a:rPr lang="it-IT" dirty="0"/>
              <a:t>Successivamente viene mostrata all’utente tale predizione.</a:t>
            </a:r>
          </a:p>
        </p:txBody>
      </p:sp>
    </p:spTree>
    <p:extLst>
      <p:ext uri="{BB962C8B-B14F-4D97-AF65-F5344CB8AC3E}">
        <p14:creationId xmlns:p14="http://schemas.microsoft.com/office/powerpoint/2010/main" val="312786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FDB41-A93B-4DCE-8EA7-81D5C2BB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Live </a:t>
            </a:r>
            <a:r>
              <a:rPr lang="it-IT" b="1" dirty="0" err="1">
                <a:solidFill>
                  <a:schemeClr val="accent6"/>
                </a:solidFill>
              </a:rPr>
              <a:t>Emotion</a:t>
            </a:r>
            <a:r>
              <a:rPr lang="it-IT" b="1" dirty="0">
                <a:solidFill>
                  <a:schemeClr val="accent6"/>
                </a:solidFill>
              </a:rPr>
              <a:t> </a:t>
            </a:r>
            <a:r>
              <a:rPr lang="it-IT" b="1" dirty="0" err="1">
                <a:solidFill>
                  <a:schemeClr val="accent6"/>
                </a:solidFill>
              </a:rPr>
              <a:t>Recognition</a:t>
            </a:r>
            <a:r>
              <a:rPr lang="it-IT" b="1" dirty="0">
                <a:solidFill>
                  <a:schemeClr val="accent6"/>
                </a:solidFill>
              </a:rPr>
              <a:t> (Esempi)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E1CF8A-D509-4B2D-BBDB-9135960D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3" y="1817236"/>
            <a:ext cx="4938735" cy="361044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AF68318-E49C-45BD-9B08-7597714222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54" y="1817236"/>
            <a:ext cx="4938733" cy="36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FBE24-FCC2-47CE-B39C-D5DD7EE0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Modelli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96F48-91BD-4CFC-B231-799B1215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VGGFace</a:t>
            </a:r>
            <a:r>
              <a:rPr lang="it-IT" dirty="0"/>
              <a:t> (basata su VGG16): è basata sull’architettura del modello VGG16, una CNN con 16 </a:t>
            </a:r>
            <a:r>
              <a:rPr lang="it-IT" dirty="0" err="1"/>
              <a:t>layers</a:t>
            </a:r>
            <a:r>
              <a:rPr lang="it-IT" dirty="0"/>
              <a:t>.</a:t>
            </a:r>
          </a:p>
          <a:p>
            <a:r>
              <a:rPr lang="it-IT" dirty="0" err="1"/>
              <a:t>VGGFace</a:t>
            </a:r>
            <a:r>
              <a:rPr lang="it-IT" dirty="0"/>
              <a:t> (basata su ResNet50): è basata sull’architettura del modello ResNet50, una </a:t>
            </a:r>
            <a:r>
              <a:rPr lang="it-IT" dirty="0" err="1"/>
              <a:t>Residual</a:t>
            </a:r>
            <a:r>
              <a:rPr lang="it-IT" dirty="0"/>
              <a:t> Network contenente 50 </a:t>
            </a:r>
            <a:r>
              <a:rPr lang="it-IT" dirty="0" err="1"/>
              <a:t>layers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 modelli sono stati caricati dal seguente repository di GitHub: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https://github.com/rcmalli/keras-vggface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1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3385E-8F58-4F8F-84AB-FDEE2D43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193517-91CE-46ED-AFA8-2F533150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dataset su cui sono stati addestrati i due modelli è FER2013</a:t>
            </a:r>
          </a:p>
          <a:p>
            <a:r>
              <a:rPr lang="it-IT" dirty="0"/>
              <a:t>Formato da un file .</a:t>
            </a:r>
            <a:r>
              <a:rPr lang="it-IT" dirty="0" err="1"/>
              <a:t>csv</a:t>
            </a:r>
            <a:r>
              <a:rPr lang="it-IT" dirty="0"/>
              <a:t> in cui sono contenute un totale di 35.887 immagini divise in 28709 immagini di training, 3589 di </a:t>
            </a:r>
            <a:r>
              <a:rPr lang="it-IT" dirty="0" err="1"/>
              <a:t>validation</a:t>
            </a:r>
            <a:r>
              <a:rPr lang="it-IT" dirty="0"/>
              <a:t> e 3589 di test.</a:t>
            </a:r>
          </a:p>
          <a:p>
            <a:r>
              <a:rPr lang="it-IT" dirty="0"/>
              <a:t>Le immagini sono catalogate in base a 7 classi di emozioni (</a:t>
            </a:r>
            <a:r>
              <a:rPr lang="it-IT" dirty="0" err="1"/>
              <a:t>angry</a:t>
            </a:r>
            <a:r>
              <a:rPr lang="it-IT" dirty="0"/>
              <a:t>, </a:t>
            </a:r>
            <a:r>
              <a:rPr lang="it-IT" dirty="0" err="1"/>
              <a:t>disgust</a:t>
            </a:r>
            <a:r>
              <a:rPr lang="it-IT" dirty="0"/>
              <a:t>, </a:t>
            </a:r>
            <a:r>
              <a:rPr lang="it-IT" dirty="0" err="1"/>
              <a:t>fear</a:t>
            </a:r>
            <a:r>
              <a:rPr lang="it-IT" dirty="0"/>
              <a:t>, happy, </a:t>
            </a:r>
            <a:r>
              <a:rPr lang="it-IT" dirty="0" err="1"/>
              <a:t>normal</a:t>
            </a:r>
            <a:r>
              <a:rPr lang="it-IT" dirty="0"/>
              <a:t>, </a:t>
            </a:r>
            <a:r>
              <a:rPr lang="it-IT" dirty="0" err="1"/>
              <a:t>sad</a:t>
            </a:r>
            <a:r>
              <a:rPr lang="it-IT" dirty="0"/>
              <a:t> e </a:t>
            </a:r>
            <a:r>
              <a:rPr lang="it-IT" dirty="0" err="1"/>
              <a:t>surprise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3198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3505B-2CA1-4B0F-AD82-9178651D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6"/>
                </a:solidFill>
              </a:rPr>
              <a:t>Image_classification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4EAB2A-7A93-4996-9519-DF694A7B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File nel quale è contenuto uno script per la classificazione delle immagini contenute nel dataset.</a:t>
            </a:r>
          </a:p>
          <a:p>
            <a:r>
              <a:rPr lang="it-IT" dirty="0"/>
              <a:t>Ogni riga della tabella contenuta nel file .</a:t>
            </a:r>
            <a:r>
              <a:rPr lang="it-IT" dirty="0" err="1"/>
              <a:t>csv</a:t>
            </a:r>
            <a:r>
              <a:rPr lang="it-IT" dirty="0"/>
              <a:t> di FER2013 rappresenta una immagine.</a:t>
            </a:r>
          </a:p>
          <a:p>
            <a:r>
              <a:rPr lang="it-IT" dirty="0"/>
              <a:t>Lo script estrae i pixels da ogni riga e in base alla rispettiva classe di emozione e all’utilizzo (se Training, Test o </a:t>
            </a:r>
            <a:r>
              <a:rPr lang="it-IT" dirty="0" err="1"/>
              <a:t>Validation</a:t>
            </a:r>
            <a:r>
              <a:rPr lang="it-IT" dirty="0"/>
              <a:t>), converte i pixels in immagine e la salva nella cartella corrispondente a tale emozione.</a:t>
            </a:r>
          </a:p>
          <a:p>
            <a:r>
              <a:rPr lang="it-IT" dirty="0"/>
              <a:t>In sostanza, lo script crea tre cartelle (Test, Val e Train), all’interno delle quali crea tutte le cartelle corrispondenti alle 7 classi di emozioni nelle quali inserisce le rispettive immagini.</a:t>
            </a:r>
          </a:p>
        </p:txBody>
      </p:sp>
    </p:spTree>
    <p:extLst>
      <p:ext uri="{BB962C8B-B14F-4D97-AF65-F5344CB8AC3E}">
        <p14:creationId xmlns:p14="http://schemas.microsoft.com/office/powerpoint/2010/main" val="187093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D13CE-2413-45E7-BEB8-FB848572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sostituzione </a:t>
            </a:r>
            <a:r>
              <a:rPr lang="it-IT" b="1" dirty="0" err="1">
                <a:solidFill>
                  <a:schemeClr val="accent6"/>
                </a:solidFill>
              </a:rPr>
              <a:t>layers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8051A-990B-40B8-8BC9-10D36877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il training  dei modelli si è utilizzato l’approccio contenuto nel paper «</a:t>
            </a:r>
            <a:r>
              <a:rPr lang="en-US" sz="2400" dirty="0"/>
              <a:t>Local Learning With Deep and Handcrafted Features for Facial Expression Recognition</a:t>
            </a:r>
            <a:r>
              <a:rPr lang="it-IT" sz="2400" dirty="0"/>
              <a:t>» (</a:t>
            </a:r>
            <a:r>
              <a:rPr lang="it-IT" sz="2400" u="sng" dirty="0">
                <a:hlinkClick r:id="rId2"/>
              </a:rPr>
              <a:t>https://ieeexplore.ieee.org/stamp/stamp.jsp?arnumber=8716652</a:t>
            </a:r>
            <a:r>
              <a:rPr lang="it-IT" sz="2400" dirty="0"/>
              <a:t>)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VGGFace</a:t>
            </a:r>
            <a:r>
              <a:rPr lang="it-IT" sz="2400" b="1" dirty="0"/>
              <a:t>(vgg16)</a:t>
            </a:r>
            <a:r>
              <a:rPr lang="it-IT" sz="2400" dirty="0"/>
              <a:t>:  congelati tutti i </a:t>
            </a:r>
            <a:r>
              <a:rPr lang="it-IT" sz="2400" dirty="0" err="1"/>
              <a:t>layers</a:t>
            </a:r>
            <a:r>
              <a:rPr lang="it-IT" sz="2400" dirty="0"/>
              <a:t> </a:t>
            </a:r>
            <a:r>
              <a:rPr lang="it-IT" sz="2400" dirty="0" err="1"/>
              <a:t>convoluzionali</a:t>
            </a:r>
            <a:r>
              <a:rPr lang="it-IT" sz="2400" dirty="0"/>
              <a:t>. E’ stato rimpiazzato l’ultimo </a:t>
            </a:r>
            <a:r>
              <a:rPr lang="it-IT" sz="2400" dirty="0" err="1"/>
              <a:t>layer</a:t>
            </a:r>
            <a:r>
              <a:rPr lang="it-IT" sz="2400" dirty="0"/>
              <a:t> </a:t>
            </a:r>
            <a:r>
              <a:rPr lang="it-IT" sz="2400" dirty="0" err="1"/>
              <a:t>softmax</a:t>
            </a:r>
            <a:r>
              <a:rPr lang="it-IT" sz="2400" dirty="0"/>
              <a:t>, formato da 1000 unità, con un altro formato da 7 unità. Dopo il primo </a:t>
            </a:r>
            <a:r>
              <a:rPr lang="it-IT" sz="2400" dirty="0" err="1"/>
              <a:t>layer</a:t>
            </a:r>
            <a:r>
              <a:rPr lang="it-IT" sz="2400" dirty="0"/>
              <a:t> </a:t>
            </a:r>
            <a:r>
              <a:rPr lang="it-IT" sz="2400" dirty="0" err="1"/>
              <a:t>fully-connected</a:t>
            </a:r>
            <a:r>
              <a:rPr lang="it-IT" sz="2400" dirty="0"/>
              <a:t> è stato aggiunto un </a:t>
            </a:r>
            <a:r>
              <a:rPr lang="it-IT" sz="2400" dirty="0" err="1"/>
              <a:t>layer</a:t>
            </a:r>
            <a:r>
              <a:rPr lang="it-IT" sz="2400" dirty="0"/>
              <a:t> </a:t>
            </a:r>
            <a:r>
              <a:rPr lang="it-IT" sz="2400" dirty="0" err="1"/>
              <a:t>Dropout</a:t>
            </a:r>
            <a:r>
              <a:rPr lang="it-IT" sz="2400" dirty="0"/>
              <a:t> con </a:t>
            </a:r>
            <a:r>
              <a:rPr lang="it-IT" sz="2400" dirty="0" err="1"/>
              <a:t>dropout</a:t>
            </a:r>
            <a:r>
              <a:rPr lang="it-IT" sz="2400" dirty="0"/>
              <a:t> rate impostato a 0.7.</a:t>
            </a:r>
          </a:p>
          <a:p>
            <a:r>
              <a:rPr lang="it-IT" sz="2400" b="1" dirty="0" err="1"/>
              <a:t>VGGFace</a:t>
            </a:r>
            <a:r>
              <a:rPr lang="it-IT" sz="2400" b="1" dirty="0"/>
              <a:t>(ResNet50)</a:t>
            </a:r>
            <a:r>
              <a:rPr lang="it-IT" sz="2400" dirty="0"/>
              <a:t>:</a:t>
            </a:r>
            <a:r>
              <a:rPr lang="it-IT" sz="2400" b="1" dirty="0"/>
              <a:t> </a:t>
            </a:r>
            <a:r>
              <a:rPr lang="it-IT" sz="2400" dirty="0"/>
              <a:t>congelati tutti i </a:t>
            </a:r>
            <a:r>
              <a:rPr lang="it-IT" sz="2400" dirty="0" err="1"/>
              <a:t>layers</a:t>
            </a:r>
            <a:r>
              <a:rPr lang="it-IT" sz="2400" dirty="0"/>
              <a:t> </a:t>
            </a:r>
            <a:r>
              <a:rPr lang="it-IT" sz="2400" dirty="0" err="1"/>
              <a:t>convoluzionali</a:t>
            </a:r>
            <a:r>
              <a:rPr lang="it-IT" sz="2400" dirty="0"/>
              <a:t>. Sono stati aggiunti dei </a:t>
            </a:r>
            <a:r>
              <a:rPr lang="it-IT" sz="2400" dirty="0" err="1"/>
              <a:t>layers</a:t>
            </a:r>
            <a:r>
              <a:rPr lang="it-IT" sz="2400" dirty="0"/>
              <a:t> </a:t>
            </a:r>
            <a:r>
              <a:rPr lang="it-IT" sz="2400" dirty="0" err="1"/>
              <a:t>Flatten</a:t>
            </a:r>
            <a:r>
              <a:rPr lang="it-IT" sz="2400" dirty="0"/>
              <a:t>, Dense, </a:t>
            </a:r>
            <a:r>
              <a:rPr lang="it-IT" sz="2400" dirty="0" err="1"/>
              <a:t>Dropout</a:t>
            </a:r>
            <a:r>
              <a:rPr lang="it-IT" sz="2400" dirty="0"/>
              <a:t>, Dense.</a:t>
            </a:r>
          </a:p>
        </p:txBody>
      </p:sp>
    </p:spTree>
    <p:extLst>
      <p:ext uri="{BB962C8B-B14F-4D97-AF65-F5344CB8AC3E}">
        <p14:creationId xmlns:p14="http://schemas.microsoft.com/office/powerpoint/2010/main" val="155903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0F3CD-9480-47A1-9E98-20C16B71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fine-tuning con metodo Dense-Sparse-Dense(DSD)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795E4F-3B5F-47C6-88D2-0E8154B2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Metodo utilizzato per ridurre il problema di </a:t>
            </a:r>
            <a:r>
              <a:rPr lang="it-IT" dirty="0" err="1"/>
              <a:t>overfitting</a:t>
            </a:r>
            <a:r>
              <a:rPr lang="it-IT" dirty="0"/>
              <a:t> dei modelli.</a:t>
            </a:r>
          </a:p>
          <a:p>
            <a:r>
              <a:rPr lang="it-IT" dirty="0"/>
              <a:t>Consiste nel suddividere il training in tre fasi, due fasi Dense e una fase Sparse.</a:t>
            </a:r>
          </a:p>
          <a:p>
            <a:r>
              <a:rPr lang="it-IT" dirty="0"/>
              <a:t>Nelle fasi successive alla prima, si utilizzano gli stessi </a:t>
            </a:r>
            <a:r>
              <a:rPr lang="it-IT" dirty="0" err="1"/>
              <a:t>layers</a:t>
            </a:r>
            <a:r>
              <a:rPr lang="it-IT" dirty="0"/>
              <a:t> della prima fase, ai quali vengono assegnati i pesi dei corrispettivi </a:t>
            </a:r>
            <a:r>
              <a:rPr lang="it-IT" dirty="0" err="1"/>
              <a:t>layers</a:t>
            </a:r>
            <a:r>
              <a:rPr lang="it-IT" dirty="0"/>
              <a:t> del modello addestrato nella fase precedente. </a:t>
            </a:r>
          </a:p>
          <a:p>
            <a:r>
              <a:rPr lang="it-IT" dirty="0"/>
              <a:t>Esempio: nella terza fase si utilizzano gli stessi </a:t>
            </a:r>
            <a:r>
              <a:rPr lang="it-IT" dirty="0" err="1"/>
              <a:t>layers</a:t>
            </a:r>
            <a:r>
              <a:rPr lang="it-IT" dirty="0"/>
              <a:t> della prima fase, ma vengono assegnati i pesi dei </a:t>
            </a:r>
            <a:r>
              <a:rPr lang="it-IT" dirty="0" err="1"/>
              <a:t>layers</a:t>
            </a:r>
            <a:r>
              <a:rPr lang="it-IT" dirty="0"/>
              <a:t> del modello addestrato nella seconda fase.</a:t>
            </a:r>
          </a:p>
        </p:txBody>
      </p:sp>
    </p:spTree>
    <p:extLst>
      <p:ext uri="{BB962C8B-B14F-4D97-AF65-F5344CB8AC3E}">
        <p14:creationId xmlns:p14="http://schemas.microsoft.com/office/powerpoint/2010/main" val="357675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769D2-D0C0-4C04-8355-59B26672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fine-tuning con metodo Dense-Sparse-Dense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41FC75-FC3A-48CE-99BE-00629107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fase Sparse, il modus operandi è simile a quello delle altre fasi.</a:t>
            </a:r>
          </a:p>
          <a:p>
            <a:r>
              <a:rPr lang="it-IT" dirty="0"/>
              <a:t>SOLO ai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convoluzionali</a:t>
            </a:r>
            <a:r>
              <a:rPr lang="it-IT" dirty="0"/>
              <a:t> (indicati come Conv2D) viene aggiunto un kernel </a:t>
            </a:r>
            <a:r>
              <a:rPr lang="it-IT" dirty="0" err="1"/>
              <a:t>constraint</a:t>
            </a:r>
            <a:r>
              <a:rPr lang="it-IT" dirty="0"/>
              <a:t>.</a:t>
            </a:r>
          </a:p>
          <a:p>
            <a:r>
              <a:rPr lang="it-IT" dirty="0"/>
              <a:t>Nell’approccio seguito, è stata utilizzata una </a:t>
            </a:r>
            <a:r>
              <a:rPr lang="it-IT" dirty="0" err="1"/>
              <a:t>sparsity</a:t>
            </a:r>
            <a:r>
              <a:rPr lang="it-IT" dirty="0"/>
              <a:t> </a:t>
            </a:r>
            <a:r>
              <a:rPr lang="it-IT" dirty="0" err="1"/>
              <a:t>mask</a:t>
            </a:r>
            <a:r>
              <a:rPr lang="it-IT" dirty="0"/>
              <a:t> come kernel </a:t>
            </a:r>
            <a:r>
              <a:rPr lang="it-IT" dirty="0" err="1"/>
              <a:t>constraint</a:t>
            </a:r>
            <a:r>
              <a:rPr lang="it-IT" dirty="0"/>
              <a:t>.</a:t>
            </a:r>
          </a:p>
          <a:p>
            <a:r>
              <a:rPr lang="it-IT" dirty="0"/>
              <a:t>È stato impostato uno </a:t>
            </a:r>
            <a:r>
              <a:rPr lang="it-IT" dirty="0" err="1"/>
              <a:t>sparsity</a:t>
            </a:r>
            <a:r>
              <a:rPr lang="it-IT" dirty="0"/>
              <a:t> rate del 60%, grazie al quale è stata calcolata la percentuale di ogni peso.</a:t>
            </a:r>
          </a:p>
          <a:p>
            <a:r>
              <a:rPr lang="it-IT" dirty="0"/>
              <a:t>Se il valore assoluto della percentuale di un peso è vicina allo 0, il valore di tale peso viene impostato a 0.</a:t>
            </a:r>
          </a:p>
        </p:txBody>
      </p:sp>
    </p:spTree>
    <p:extLst>
      <p:ext uri="{BB962C8B-B14F-4D97-AF65-F5344CB8AC3E}">
        <p14:creationId xmlns:p14="http://schemas.microsoft.com/office/powerpoint/2010/main" val="50847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E6C62-3CFA-47B7-9619-34DDF8B6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fine-tuning con metodo Dense-Sparse-Dense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4F5848-5CBF-4244-80AF-94F084E8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Esempio di kernel </a:t>
            </a:r>
            <a:r>
              <a:rPr lang="it-IT" dirty="0" err="1"/>
              <a:t>constraint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Alle tre fasi descritte, ne sono state aggiunte altre due.</a:t>
            </a:r>
          </a:p>
          <a:p>
            <a:r>
              <a:rPr lang="it-IT" dirty="0"/>
              <a:t>È stata aggiunta una seconda fase Sparse e una terza fase Dense, seguendo le stesse modalità delle prime tre fasi.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EC2426-BD0A-4BEA-A6B3-FCFBC4B16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1" y="2589583"/>
            <a:ext cx="9094718" cy="7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1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24A03-9B3A-4358-96A3-9839C6D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</a:t>
            </a:r>
            <a:r>
              <a:rPr lang="it-IT" b="1" dirty="0" err="1">
                <a:solidFill>
                  <a:schemeClr val="accent6"/>
                </a:solidFill>
              </a:rPr>
              <a:t>ReduceLRonPlateau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D77B94-BB33-4557-ACD4-C854CB1D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Funzione utilizzata per ridurre il learning rate di un fattore x qualora esso dovesse stagnare per un numero n di epoche.</a:t>
            </a:r>
          </a:p>
          <a:p>
            <a:r>
              <a:rPr lang="it-IT" dirty="0"/>
              <a:t>Seguendo quanto contenuto nel paper, è stato ridotto il learning rate di un fattore di </a:t>
            </a:r>
            <a:r>
              <a:rPr lang="it-IT" b="1" dirty="0"/>
              <a:t>10</a:t>
            </a:r>
            <a:r>
              <a:rPr lang="it-IT" dirty="0"/>
              <a:t> solo nel caso in cui il suo valore sarebbe stagnato per più di </a:t>
            </a:r>
            <a:r>
              <a:rPr lang="it-IT" b="1" dirty="0"/>
              <a:t>10</a:t>
            </a:r>
            <a:r>
              <a:rPr lang="it-IT" dirty="0"/>
              <a:t> epoche.</a:t>
            </a:r>
          </a:p>
        </p:txBody>
      </p:sp>
    </p:spTree>
    <p:extLst>
      <p:ext uri="{BB962C8B-B14F-4D97-AF65-F5344CB8AC3E}">
        <p14:creationId xmlns:p14="http://schemas.microsoft.com/office/powerpoint/2010/main" val="253780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1211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di Office</vt:lpstr>
      <vt:lpstr>Training di due modelli di VGGFace utilizzando il metodo Dense-Sparse-Dense.</vt:lpstr>
      <vt:lpstr>Modelli utilizzati</vt:lpstr>
      <vt:lpstr>Dataset</vt:lpstr>
      <vt:lpstr>Image_classification</vt:lpstr>
      <vt:lpstr>Approccio utilizzato: sostituzione layers</vt:lpstr>
      <vt:lpstr>Approccio utilizzato: fine-tuning con metodo Dense-Sparse-Dense(DSD)</vt:lpstr>
      <vt:lpstr>Approccio utilizzato: fine-tuning con metodo Dense-Sparse-Dense</vt:lpstr>
      <vt:lpstr>Approccio utilizzato: fine-tuning con metodo Dense-Sparse-Dense</vt:lpstr>
      <vt:lpstr>Approccio utilizzato: ReduceLRonPlateau</vt:lpstr>
      <vt:lpstr>Approccio utilizzato: learning rate e numero di epoche</vt:lpstr>
      <vt:lpstr>Test dei modelli: matrice di confusione VGGFace(vgg16)</vt:lpstr>
      <vt:lpstr>Test dei modelli: matrice di confusione VGGFace(ResNet50)</vt:lpstr>
      <vt:lpstr>Risultati: tabelle riepilogative</vt:lpstr>
      <vt:lpstr>Live Emotion Recognition</vt:lpstr>
      <vt:lpstr>Live Emotion Recognition (Esempi)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di due modelli di VGGFace utilizzando un approccio Dense-Sparse-Dense.</dc:title>
  <dc:creator>checco checco</dc:creator>
  <cp:lastModifiedBy>checco checco</cp:lastModifiedBy>
  <cp:revision>15</cp:revision>
  <dcterms:created xsi:type="dcterms:W3CDTF">2020-06-30T08:01:10Z</dcterms:created>
  <dcterms:modified xsi:type="dcterms:W3CDTF">2020-07-01T07:23:00Z</dcterms:modified>
</cp:coreProperties>
</file>