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odele Emmanuel" initials="OE" lastIdx="1" clrIdx="0">
    <p:extLst>
      <p:ext uri="{19B8F6BF-5375-455C-9EA6-DF929625EA0E}">
        <p15:presenceInfo xmlns:p15="http://schemas.microsoft.com/office/powerpoint/2012/main" userId="f28ba22e2f1f1e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3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4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3137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6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9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91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9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6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81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24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6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8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7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7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FA65-5E37-4548-9112-E2184A77413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722C3F-2177-472D-BD90-0E5B46520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6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97" r:id="rId1"/>
    <p:sldLayoutId id="2147484398" r:id="rId2"/>
    <p:sldLayoutId id="2147484399" r:id="rId3"/>
    <p:sldLayoutId id="2147484400" r:id="rId4"/>
    <p:sldLayoutId id="2147484401" r:id="rId5"/>
    <p:sldLayoutId id="2147484402" r:id="rId6"/>
    <p:sldLayoutId id="2147484403" r:id="rId7"/>
    <p:sldLayoutId id="2147484404" r:id="rId8"/>
    <p:sldLayoutId id="2147484405" r:id="rId9"/>
    <p:sldLayoutId id="2147484406" r:id="rId10"/>
    <p:sldLayoutId id="2147484407" r:id="rId11"/>
    <p:sldLayoutId id="2147484408" r:id="rId12"/>
    <p:sldLayoutId id="2147484409" r:id="rId13"/>
    <p:sldLayoutId id="2147484410" r:id="rId14"/>
    <p:sldLayoutId id="2147484411" r:id="rId15"/>
    <p:sldLayoutId id="21474844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84841"/>
            <a:ext cx="9144000" cy="3849328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latin typeface="Bahnschrift Condensed" panose="020B0502040204020203" pitchFamily="34" charset="0"/>
              </a:rPr>
              <a:t>TABLE OF CONTENT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2400" dirty="0" smtClean="0">
                <a:latin typeface="Bahnschrift SemiBold Condensed" panose="020B0502040204020203" pitchFamily="34" charset="0"/>
              </a:rPr>
              <a:t>1. Introduction</a:t>
            </a:r>
            <a:br>
              <a:rPr lang="en-US" sz="2400" dirty="0" smtClean="0">
                <a:latin typeface="Bahnschrift SemiBold Condensed" panose="020B0502040204020203" pitchFamily="34" charset="0"/>
              </a:rPr>
            </a:br>
            <a:r>
              <a:rPr lang="en-US" sz="2400" dirty="0" smtClean="0">
                <a:latin typeface="Bahnschrift SemiBold Condensed" panose="020B0502040204020203" pitchFamily="34" charset="0"/>
              </a:rPr>
              <a:t>2. Business Questions</a:t>
            </a:r>
            <a:br>
              <a:rPr lang="en-US" sz="2400" dirty="0" smtClean="0">
                <a:latin typeface="Bahnschrift SemiBold Condensed" panose="020B0502040204020203" pitchFamily="34" charset="0"/>
              </a:rPr>
            </a:br>
            <a:r>
              <a:rPr lang="en-US" sz="2400" dirty="0" smtClean="0">
                <a:latin typeface="Bahnschrift SemiBold Condensed" panose="020B0502040204020203" pitchFamily="34" charset="0"/>
              </a:rPr>
              <a:t>3. Methodology</a:t>
            </a:r>
            <a:br>
              <a:rPr lang="en-US" sz="2400" dirty="0" smtClean="0">
                <a:latin typeface="Bahnschrift SemiBold Condensed" panose="020B0502040204020203" pitchFamily="34" charset="0"/>
              </a:rPr>
            </a:br>
            <a:r>
              <a:rPr lang="en-US" sz="2400" dirty="0" smtClean="0">
                <a:latin typeface="Bahnschrift SemiBold Condensed" panose="020B0502040204020203" pitchFamily="34" charset="0"/>
              </a:rPr>
              <a:t>4. Data Analysis</a:t>
            </a:r>
            <a:br>
              <a:rPr lang="en-US" sz="2400" dirty="0" smtClean="0">
                <a:latin typeface="Bahnschrift SemiBold Condensed" panose="020B0502040204020203" pitchFamily="34" charset="0"/>
              </a:rPr>
            </a:br>
            <a:r>
              <a:rPr lang="en-US" sz="2400" dirty="0" smtClean="0">
                <a:latin typeface="Bahnschrift SemiBold Condensed" panose="020B0502040204020203" pitchFamily="34" charset="0"/>
              </a:rPr>
              <a:t>5.Recommendations</a:t>
            </a:r>
            <a:br>
              <a:rPr lang="en-US" sz="2400" dirty="0" smtClean="0">
                <a:latin typeface="Bahnschrift SemiBold Condensed" panose="020B0502040204020203" pitchFamily="34" charset="0"/>
              </a:rPr>
            </a:br>
            <a:r>
              <a:rPr lang="en-US" sz="2400" dirty="0" smtClean="0">
                <a:latin typeface="Bahnschrift SemiBold Condensed" panose="020B0502040204020203" pitchFamily="34" charset="0"/>
              </a:rPr>
              <a:t>6. Conclusion</a:t>
            </a:r>
            <a:r>
              <a:rPr lang="en-US" sz="2000" dirty="0" smtClean="0">
                <a:latin typeface="Bahnschrift SemiBold Condensed" panose="020B0502040204020203" pitchFamily="34" charset="0"/>
              </a:rPr>
              <a:t/>
            </a:r>
            <a:br>
              <a:rPr lang="en-US" sz="2000" dirty="0" smtClean="0">
                <a:latin typeface="Bahnschrift SemiBold Condensed" panose="020B0502040204020203" pitchFamily="34" charset="0"/>
              </a:rPr>
            </a:b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7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4.6 Analysis insights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40" y="1409363"/>
            <a:ext cx="5239330" cy="2819794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20" y="4389337"/>
            <a:ext cx="5238750" cy="2369682"/>
          </a:xfrm>
        </p:spPr>
      </p:pic>
      <p:sp>
        <p:nvSpPr>
          <p:cNvPr id="6" name="TextBox 5"/>
          <p:cNvSpPr txBox="1"/>
          <p:nvPr/>
        </p:nvSpPr>
        <p:spPr>
          <a:xfrm>
            <a:off x="677334" y="1409363"/>
            <a:ext cx="330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The month with the highest order is July with 4239 orders.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181" y="4389337"/>
            <a:ext cx="3205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Orders are high on weekends, Friday and Saturday.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0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377" y="0"/>
            <a:ext cx="10679766" cy="75414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4.7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en-US" sz="2000" dirty="0" smtClean="0">
                <a:latin typeface="Arial Black" panose="020B0A04020102020204" pitchFamily="34" charset="0"/>
              </a:rPr>
              <a:t>Analysis insights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112" y="754143"/>
            <a:ext cx="5795532" cy="21870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7480" y="767113"/>
            <a:ext cx="3817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 Condensed" panose="020B0502040204020203" pitchFamily="34" charset="0"/>
              </a:rPr>
              <a:t>Highest Order comes from the second quarter of the year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3" y="3178200"/>
            <a:ext cx="6154140" cy="337265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7480" y="3178200"/>
            <a:ext cx="340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 Condensed" panose="020B0502040204020203" pitchFamily="34" charset="0"/>
              </a:rPr>
              <a:t>Barbeque Chicken pizza, California chicken pizza, Classic deluxe, Thai chicken pizza has the highest percentage of revenue.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98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1658"/>
            <a:ext cx="8596668" cy="77299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4.8 POWER BI DASHBOARD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33" y="1168924"/>
            <a:ext cx="9266548" cy="5156462"/>
          </a:xfrm>
        </p:spPr>
      </p:pic>
    </p:spTree>
    <p:extLst>
      <p:ext uri="{BB962C8B-B14F-4D97-AF65-F5344CB8AC3E}">
        <p14:creationId xmlns:p14="http://schemas.microsoft.com/office/powerpoint/2010/main" val="37366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5098"/>
            <a:ext cx="8596668" cy="895546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4.9 EXCEL DASHBOARD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3" y="754144"/>
            <a:ext cx="9964131" cy="566551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7334" y="226245"/>
            <a:ext cx="8596668" cy="763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smtClean="0">
                <a:latin typeface="Arial Black" panose="020B0A04020102020204" pitchFamily="34" charset="0"/>
              </a:rPr>
              <a:t>4.9 EXCEL DASHBOARD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anose="020B0502040204020203" pitchFamily="34" charset="0"/>
              </a:rPr>
              <a:t>5.0 RECOMMENDATION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Introduce Online ordering.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Initiate customer loyalty programs.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Promote the best selling pizza.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Introduce and suggest complementary items to customers during ordering process.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Promote less selling pizzas </a:t>
            </a:r>
            <a:r>
              <a:rPr lang="en-US" dirty="0" smtClean="0"/>
              <a:t>through bundle </a:t>
            </a:r>
            <a:r>
              <a:rPr lang="en-US" dirty="0" smtClean="0"/>
              <a:t>deals or promo sales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Disbursing enough staffs to attend to customers during high ordering hour.</a:t>
            </a:r>
          </a:p>
          <a:p>
            <a:pPr>
              <a:buFont typeface="+mj-lt"/>
              <a:buAutoNum type="arabicPeriod"/>
            </a:pPr>
            <a:endParaRPr lang="en-US" dirty="0" smtClean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82" y="609600"/>
            <a:ext cx="8596668" cy="1320800"/>
          </a:xfrm>
        </p:spPr>
        <p:txBody>
          <a:bodyPr/>
          <a:lstStyle/>
          <a:p>
            <a:r>
              <a:rPr lang="en-US" dirty="0" smtClean="0">
                <a:latin typeface="Bahnschrift SemiBold Condensed" panose="020B0502040204020203" pitchFamily="34" charset="0"/>
              </a:rPr>
              <a:t>6.0 CONCLUSION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smtClean="0"/>
              <a:t>The analysis provides valuable insights into customer purchasing trends, peak hours, weekly sales and critical details regarding pizza types, size and categories .,</a:t>
            </a:r>
          </a:p>
          <a:p>
            <a:pPr lvl="2"/>
            <a:r>
              <a:rPr lang="en-US" dirty="0" smtClean="0"/>
              <a:t>Understanding these factors allows the business to optimize inventory, adjust staffing levels and implement strategies to maximize profits and enhance customer satisfaction.</a:t>
            </a:r>
          </a:p>
          <a:p>
            <a:pPr lvl="2"/>
            <a:r>
              <a:rPr lang="en-US" dirty="0" smtClean="0"/>
              <a:t>Through the implementation of these recommendations and utilization of the analysis findings, the pizza company can improve customer happiness and sales which will ultimately result in higher revenue.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920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anose="020B0502040204020203" pitchFamily="34" charset="0"/>
              </a:rPr>
              <a:t>1.0 INTRODUCTION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Bahnschrift Condensed" panose="020B0502040204020203" pitchFamily="34" charset="0"/>
              </a:rPr>
              <a:t>This data analysis aimed to gain business insights from the historical data of a pizza company.</a:t>
            </a:r>
          </a:p>
          <a:p>
            <a:pPr marL="0" indent="0">
              <a:buNone/>
            </a:pPr>
            <a:endParaRPr lang="en-US" sz="2000" dirty="0">
              <a:latin typeface="Bahnschrift Condensed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Bahnschrift Condensed" panose="020B0502040204020203" pitchFamily="34" charset="0"/>
              </a:rPr>
              <a:t>Examining factors such as hourly trends, weekly trends, various sales comparisons between pizza type, category, size and order frequency provides vital information to maximize revenue and enhance customer satisfaction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7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anose="020B0502040204020203" pitchFamily="34" charset="0"/>
              </a:rPr>
              <a:t>2.0 BUSINESS QUESTION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dirty="0" smtClean="0">
                <a:latin typeface="Bahnschrift Condensed" panose="020B0502040204020203" pitchFamily="34" charset="0"/>
              </a:rPr>
              <a:t>What is the Total Revenue?, How many order were placed?, What is the average order value?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ahnschrift Condensed" panose="020B0502040204020203" pitchFamily="34" charset="0"/>
              </a:rPr>
              <a:t>How many total pizza were sold?, What is the average number of pizza per order?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ahnschrift Condensed" panose="020B0502040204020203" pitchFamily="34" charset="0"/>
              </a:rPr>
              <a:t>How much quantity was sold per pizza category?, What is the most expensive pizza?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ahnschrift Condensed" panose="020B0502040204020203" pitchFamily="34" charset="0"/>
              </a:rPr>
              <a:t>When are the peak ordering hours?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ahnschrift Condensed" panose="020B0502040204020203" pitchFamily="34" charset="0"/>
              </a:rPr>
              <a:t>What is the average number of pizza ordered per day?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ahnschrift Condensed" panose="020B0502040204020203" pitchFamily="34" charset="0"/>
              </a:rPr>
              <a:t>How do order vary by day of the week, month and quarter?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ahnschrift Condensed" panose="020B0502040204020203" pitchFamily="34" charset="0"/>
              </a:rPr>
              <a:t>What is the category wise distribution of pizza?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ahnschrift Condensed" panose="020B0502040204020203" pitchFamily="34" charset="0"/>
              </a:rPr>
              <a:t>Which is the top 5 best selling pizzas by number of order and top 5 pizza by quantity?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ahnschrift Condensed" panose="020B0502040204020203" pitchFamily="34" charset="0"/>
              </a:rPr>
              <a:t>What are the top 3 pizzas per category based on sales and top 3 pizza type by sales?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ahnschrift Condensed" panose="020B0502040204020203" pitchFamily="34" charset="0"/>
              </a:rPr>
              <a:t>What percentage of sales comes from category and size?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ahnschrift Condensed" panose="020B0502040204020203" pitchFamily="34" charset="0"/>
              </a:rPr>
              <a:t>What is the common pizza size ordered?</a:t>
            </a:r>
          </a:p>
          <a:p>
            <a:pPr>
              <a:buFont typeface="+mj-lt"/>
              <a:buAutoNum type="arabicPeriod"/>
            </a:pPr>
            <a:r>
              <a:rPr lang="en-US" sz="1600" dirty="0" smtClean="0">
                <a:latin typeface="Bahnschrift Condensed" panose="020B0502040204020203" pitchFamily="34" charset="0"/>
              </a:rPr>
              <a:t>What percentage of comes from pizza type?</a:t>
            </a:r>
          </a:p>
          <a:p>
            <a:pPr>
              <a:buFont typeface="+mj-lt"/>
              <a:buAutoNum type="arabicPeriod"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50990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ahnschrift SemiBold Condensed" panose="020B0502040204020203" pitchFamily="34" charset="0"/>
              </a:rPr>
              <a:t>3.0 METHODOLOGY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Bahnschrift Condensed" panose="020B0502040204020203" pitchFamily="34" charset="0"/>
              </a:rPr>
              <a:t>Excel and Power Bi were utilized to analyze the data sample and provide insights into the business questions.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67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5091"/>
            <a:ext cx="8596668" cy="134174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ahnschrift SemiBold Condensed" panose="020B0502040204020203" pitchFamily="34" charset="0"/>
              </a:rPr>
              <a:t>4.0 DATA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>
                <a:latin typeface="Arial Black" panose="020B0A04020102020204" pitchFamily="34" charset="0"/>
              </a:rPr>
              <a:t>4.1 KEY PERFORMANCE METRICS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30526"/>
            <a:ext cx="3168802" cy="895475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59" y="3299022"/>
            <a:ext cx="2822113" cy="962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18" y="2230526"/>
            <a:ext cx="2791860" cy="89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07463"/>
            <a:ext cx="3168802" cy="9621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60" y="2209860"/>
            <a:ext cx="2822113" cy="91614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18" y="4462781"/>
            <a:ext cx="2801156" cy="10288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58" y="4434202"/>
            <a:ext cx="2822113" cy="10574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18" y="3299022"/>
            <a:ext cx="2801156" cy="10591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62781"/>
            <a:ext cx="3168802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29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14779" y="471340"/>
            <a:ext cx="8859223" cy="725864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4.2 Insights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083" y="1197203"/>
            <a:ext cx="4786843" cy="2441543"/>
          </a:xfrm>
        </p:spPr>
      </p:pic>
      <p:sp>
        <p:nvSpPr>
          <p:cNvPr id="3" name="TextBox 2"/>
          <p:cNvSpPr txBox="1"/>
          <p:nvPr/>
        </p:nvSpPr>
        <p:spPr>
          <a:xfrm>
            <a:off x="318778" y="1197204"/>
            <a:ext cx="433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Classic Category contributes to Maximum Total Orders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Bahnschrift SemiBold Condensed" panose="020B0502040204020203" pitchFamily="34" charset="0"/>
              </a:rPr>
              <a:t>Chicken category contributes to minimum total order.</a:t>
            </a:r>
            <a:endParaRPr lang="en-US" dirty="0">
              <a:latin typeface="Bahnschrift SemiBold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083" y="3751867"/>
            <a:ext cx="4786843" cy="2988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2237" y="3751867"/>
            <a:ext cx="3621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The Big Meat Small size contributes to the highest order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4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4.3 insights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561" y="1559613"/>
            <a:ext cx="5759777" cy="237205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561" y="4108826"/>
            <a:ext cx="5759777" cy="2749173"/>
          </a:xfrm>
        </p:spPr>
      </p:pic>
      <p:sp>
        <p:nvSpPr>
          <p:cNvPr id="6" name="TextBox 5"/>
          <p:cNvSpPr txBox="1"/>
          <p:nvPr/>
        </p:nvSpPr>
        <p:spPr>
          <a:xfrm>
            <a:off x="677334" y="4590854"/>
            <a:ext cx="3951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POWER BI</a:t>
            </a:r>
          </a:p>
          <a:p>
            <a:r>
              <a:rPr lang="en-US" dirty="0" smtClean="0">
                <a:latin typeface="Bahnschrift Condensed" panose="020B0502040204020203" pitchFamily="34" charset="0"/>
              </a:rPr>
              <a:t>Orders </a:t>
            </a:r>
            <a:r>
              <a:rPr lang="en-US" dirty="0" smtClean="0">
                <a:latin typeface="Bahnschrift Condensed" panose="020B0502040204020203" pitchFamily="34" charset="0"/>
              </a:rPr>
              <a:t>are high between the hour of </a:t>
            </a:r>
            <a:r>
              <a:rPr lang="en-US" dirty="0" smtClean="0">
                <a:latin typeface="Bahnschrift Condensed" panose="020B0502040204020203" pitchFamily="34" charset="0"/>
              </a:rPr>
              <a:t>12-3pm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7334" y="1444050"/>
            <a:ext cx="3790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EXCEL</a:t>
            </a:r>
          </a:p>
          <a:p>
            <a:r>
              <a:rPr lang="en-US" dirty="0" smtClean="0"/>
              <a:t>Highest ordering hour is 12:00pm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889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4.4 Analysis insight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80" y="1368492"/>
            <a:ext cx="4458322" cy="243051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597" y="3918655"/>
            <a:ext cx="4433887" cy="2840364"/>
          </a:xfrm>
        </p:spPr>
      </p:pic>
      <p:sp>
        <p:nvSpPr>
          <p:cNvPr id="10" name="TextBox 9"/>
          <p:cNvSpPr txBox="1"/>
          <p:nvPr/>
        </p:nvSpPr>
        <p:spPr>
          <a:xfrm>
            <a:off x="789039" y="1368492"/>
            <a:ext cx="4026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The Thai chicken pizza contributes to maximum revenue.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7334" y="3918655"/>
            <a:ext cx="390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The Classic Deluxe pizza contributes to maximum total quantities.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0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7584" y="537328"/>
            <a:ext cx="8576418" cy="13930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4.5 Analysis insights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348010"/>
            <a:ext cx="4182059" cy="2656156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4134751"/>
            <a:ext cx="4182060" cy="2548853"/>
          </a:xfrm>
        </p:spPr>
      </p:pic>
      <p:sp>
        <p:nvSpPr>
          <p:cNvPr id="7" name="TextBox 6"/>
          <p:cNvSpPr txBox="1"/>
          <p:nvPr/>
        </p:nvSpPr>
        <p:spPr>
          <a:xfrm>
            <a:off x="952106" y="1348011"/>
            <a:ext cx="402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Large pizza size has 45.89%  shares of total revenue 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3930" y="4068108"/>
            <a:ext cx="427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Condensed" panose="020B0502040204020203" pitchFamily="34" charset="0"/>
              </a:rPr>
              <a:t>Classic category has 27% shares of total revenue.</a:t>
            </a:r>
            <a:endParaRPr lang="en-US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6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352</TotalTime>
  <Words>534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Bahnschrift Condensed</vt:lpstr>
      <vt:lpstr>Bahnschrift SemiBold Condensed</vt:lpstr>
      <vt:lpstr>Trebuchet MS</vt:lpstr>
      <vt:lpstr>Wingdings 3</vt:lpstr>
      <vt:lpstr>Facet</vt:lpstr>
      <vt:lpstr>TABLE OF CONTENT 1. Introduction 2. Business Questions 3. Methodology 4. Data Analysis 5.Recommendations 6. Conclusion </vt:lpstr>
      <vt:lpstr>1.0 INTRODUCTION</vt:lpstr>
      <vt:lpstr>2.0 BUSINESS QUESTION</vt:lpstr>
      <vt:lpstr>3.0 METHODOLOGY</vt:lpstr>
      <vt:lpstr>4.0 DATA ANALYSIS  4.1 KEY PERFORMANCE METRICS</vt:lpstr>
      <vt:lpstr>4.2 Insights</vt:lpstr>
      <vt:lpstr>4.3 insights</vt:lpstr>
      <vt:lpstr>4.4 Analysis insight</vt:lpstr>
      <vt:lpstr>4.5 Analysis insights</vt:lpstr>
      <vt:lpstr>4.6 Analysis insights</vt:lpstr>
      <vt:lpstr>4.7 Analysis insights</vt:lpstr>
      <vt:lpstr>4.8 POWER BI DASHBOARD</vt:lpstr>
      <vt:lpstr>4.9 EXCEL DASHBOARD</vt:lpstr>
      <vt:lpstr>5.0 RECOMMENDATION</vt:lpstr>
      <vt:lpstr>6.0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 1. Introduction 2. Business Questions 3. Methodology 4. Data Analysis 5.Recommendations 6. Conclusion </dc:title>
  <dc:creator>Omodele Emmanuel</dc:creator>
  <cp:lastModifiedBy>Omodele Emmanuel</cp:lastModifiedBy>
  <cp:revision>37</cp:revision>
  <dcterms:created xsi:type="dcterms:W3CDTF">2025-07-12T14:36:15Z</dcterms:created>
  <dcterms:modified xsi:type="dcterms:W3CDTF">2025-07-15T05:01:22Z</dcterms:modified>
</cp:coreProperties>
</file>