
<file path=[Content_Types].xml><?xml version="1.0" encoding="utf-8"?>
<Types xmlns="http://schemas.openxmlformats.org/package/2006/content-types">
  <Default Extension="jpeg" ContentType="image/jpeg"/>
  <Default Extension="tiff" ContentType="image/tiff"/>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7"/>
  </p:notesMasterIdLst>
  <p:handoutMasterIdLst>
    <p:handoutMasterId r:id="rId63"/>
  </p:handoutMasterIdLst>
  <p:sldIdLst>
    <p:sldId id="256" r:id="rId4"/>
    <p:sldId id="299" r:id="rId5"/>
    <p:sldId id="257" r:id="rId6"/>
    <p:sldId id="300" r:id="rId7"/>
    <p:sldId id="354" r:id="rId8"/>
    <p:sldId id="301" r:id="rId9"/>
    <p:sldId id="329" r:id="rId10"/>
    <p:sldId id="259" r:id="rId11"/>
    <p:sldId id="303" r:id="rId12"/>
    <p:sldId id="330" r:id="rId13"/>
    <p:sldId id="304" r:id="rId14"/>
    <p:sldId id="331" r:id="rId15"/>
    <p:sldId id="306" r:id="rId16"/>
    <p:sldId id="332" r:id="rId18"/>
    <p:sldId id="305" r:id="rId19"/>
    <p:sldId id="333" r:id="rId20"/>
    <p:sldId id="307" r:id="rId21"/>
    <p:sldId id="334" r:id="rId22"/>
    <p:sldId id="260" r:id="rId23"/>
    <p:sldId id="308" r:id="rId24"/>
    <p:sldId id="335" r:id="rId25"/>
    <p:sldId id="309" r:id="rId26"/>
    <p:sldId id="336" r:id="rId27"/>
    <p:sldId id="310" r:id="rId28"/>
    <p:sldId id="337" r:id="rId29"/>
    <p:sldId id="311" r:id="rId30"/>
    <p:sldId id="338" r:id="rId31"/>
    <p:sldId id="312" r:id="rId32"/>
    <p:sldId id="339" r:id="rId33"/>
    <p:sldId id="313" r:id="rId34"/>
    <p:sldId id="340" r:id="rId35"/>
    <p:sldId id="314" r:id="rId36"/>
    <p:sldId id="341" r:id="rId37"/>
    <p:sldId id="315" r:id="rId38"/>
    <p:sldId id="342" r:id="rId39"/>
    <p:sldId id="316" r:id="rId40"/>
    <p:sldId id="343" r:id="rId41"/>
    <p:sldId id="317" r:id="rId42"/>
    <p:sldId id="344" r:id="rId43"/>
    <p:sldId id="318" r:id="rId44"/>
    <p:sldId id="345" r:id="rId45"/>
    <p:sldId id="319" r:id="rId46"/>
    <p:sldId id="346" r:id="rId47"/>
    <p:sldId id="320" r:id="rId48"/>
    <p:sldId id="347" r:id="rId49"/>
    <p:sldId id="325" r:id="rId50"/>
    <p:sldId id="348" r:id="rId51"/>
    <p:sldId id="294" r:id="rId52"/>
    <p:sldId id="321" r:id="rId53"/>
    <p:sldId id="349" r:id="rId54"/>
    <p:sldId id="295" r:id="rId55"/>
    <p:sldId id="322" r:id="rId56"/>
    <p:sldId id="350" r:id="rId57"/>
    <p:sldId id="323" r:id="rId58"/>
    <p:sldId id="351" r:id="rId59"/>
    <p:sldId id="324" r:id="rId60"/>
    <p:sldId id="352" r:id="rId61"/>
    <p:sldId id="355" r:id="rId62"/>
  </p:sldIdLst>
  <p:sldSz cx="12192000" cy="6858000"/>
  <p:notesSz cx="6797675" cy="9928225"/>
  <p:defaultTextStyle>
    <a:defPPr>
      <a:defRPr lang="z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4674"/>
  </p:normalViewPr>
  <p:slideViewPr>
    <p:cSldViewPr snapToGrid="0">
      <p:cViewPr varScale="1">
        <p:scale>
          <a:sx n="124" d="100"/>
          <a:sy n="124" d="100"/>
        </p:scale>
        <p:origin x="520" y="168"/>
      </p:cViewPr>
      <p:guideLst>
        <p:guide orient="horz" pos="2160"/>
        <p:guide pos="3840"/>
      </p:guideLst>
    </p:cSldViewPr>
  </p:slideViewPr>
  <p:notesTextViewPr>
    <p:cViewPr>
      <p:scale>
        <a:sx n="1" d="1"/>
        <a:sy n="1" d="1"/>
      </p:scale>
      <p:origin x="0" y="0"/>
    </p:cViewPr>
  </p:notesTextViewPr>
  <p:sorterViewPr>
    <p:cViewPr>
      <p:scale>
        <a:sx n="200" d="100"/>
        <a:sy n="200" d="100"/>
      </p:scale>
      <p:origin x="0" y="901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411"/>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850443" y="1"/>
            <a:ext cx="2945659" cy="496411"/>
          </a:xfrm>
          <a:prstGeom prst="rect">
            <a:avLst/>
          </a:prstGeom>
        </p:spPr>
        <p:txBody>
          <a:bodyPr vert="horz" lIns="93497" tIns="46749" rIns="93497" bIns="46749" rtlCol="0"/>
          <a:lstStyle>
            <a:lvl1pPr algn="r">
              <a:defRPr sz="1200"/>
            </a:lvl1pPr>
          </a:lstStyle>
          <a:p>
            <a:fld id="{BEBA786F-1495-E849-9B23-366ACE82420D}" type="datetimeFigureOut">
              <a:rPr lang="en-US" smtClean="0"/>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3497" tIns="46749" rIns="93497" bIns="46749" rtlCol="0" anchor="b"/>
          <a:lstStyle>
            <a:lvl1pPr algn="r">
              <a:defRPr sz="1200"/>
            </a:lvl1pPr>
          </a:lstStyle>
          <a:p>
            <a:fld id="{B9EEA58F-8818-4D42-A39A-79435B0940D5}"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411"/>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850443" y="1"/>
            <a:ext cx="2945659" cy="496411"/>
          </a:xfrm>
          <a:prstGeom prst="rect">
            <a:avLst/>
          </a:prstGeom>
        </p:spPr>
        <p:txBody>
          <a:bodyPr vert="horz" lIns="93497" tIns="46749" rIns="93497" bIns="46749" rtlCol="0"/>
          <a:lstStyle>
            <a:lvl1pPr algn="r">
              <a:defRPr sz="1200"/>
            </a:lvl1pPr>
          </a:lstStyle>
          <a:p>
            <a:fld id="{72955DA1-CF8A-674B-8061-87D314F10D9E}" type="datetimeFigureOut">
              <a:rPr lang="en-US" smtClean="0"/>
            </a:fld>
            <a:endParaRPr lang="en-US"/>
          </a:p>
        </p:txBody>
      </p:sp>
      <p:sp>
        <p:nvSpPr>
          <p:cNvPr id="4" name="Slide Image Placeholder 3"/>
          <p:cNvSpPr>
            <a:spLocks noGrp="1" noRot="1" noChangeAspect="1"/>
          </p:cNvSpPr>
          <p:nvPr>
            <p:ph type="sldImg" idx="2"/>
          </p:nvPr>
        </p:nvSpPr>
        <p:spPr>
          <a:xfrm>
            <a:off x="88900" y="744538"/>
            <a:ext cx="6619875" cy="372427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3497" tIns="46749" rIns="93497" bIns="46749" rtlCol="0"/>
          <a:lstStyle/>
          <a:p>
            <a:pPr xmlns:a="http://schemas.openxmlformats.org/drawingml/2006/main" lvl="0"/>
            <a:r xmlns:a="http://schemas.openxmlformats.org/drawingml/2006/main">
              <a:rPr lang="zh" altLang="zh-CN"/>
              <a:t>单击以编辑主文本样式</a:t>
            </a:r>
            <a:endParaRPr xmlns:a="http://schemas.openxmlformats.org/drawingml/2006/main" lang="en-US" altLang="zh-CN"/>
          </a:p>
          <a:p>
            <a:pPr xmlns:a="http://schemas.openxmlformats.org/drawingml/2006/main" lvl="1"/>
            <a:r xmlns:a="http://schemas.openxmlformats.org/drawingml/2006/main">
              <a:rPr lang="zh" altLang="zh-CN"/>
              <a:t>第二级</a:t>
            </a:r>
            <a:endParaRPr xmlns:a="http://schemas.openxmlformats.org/drawingml/2006/main" lang="en-US" altLang="zh-CN"/>
          </a:p>
          <a:p>
            <a:pPr xmlns:a="http://schemas.openxmlformats.org/drawingml/2006/main" lvl="2"/>
            <a:r xmlns:a="http://schemas.openxmlformats.org/drawingml/2006/main">
              <a:rPr lang="zh" altLang="zh-CN"/>
              <a:t>三级</a:t>
            </a:r>
            <a:endParaRPr xmlns:a="http://schemas.openxmlformats.org/drawingml/2006/main" lang="en-US" altLang="zh-CN"/>
          </a:p>
          <a:p>
            <a:pPr xmlns:a="http://schemas.openxmlformats.org/drawingml/2006/main" lvl="3"/>
            <a:r xmlns:a="http://schemas.openxmlformats.org/drawingml/2006/main">
              <a:rPr lang="zh" altLang="zh-CN"/>
              <a:t>第四级</a:t>
            </a:r>
            <a:endParaRPr xmlns:a="http://schemas.openxmlformats.org/drawingml/2006/main" lang="en-US" altLang="zh-CN"/>
          </a:p>
          <a:p>
            <a:pPr xmlns:a="http://schemas.openxmlformats.org/drawingml/2006/main" lvl="4"/>
            <a:r xmlns:a="http://schemas.openxmlformats.org/drawingml/2006/main">
              <a:rPr lang="zh" altLang="zh-CN"/>
              <a:t>第五级</a:t>
            </a:r>
            <a:endParaRPr xmlns:a="http://schemas.openxmlformats.org/drawingml/2006/main"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3497" tIns="46749" rIns="93497" bIns="46749" rtlCol="0" anchor="b"/>
          <a:lstStyle>
            <a:lvl1pPr algn="r">
              <a:defRPr sz="1200"/>
            </a:lvl1pPr>
          </a:lstStyle>
          <a:p>
            <a:fld id="{A5269D12-31AB-1F4C-AE5B-B02AAC01E04F}"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xmlns:a="http://schemas.openxmlformats.org/drawingml/2006/main">
              <a:rPr lang="zh" dirty="0"/>
              <a:t>经济？</a:t>
            </a:r>
            <a:endParaRPr xmlns:a="http://schemas.openxmlformats.org/drawingml/2006/main" lang="en-US" dirty="0"/>
          </a:p>
        </p:txBody>
      </p:sp>
      <p:sp>
        <p:nvSpPr>
          <p:cNvPr id="4" name="Slide Number Placeholder 3"/>
          <p:cNvSpPr>
            <a:spLocks noGrp="1"/>
          </p:cNvSpPr>
          <p:nvPr>
            <p:ph type="sldNum" sz="quarter" idx="10"/>
          </p:nvPr>
        </p:nvSpPr>
        <p:spPr/>
        <p:txBody>
          <a:bodyPr/>
          <a:lstStyle/>
          <a:p>
            <a:fld id="{A5269D12-31AB-1F4C-AE5B-B02AAC01E04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269D12-31AB-1F4C-AE5B-B02AAC01E04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3083" name="Picture 11" descr="image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p:spPr>
      </p:pic>
      <p:sp>
        <p:nvSpPr>
          <p:cNvPr id="3074" name="Rectangle 2"/>
          <p:cNvSpPr>
            <a:spLocks noGrp="1" noChangeArrowheads="1"/>
          </p:cNvSpPr>
          <p:nvPr>
            <p:ph type="ctrTitle"/>
          </p:nvPr>
        </p:nvSpPr>
        <p:spPr>
          <a:xfrm>
            <a:off x="3790951" y="1484314"/>
            <a:ext cx="7393516" cy="1470025"/>
          </a:xfrm>
        </p:spPr>
        <p:txBody>
          <a:bodyPr/>
          <a:lstStyle>
            <a:lvl1pPr algn="r">
              <a:defRPr sz="4300"/>
            </a:lvl1pPr>
          </a:lstStyle>
          <a:p>
            <a:pPr lvl="0"/>
            <a:r>
              <a:rPr lang="en-US" altLang="zh-TW" noProof="0"/>
              <a:t>Click to edit Master title style</a:t>
            </a:r>
            <a:endParaRPr lang="en-US" altLang="zh-TW" noProof="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4451"/>
            <a:ext cx="2743200" cy="608171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44451"/>
            <a:ext cx="8026400" cy="608171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F8320E5-23A4-5047-AA8E-9FB0ED98AC74}" type="datetime1">
              <a:rPr lang="x-none"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BC25BDA-268E-4039-A294-0132160A6BF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Date Placeholder 4"/>
          <p:cNvSpPr>
            <a:spLocks noGrp="1"/>
          </p:cNvSpPr>
          <p:nvPr>
            <p:ph type="dt" sz="half" idx="10"/>
          </p:nvPr>
        </p:nvSpPr>
        <p:spPr/>
        <p:txBody>
          <a:bodyPr/>
          <a:lstStyle/>
          <a:p>
            <a:fld id="{79191796-E033-3441-A921-032674D07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7" name="Date Placeholder 6"/>
          <p:cNvSpPr>
            <a:spLocks noGrp="1"/>
          </p:cNvSpPr>
          <p:nvPr>
            <p:ph type="dt" sz="half" idx="10"/>
          </p:nvPr>
        </p:nvSpPr>
        <p:spPr/>
        <p:txBody>
          <a:bodyPr/>
          <a:lstStyle/>
          <a:p>
            <a:fld id="{79191796-E033-3441-A921-032674D0712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79191796-E033-3441-A921-032674D0712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91796-E033-3441-A921-032674D0712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79191796-E033-3441-A921-032674D07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79191796-E033-3441-A921-032674D07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descr="image_6_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1250950"/>
          </a:xfrm>
          <a:prstGeom prst="rect">
            <a:avLst/>
          </a:prstGeom>
          <a:noFill/>
        </p:spPr>
      </p:pic>
      <p:sp>
        <p:nvSpPr>
          <p:cNvPr id="1026" name="Rectangle 2"/>
          <p:cNvSpPr>
            <a:spLocks noGrp="1" noChangeArrowheads="1"/>
          </p:cNvSpPr>
          <p:nvPr>
            <p:ph type="title"/>
          </p:nvPr>
        </p:nvSpPr>
        <p:spPr bwMode="auto">
          <a:xfrm>
            <a:off x="2256367" y="44450"/>
            <a:ext cx="5568951" cy="1143000"/>
          </a:xfrm>
          <a:prstGeom prst="rect">
            <a:avLst/>
          </a:prstGeom>
          <a:noFill/>
          <a:ln>
            <a:noFill/>
          </a:ln>
          <a:effectLst/>
        </p:spPr>
        <p:txBody>
          <a:bodyPr vert="horz" wrap="square" lIns="91440" tIns="45720" rIns="91440" bIns="45720" numCol="1" anchor="ctr" anchorCtr="0" compatLnSpc="1"/>
          <a:lstStyle/>
          <a:p>
            <a:pPr xmlns:a="http://schemas.openxmlformats.org/drawingml/2006/main" lvl="0"/>
            <a:r xmlns:a="http://schemas.openxmlformats.org/drawingml/2006/main">
              <a:rPr lang="zh" altLang="en-US"/>
              <a:t>点击新增标题</a:t>
            </a:r>
            <a:endParaRPr xmlns:a="http://schemas.openxmlformats.org/drawingml/2006/main" lang="en-US" altLang="zh-TW"/>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p:spPr>
        <p:txBody>
          <a:bodyPr vert="horz" wrap="square" lIns="91440" tIns="45720" rIns="91440" bIns="45720" numCol="1" anchor="t" anchorCtr="0" compatLnSpc="1"/>
          <a:lstStyle/>
          <a:p>
            <a:pPr xmlns:a="http://schemas.openxmlformats.org/drawingml/2006/main" lvl="0"/>
            <a:r xmlns:a="http://schemas.openxmlformats.org/drawingml/2006/main">
              <a:rPr lang="zh" altLang="en-US"/>
              <a:t>按一下编辑母片</a:t>
            </a:r>
            <a:endParaRPr xmlns:a="http://schemas.openxmlformats.org/drawingml/2006/main" lang="en-US" altLang="zh-TW"/>
          </a:p>
          <a:p>
            <a:pPr xmlns:a="http://schemas.openxmlformats.org/drawingml/2006/main" lvl="1"/>
            <a:r xmlns:a="http://schemas.openxmlformats.org/drawingml/2006/main">
              <a:rPr lang="zh" altLang="en-US"/>
              <a:t>第二层</a:t>
            </a:r>
            <a:endParaRPr xmlns:a="http://schemas.openxmlformats.org/drawingml/2006/main" lang="en-US" altLang="zh-TW"/>
          </a:p>
          <a:p>
            <a:pPr xmlns:a="http://schemas.openxmlformats.org/drawingml/2006/main" lvl="2"/>
            <a:r xmlns:a="http://schemas.openxmlformats.org/drawingml/2006/main">
              <a:rPr lang="zh" altLang="en-US"/>
              <a:t>第三层</a:t>
            </a:r>
            <a:endParaRPr xmlns:a="http://schemas.openxmlformats.org/drawingml/2006/main" lang="en-US" altLang="zh-TW"/>
          </a:p>
          <a:p>
            <a:pPr xmlns:a="http://schemas.openxmlformats.org/drawingml/2006/main" lvl="3"/>
            <a:r xmlns:a="http://schemas.openxmlformats.org/drawingml/2006/main">
              <a:rPr lang="zh" altLang="en-US"/>
              <a:t>第四层</a:t>
            </a:r>
            <a:endParaRPr xmlns:a="http://schemas.openxmlformats.org/drawingml/2006/main" lang="en-US" altLang="zh-TW"/>
          </a:p>
          <a:p>
            <a:pPr xmlns:a="http://schemas.openxmlformats.org/drawingml/2006/main" lvl="4"/>
            <a:r xmlns:a="http://schemas.openxmlformats.org/drawingml/2006/main">
              <a:rPr lang="zh" altLang="en-US"/>
              <a:t>第五层</a:t>
            </a:r>
            <a:endParaRPr xmlns:a="http://schemas.openxmlformats.org/drawingml/2006/main" lang="en-US" altLang="zh-TW"/>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3BC25BDA-268E-4039-A294-0132160A6BF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kumimoji="1" sz="3600">
          <a:solidFill>
            <a:srgbClr val="666633"/>
          </a:solidFill>
          <a:latin typeface="+mj-lt"/>
          <a:ea typeface="+mj-ea"/>
          <a:cs typeface="+mj-cs"/>
        </a:defRPr>
      </a:lvl1pPr>
      <a:lvl2pPr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2pPr>
      <a:lvl3pPr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3pPr>
      <a:lvl4pPr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4pPr>
      <a:lvl5pPr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5pPr>
      <a:lvl6pPr marL="457200"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6pPr>
      <a:lvl7pPr marL="914400"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7pPr>
      <a:lvl8pPr marL="1371600"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8pPr>
      <a:lvl9pPr marL="1828800"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9pPr>
    </p:titleStyle>
    <p:bodyStyle>
      <a:lvl1pPr marL="342900" indent="-342900" algn="l" rtl="0" eaLnBrk="1" fontAlgn="base" hangingPunct="1">
        <a:spcBef>
          <a:spcPct val="20000"/>
        </a:spcBef>
        <a:spcAft>
          <a:spcPct val="0"/>
        </a:spcAft>
        <a:buChar char="•"/>
        <a:defRPr kumimoji="1" sz="3200">
          <a:solidFill>
            <a:srgbClr val="663300"/>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a:solidFill>
            <a:schemeClr val="tx1"/>
          </a:solidFill>
          <a:latin typeface="+mn-lt"/>
          <a:ea typeface="華康儷細黑(P)" charset="0"/>
          <a:cs typeface="華康儷細黑(P)" charset="0"/>
        </a:defRPr>
      </a:lvl3pPr>
      <a:lvl4pPr marL="16002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4pPr>
      <a:lvl5pPr marL="20574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5pPr>
      <a:lvl6pPr marL="25146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6pPr>
      <a:lvl7pPr marL="29718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7pPr>
      <a:lvl8pPr marL="34290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8pPr>
      <a:lvl9pPr marL="38862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xmlns:a="http://schemas.openxmlformats.org/drawingml/2006/main">
              <a:rPr lang="zh" altLang="zh-CN"/>
              <a:t>单击以编辑主标题样式</a:t>
            </a:r>
            <a:endParaRPr xmlns:a="http://schemas.openxmlformats.org/drawingml/2006/main"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zh" altLang="zh-CN"/>
              <a:t>单击以编辑主文本样式</a:t>
            </a:r>
            <a:endParaRPr xmlns:a="http://schemas.openxmlformats.org/drawingml/2006/main" lang="en-US" altLang="zh-CN"/>
          </a:p>
          <a:p>
            <a:pPr xmlns:a="http://schemas.openxmlformats.org/drawingml/2006/main" lvl="1"/>
            <a:r xmlns:a="http://schemas.openxmlformats.org/drawingml/2006/main">
              <a:rPr lang="zh" altLang="zh-CN"/>
              <a:t>第二级</a:t>
            </a:r>
            <a:endParaRPr xmlns:a="http://schemas.openxmlformats.org/drawingml/2006/main" lang="en-US" altLang="zh-CN"/>
          </a:p>
          <a:p>
            <a:pPr xmlns:a="http://schemas.openxmlformats.org/drawingml/2006/main" lvl="2"/>
            <a:r xmlns:a="http://schemas.openxmlformats.org/drawingml/2006/main">
              <a:rPr lang="zh" altLang="zh-CN"/>
              <a:t>三级</a:t>
            </a:r>
            <a:endParaRPr xmlns:a="http://schemas.openxmlformats.org/drawingml/2006/main" lang="en-US" altLang="zh-CN"/>
          </a:p>
          <a:p>
            <a:pPr xmlns:a="http://schemas.openxmlformats.org/drawingml/2006/main" lvl="3"/>
            <a:r xmlns:a="http://schemas.openxmlformats.org/drawingml/2006/main">
              <a:rPr lang="zh" altLang="zh-CN"/>
              <a:t>第四级</a:t>
            </a:r>
            <a:endParaRPr xmlns:a="http://schemas.openxmlformats.org/drawingml/2006/main" lang="en-US" altLang="zh-CN"/>
          </a:p>
          <a:p>
            <a:pPr xmlns:a="http://schemas.openxmlformats.org/drawingml/2006/main" lvl="4"/>
            <a:r xmlns:a="http://schemas.openxmlformats.org/drawingml/2006/main">
              <a:rPr lang="zh" altLang="zh-CN"/>
              <a:t>第五级</a:t>
            </a:r>
            <a:endParaRPr xmlns:a="http://schemas.openxmlformats.org/drawingml/2006/main"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91796-E033-3441-A921-032674D07123}" type="datetimeFigureOut">
              <a:rPr lang="en-US" smtClean="0"/>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4686A-3A24-4F49-B6E4-0A5E8F07B36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5.emf"/></Relationships>
</file>

<file path=ppt/slides/_rels/slide51.xml.rels><?xml version="1.0" encoding="UTF-8" standalone="yes"?>
<Relationships xmlns="http://schemas.openxmlformats.org/package/2006/relationships"><Relationship Id="rId9" Type="http://schemas.openxmlformats.org/officeDocument/2006/relationships/image" Target="../media/image34.GIF"/><Relationship Id="rId8" Type="http://schemas.openxmlformats.org/officeDocument/2006/relationships/image" Target="../media/image33.jpeg"/><Relationship Id="rId7" Type="http://schemas.openxmlformats.org/officeDocument/2006/relationships/image" Target="../media/image32.jpeg"/><Relationship Id="rId6" Type="http://schemas.openxmlformats.org/officeDocument/2006/relationships/image" Target="../media/image31.GIF"/><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jpeg"/><Relationship Id="rId2" Type="http://schemas.openxmlformats.org/officeDocument/2006/relationships/image" Target="../media/image27.GIF"/><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openxmlformats.org/officeDocument/2006/relationships/image" Target="../media/image35.GIF"/><Relationship Id="rId1" Type="http://schemas.openxmlformats.org/officeDocument/2006/relationships/image" Target="../media/image26.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8.emf"/></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tiff"/><Relationship Id="rId1" Type="http://schemas.openxmlformats.org/officeDocument/2006/relationships/image" Target="../media/image3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3477" y="2223350"/>
            <a:ext cx="7393516" cy="1470025"/>
          </a:xfrm>
        </p:spPr>
        <p:txBody>
          <a:bodyPr>
            <a:normAutofit/>
          </a:bodyPr>
          <a:lstStyle/>
          <a:p>
            <a:r xmlns:a="http://schemas.openxmlformats.org/drawingml/2006/main">
              <a:rPr lang="zh"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关于香港科技大学本科生的25个事实</a:t>
            </a:r>
            <a:endParaRPr xmlns:a="http://schemas.openxmlformats.org/drawingml/2006/main"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9347200" y="6381750"/>
            <a:ext cx="2844800" cy="476250"/>
          </a:xfrm>
        </p:spPr>
        <p:txBody>
          <a:bodyPr/>
          <a:lstStyle/>
          <a:p>
            <a:fld id="{3BC25BDA-268E-4039-A294-0132160A6BFF}" type="slidenum">
              <a:rPr lang="en-US" smtClean="0"/>
            </a:fld>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420449" y="675948"/>
            <a:ext cx="2878027" cy="626758"/>
          </a:xfrm>
          <a:prstGeom prst="rect">
            <a:avLst/>
          </a:prstGeom>
        </p:spPr>
      </p:pic>
      <p:sp>
        <p:nvSpPr>
          <p:cNvPr id="3" name="TextBox 2"/>
          <p:cNvSpPr txBox="1"/>
          <p:nvPr/>
        </p:nvSpPr>
        <p:spPr>
          <a:xfrm>
            <a:off x="8671389" y="5435029"/>
            <a:ext cx="1313180" cy="369332"/>
          </a:xfrm>
          <a:prstGeom prst="rect">
            <a:avLst/>
          </a:prstGeom>
          <a:noFill/>
        </p:spPr>
        <p:txBody>
          <a:bodyPr wrap="none" rtlCol="0">
            <a:spAutoFit/>
          </a:bodyPr>
          <a:lstStyle/>
          <a:p>
            <a:r xmlns:a="http://schemas.openxmlformats.org/drawingml/2006/main">
              <a:rPr lang="zh" dirty="0"/>
              <a:t>詹姆斯·李</a:t>
            </a:r>
            <a:endParaRPr xmlns:a="http://schemas.openxmlformats.org/drawingml/2006/main" lang="en-US" dirty="0"/>
          </a:p>
        </p:txBody>
      </p:sp>
      <p:sp>
        <p:nvSpPr>
          <p:cNvPr id="5" name="TextBox 4"/>
          <p:cNvSpPr txBox="1"/>
          <p:nvPr/>
        </p:nvSpPr>
        <p:spPr>
          <a:xfrm>
            <a:off x="3154166" y="1695232"/>
            <a:ext cx="8396594" cy="369332"/>
          </a:xfrm>
          <a:prstGeom prst="rect">
            <a:avLst/>
          </a:prstGeom>
          <a:noFill/>
        </p:spPr>
        <p:txBody>
          <a:bodyPr wrap="none" rtlCol="0">
            <a:spAutoFit/>
          </a:bodyPr>
          <a:lstStyle/>
          <a:p>
            <a:r xmlns:a="http://schemas.openxmlformats.org/drawingml/2006/main">
              <a:rPr lang="zh" dirty="0">
                <a:solidFill>
                  <a:srgbClr val="FF0000"/>
                </a:solidFill>
              </a:rPr>
              <a:t>机密的。未经作者许可请勿引用</a:t>
            </a:r>
            <a:endParaRPr xmlns:a="http://schemas.openxmlformats.org/drawingml/2006/main"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pic>
        <p:nvPicPr>
          <p:cNvPr id="8" name="Picture 7"/>
          <p:cNvPicPr>
            <a:picLocks noChangeAspect="1"/>
          </p:cNvPicPr>
          <p:nvPr/>
        </p:nvPicPr>
        <p:blipFill>
          <a:blip r:embed="rId1"/>
          <a:stretch>
            <a:fillRect/>
          </a:stretch>
        </p:blipFill>
        <p:spPr>
          <a:xfrm>
            <a:off x="1629039" y="-21546"/>
            <a:ext cx="9397528" cy="68795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279" y="-1"/>
            <a:ext cx="10613721" cy="1240077"/>
          </a:xfrm>
        </p:spPr>
        <p:txBody>
          <a:bodyPr>
            <a:normAutofit/>
          </a:bodyPr>
          <a:lstStyle/>
          <a:p>
            <a:pPr xmlns:a="http://schemas.openxmlformats.org/drawingml/2006/main" algn="ctr"/>
            <a:r xmlns:a="http://schemas.openxmlformats.org/drawingml/2006/main">
              <a:rPr lang="zh" sz="3100" b="1" dirty="0"/>
              <a:t>事实 4：UG 女性毕业生的比例从 2001 年的 44% 下降到 2013 年的 36%</a:t>
            </a:r>
            <a:endParaRPr xmlns:a="http://schemas.openxmlformats.org/drawingml/2006/main" lang="en-US" sz="3100" b="1" dirty="0"/>
          </a:p>
        </p:txBody>
      </p:sp>
      <p:sp>
        <p:nvSpPr>
          <p:cNvPr id="3" name="Content Placeholder 2"/>
          <p:cNvSpPr>
            <a:spLocks noGrp="1"/>
          </p:cNvSpPr>
          <p:nvPr>
            <p:ph idx="1"/>
          </p:nvPr>
        </p:nvSpPr>
        <p:spPr>
          <a:xfrm>
            <a:off x="626300" y="1600201"/>
            <a:ext cx="10960275" cy="452596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这一下降的原因是理学院的女性毕业生从 2001 年的 47% 急剧下降到 2013 年的 30%，商业与管理学院的女性毕业生从 2003 年的近 70% 急剧下降到 2013 年的 60% 以下</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相比之下，在工程学院，女性毕业生从 1995 年的 10% 增加到 2013 年的 23%</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14816" y="73417"/>
            <a:ext cx="9930384" cy="6782581"/>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26" y="1"/>
            <a:ext cx="10350674" cy="1252602"/>
          </a:xfrm>
        </p:spPr>
        <p:txBody>
          <a:bodyPr/>
          <a:lstStyle/>
          <a:p>
            <a:pPr xmlns:a="http://schemas.openxmlformats.org/drawingml/2006/main" algn="ctr"/>
            <a:r xmlns:a="http://schemas.openxmlformats.org/drawingml/2006/main">
              <a:rPr lang="zh" b="1" dirty="0"/>
              <a:t>事实5：女性毕业生比例最低的是工科，最高的是商科</a:t>
            </a:r>
            <a:endParaRPr xmlns:a="http://schemas.openxmlformats.org/drawingml/2006/main" lang="en-US" b="1" dirty="0"/>
          </a:p>
        </p:txBody>
      </p:sp>
      <p:sp>
        <p:nvSpPr>
          <p:cNvPr id="3" name="Content Placeholder 2"/>
          <p:cNvSpPr>
            <a:spLocks noGrp="1"/>
          </p:cNvSpPr>
          <p:nvPr>
            <p:ph idx="1"/>
          </p:nvPr>
        </p:nvSpPr>
        <p:spPr>
          <a:xfrm>
            <a:off x="588722" y="1504312"/>
            <a:ext cx="10949227" cy="5147009"/>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与美国一样，女性比例最高的 STEM 专业是生物学</a:t>
            </a:r>
            <a:endParaRPr xmlns:a="http://schemas.openxmlformats.org/drawingml/2006/main" lang="en-US" dirty="0"/>
          </a:p>
          <a:p>
            <a:pPr xmlns:a="http://schemas.openxmlformats.org/drawingml/2006/main">
              <a:spcBef>
                <a:spcPts val="1200"/>
              </a:spcBef>
              <a:buFont typeface="Wingdings" panose="05000000000000000000" pitchFamily="2" charset="2"/>
              <a:buChar char="Ø"/>
            </a:pPr>
            <a:r xmlns:a="http://schemas.openxmlformats.org/drawingml/2006/main">
              <a:rPr lang="zh" dirty="0"/>
              <a:t>与美国不同，许多女性也毕业于数学专业</a:t>
            </a:r>
            <a:endParaRPr xmlns:a="http://schemas.openxmlformats.org/drawingml/2006/main" lang="en-US" dirty="0"/>
          </a:p>
          <a:p>
            <a:pPr xmlns:a="http://schemas.openxmlformats.org/drawingml/2006/main">
              <a:spcBef>
                <a:spcPts val="1200"/>
              </a:spcBef>
              <a:buFont typeface="Wingdings" panose="05000000000000000000" pitchFamily="2" charset="2"/>
              <a:buChar char="Ø"/>
            </a:pPr>
            <a:r xmlns:a="http://schemas.openxmlformats.org/drawingml/2006/main">
              <a:rPr lang="zh" dirty="0"/>
              <a:t>UG女性毕业生比例最低的是EE、CE和ME</a:t>
            </a:r>
            <a:endParaRPr xmlns:a="http://schemas.openxmlformats.org/drawingml/2006/main" lang="en-US" dirty="0"/>
          </a:p>
          <a:p>
            <a:pPr xmlns:a="http://schemas.openxmlformats.org/drawingml/2006/main">
              <a:spcBef>
                <a:spcPts val="1200"/>
              </a:spcBef>
              <a:buFont typeface="Wingdings" panose="05000000000000000000" pitchFamily="2" charset="2"/>
              <a:buChar char="Ø"/>
            </a:pPr>
            <a:r xmlns:a="http://schemas.openxmlformats.org/drawingml/2006/main">
              <a:rPr lang="zh" dirty="0"/>
              <a:t>女性毕业生比例最高的是金融、会计和市场营销，她们占近 80%</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251168"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077237" y="34937"/>
            <a:ext cx="9930384" cy="6829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351" y="-1"/>
            <a:ext cx="10407650" cy="1240077"/>
          </a:xfrm>
        </p:spPr>
        <p:txBody>
          <a:bodyPr/>
          <a:lstStyle/>
          <a:p>
            <a:pPr xmlns:a="http://schemas.openxmlformats.org/drawingml/2006/main" algn="ctr"/>
            <a:r xmlns:a="http://schemas.openxmlformats.org/drawingml/2006/main">
              <a:rPr lang="zh" b="1" dirty="0"/>
              <a:t>事实 6：女性毕业生人数最多的是市场营销和会计</a:t>
            </a:r>
            <a:endParaRPr xmlns:a="http://schemas.openxmlformats.org/drawingml/2006/main" lang="en-US" b="1" dirty="0"/>
          </a:p>
        </p:txBody>
      </p:sp>
      <p:sp>
        <p:nvSpPr>
          <p:cNvPr id="3" name="Content Placeholder 2"/>
          <p:cNvSpPr>
            <a:spLocks noGrp="1"/>
          </p:cNvSpPr>
          <p:nvPr>
            <p:ph idx="1"/>
          </p:nvPr>
        </p:nvSpPr>
        <p:spPr>
          <a:xfrm>
            <a:off x="613774" y="1565145"/>
            <a:ext cx="10960275" cy="4785550"/>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sz="3000" dirty="0"/>
              <a:t>最多的女性 UG 毕业生来自市场营销、会计和金融，其次是两个科学专业：生物学和数学</a:t>
            </a:r>
            <a:endParaRPr xmlns:a="http://schemas.openxmlformats.org/drawingml/2006/main" lang="en-US" sz="3000" dirty="0"/>
          </a:p>
          <a:p>
            <a:pPr>
              <a:spcBef>
                <a:spcPts val="0"/>
              </a:spcBef>
              <a:buFont typeface="Wingdings" panose="05000000000000000000" pitchFamily="2" charset="2"/>
              <a:buChar char="Ø"/>
            </a:pPr>
            <a:endParaRPr lang="en-US" sz="3000" dirty="0"/>
          </a:p>
          <a:p>
            <a:pPr xmlns:a="http://schemas.openxmlformats.org/drawingml/2006/main">
              <a:spcBef>
                <a:spcPts val="0"/>
              </a:spcBef>
              <a:buFont typeface="Wingdings" panose="05000000000000000000" pitchFamily="2" charset="2"/>
              <a:buChar char="Ø"/>
            </a:pPr>
            <a:r xmlns:a="http://schemas.openxmlformats.org/drawingml/2006/main">
              <a:rPr lang="zh" sz="3000" dirty="0"/>
              <a:t>应用物理、物流管理（LM）和物理，迄今为止女性毕业生不足200人，是UG女性毕业生中最少的专业</a:t>
            </a:r>
            <a:endParaRPr xmlns:a="http://schemas.openxmlformats.org/drawingml/2006/main" lang="en-US" sz="3000" dirty="0"/>
          </a:p>
          <a:p>
            <a:pPr>
              <a:spcBef>
                <a:spcPts val="0"/>
              </a:spcBef>
              <a:buFont typeface="Wingdings" panose="05000000000000000000" pitchFamily="2" charset="2"/>
              <a:buChar char="Ø"/>
            </a:pPr>
            <a:endParaRPr lang="en-US" sz="3000" dirty="0"/>
          </a:p>
          <a:p>
            <a:pPr xmlns:a="http://schemas.openxmlformats.org/drawingml/2006/main">
              <a:spcBef>
                <a:spcPts val="0"/>
              </a:spcBef>
              <a:buFont typeface="Wingdings" panose="05000000000000000000" pitchFamily="2" charset="2"/>
              <a:buChar char="Ø"/>
            </a:pPr>
            <a:r xmlns:a="http://schemas.openxmlformats.org/drawingml/2006/main">
              <a:rPr lang="zh" sz="3000" dirty="0"/>
              <a:t>没有一个工程专业有超过 500 名女性 UG 毕业生</a:t>
            </a:r>
            <a:endParaRPr xmlns:a="http://schemas.openxmlformats.org/drawingml/2006/main" lang="en-US" sz="3000"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pic>
        <p:nvPicPr>
          <p:cNvPr id="4" name="Picture 3"/>
          <p:cNvPicPr>
            <a:picLocks noChangeAspect="1"/>
          </p:cNvPicPr>
          <p:nvPr/>
        </p:nvPicPr>
        <p:blipFill>
          <a:blip r:embed="rId1"/>
          <a:stretch>
            <a:fillRect/>
          </a:stretch>
        </p:blipFill>
        <p:spPr>
          <a:xfrm>
            <a:off x="1077238" y="128613"/>
            <a:ext cx="9933140" cy="65978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0800"/>
            <a:ext cx="10706099" cy="1143000"/>
          </a:xfrm>
        </p:spPr>
        <p:txBody>
          <a:bodyPr/>
          <a:lstStyle/>
          <a:p>
            <a:pPr xmlns:a="http://schemas.openxmlformats.org/drawingml/2006/main" algn="ctr"/>
            <a:r xmlns:a="http://schemas.openxmlformats.org/drawingml/2006/main">
              <a:rPr lang="zh" b="1" dirty="0"/>
              <a:t>事实 7：自 2001 年以来，数学专业女性毕业生的比例急剧下降</a:t>
            </a:r>
            <a:endParaRPr xmlns:a="http://schemas.openxmlformats.org/drawingml/2006/main" lang="en-US" b="1" dirty="0"/>
          </a:p>
        </p:txBody>
      </p:sp>
      <p:sp>
        <p:nvSpPr>
          <p:cNvPr id="3" name="Content Placeholder 2"/>
          <p:cNvSpPr>
            <a:spLocks noGrp="1"/>
          </p:cNvSpPr>
          <p:nvPr>
            <p:ph idx="1"/>
          </p:nvPr>
        </p:nvSpPr>
        <p:spPr>
          <a:xfrm>
            <a:off x="613774" y="1600201"/>
            <a:ext cx="10947749" cy="452596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女性数学毕业生的比例从 2001 年的近 60% 的峰值下降到 2012 年的不到 20%</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女毕业生的化学、商业/经济和物理也有所下降</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然而，在工程领域，女性毕业生稳步增加</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77238" y="35291"/>
            <a:ext cx="9930384" cy="6822710"/>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3194" y="1253756"/>
            <a:ext cx="9144000" cy="2387600"/>
          </a:xfrm>
        </p:spPr>
        <p:txBody>
          <a:bodyPr/>
          <a:lstStyle/>
          <a:p>
            <a:r xmlns:a="http://schemas.openxmlformats.org/drawingml/2006/main">
              <a:rPr lang="zh" sz="5400" b="1" dirty="0"/>
              <a:t>家庭背景</a:t>
            </a:r>
            <a:endParaRPr xmlns:a="http://schemas.openxmlformats.org/drawingml/2006/main" lang="en-US" sz="5400" b="1" dirty="0"/>
          </a:p>
        </p:txBody>
      </p:sp>
      <p:sp>
        <p:nvSpPr>
          <p:cNvPr id="4" name="Slide Number Placeholder 3"/>
          <p:cNvSpPr>
            <a:spLocks noGrp="1"/>
          </p:cNvSpPr>
          <p:nvPr>
            <p:ph type="sldNum" sz="quarter" idx="12"/>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52603"/>
          </a:xfrm>
        </p:spPr>
        <p:txBody>
          <a:bodyPr/>
          <a:lstStyle/>
          <a:p>
            <a:pPr xmlns:a="http://schemas.openxmlformats.org/drawingml/2006/main" algn="ctr"/>
            <a:r xmlns:a="http://schemas.openxmlformats.org/drawingml/2006/main">
              <a:rPr lang="zh" b="1" dirty="0"/>
              <a:t>介绍</a:t>
            </a:r>
            <a:endParaRPr xmlns:a="http://schemas.openxmlformats.org/drawingml/2006/main" lang="en-US" b="1" dirty="0"/>
          </a:p>
        </p:txBody>
      </p:sp>
      <p:sp>
        <p:nvSpPr>
          <p:cNvPr id="3" name="Content Placeholder 2"/>
          <p:cNvSpPr>
            <a:spLocks noGrp="1"/>
          </p:cNvSpPr>
          <p:nvPr>
            <p:ph idx="1"/>
          </p:nvPr>
        </p:nvSpPr>
        <p:spPr/>
        <p:txBody>
          <a:bodyPr>
            <a:normAutofit fontScale="85000" lnSpcReduction="20000"/>
          </a:bodyPr>
          <a:lstStyle/>
          <a:p>
            <a:pPr xmlns:a="http://schemas.openxmlformats.org/drawingml/2006/main">
              <a:lnSpc>
                <a:spcPct val="110000"/>
              </a:lnSpc>
              <a:buFont typeface="Wingdings" panose="05000000000000000000" pitchFamily="2" charset="2"/>
              <a:buChar char="Ø"/>
            </a:pPr>
            <a:r xmlns:a="http://schemas.openxmlformats.org/drawingml/2006/main">
              <a:rPr lang="zh" dirty="0"/>
              <a:t>以下 25 个关于香港科技大学 UG 学生的事实是基于一个数据库，该数据库由学生事务处进行的年度本科生背景信息调查与香港科技大学学术记录和注册处保存的官方学生记录相结合。</a:t>
            </a:r>
            <a:endParaRPr xmlns:a="http://schemas.openxmlformats.org/drawingml/2006/main" lang="en-US" dirty="0"/>
          </a:p>
          <a:p>
            <a:pPr>
              <a:lnSpc>
                <a:spcPct val="110000"/>
              </a:lnSpc>
              <a:spcBef>
                <a:spcPts val="0"/>
              </a:spcBef>
              <a:buFont typeface="Wingdings" panose="05000000000000000000" pitchFamily="2" charset="2"/>
              <a:buChar char="Ø"/>
            </a:pPr>
            <a:endParaRPr lang="en-US" dirty="0"/>
          </a:p>
          <a:p>
            <a:pPr xmlns:a="http://schemas.openxmlformats.org/drawingml/2006/main">
              <a:lnSpc>
                <a:spcPct val="110000"/>
              </a:lnSpc>
              <a:buFont typeface="Wingdings" panose="05000000000000000000" pitchFamily="2" charset="2"/>
              <a:buChar char="Ø"/>
            </a:pPr>
            <a:r xmlns:a="http://schemas.openxmlformats.org/drawingml/2006/main">
              <a:rPr lang="zh" dirty="0"/>
              <a:t>该数据库由 1991 年至 2013 年 23 个新生队列（不包括大陆和国际学生）的个人记录组成，包括超过 45,000 名本科生。</a:t>
            </a:r>
            <a:r xmlns:a="http://schemas.openxmlformats.org/drawingml/2006/main">
              <a:rPr lang="zh" b="1" dirty="0"/>
              <a:t>为了保护个人隐私，我们删除了所有身份信息，例如姓名和大学生 ID 以进行保密。</a:t>
            </a:r>
            <a:endParaRPr xmlns:a="http://schemas.openxmlformats.org/drawingml/2006/main" lang="en-US" b="1"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1"/>
            <a:ext cx="10439399" cy="1227551"/>
          </a:xfrm>
        </p:spPr>
        <p:txBody>
          <a:bodyPr/>
          <a:lstStyle/>
          <a:p>
            <a:pPr xmlns:a="http://schemas.openxmlformats.org/drawingml/2006/main" algn="ctr"/>
            <a:r xmlns:a="http://schemas.openxmlformats.org/drawingml/2006/main">
              <a:rPr lang="zh" sz="3200" b="1" dirty="0"/>
              <a:t>事实 8：越来越多的新生来自白领家庭和蓝领家庭</a:t>
            </a:r>
            <a:endParaRPr xmlns:a="http://schemas.openxmlformats.org/drawingml/2006/main" lang="en-US" sz="3200" b="1" dirty="0"/>
          </a:p>
        </p:txBody>
      </p:sp>
      <p:sp>
        <p:nvSpPr>
          <p:cNvPr id="3" name="Content Placeholder 2"/>
          <p:cNvSpPr>
            <a:spLocks noGrp="1"/>
          </p:cNvSpPr>
          <p:nvPr>
            <p:ph idx="1"/>
          </p:nvPr>
        </p:nvSpPr>
        <p:spPr>
          <a:xfrm>
            <a:off x="613774" y="1700409"/>
            <a:ext cx="10968625" cy="452596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来自生产工人家庭背景的新生比例已从 1990 年代初期的 30% 以上下降到 2007 年略高于 20%</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同一时期，有职业或管理父亲的新生比例从不到 10% 上升到 15% 以上</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2" y="50104"/>
            <a:ext cx="9930384" cy="6796760"/>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48" y="0"/>
            <a:ext cx="10343802" cy="1281962"/>
          </a:xfrm>
        </p:spPr>
        <p:txBody>
          <a:bodyPr>
            <a:noAutofit/>
          </a:bodyPr>
          <a:lstStyle/>
          <a:p>
            <a:pPr xmlns:a="http://schemas.openxmlformats.org/drawingml/2006/main" algn="ctr"/>
            <a:r xmlns:a="http://schemas.openxmlformats.org/drawingml/2006/main">
              <a:rPr lang="zh" sz="3200" b="1" dirty="0"/>
              <a:t>事实 9：来自专业、管理和商业家庭的女性多于男性</a:t>
            </a:r>
            <a:endParaRPr xmlns:a="http://schemas.openxmlformats.org/drawingml/2006/main" lang="en-US" sz="3200" b="1" dirty="0"/>
          </a:p>
        </p:txBody>
      </p:sp>
      <p:sp>
        <p:nvSpPr>
          <p:cNvPr id="3" name="Content Placeholder 2"/>
          <p:cNvSpPr>
            <a:spLocks noGrp="1"/>
          </p:cNvSpPr>
          <p:nvPr>
            <p:ph idx="1"/>
          </p:nvPr>
        </p:nvSpPr>
        <p:spPr>
          <a:xfrm>
            <a:off x="613774" y="1907363"/>
            <a:ext cx="10985327" cy="4082311"/>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女性新生比男性新生更有可能拥有职业或管理父亲</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女新生也不太可能来自蓝领家庭，尤其是在 2002 年至 2007 年期间</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5" y="25053"/>
            <a:ext cx="9930384" cy="6877957"/>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701" y="0"/>
            <a:ext cx="10651300" cy="1217930"/>
          </a:xfrm>
        </p:spPr>
        <p:txBody>
          <a:bodyPr>
            <a:noAutofit/>
          </a:bodyPr>
          <a:lstStyle/>
          <a:p>
            <a:pPr xmlns:a="http://schemas.openxmlformats.org/drawingml/2006/main" algn="ctr"/>
            <a:r xmlns:a="http://schemas.openxmlformats.org/drawingml/2006/main">
              <a:rPr lang="zh" sz="2900" b="1" dirty="0"/>
              <a:t>事实 10：商科毕业生更有可能拥有从事行政、专业和商业职业的父亲</a:t>
            </a:r>
            <a:endParaRPr xmlns:a="http://schemas.openxmlformats.org/drawingml/2006/main" lang="en-US" sz="2900" b="1" dirty="0"/>
          </a:p>
        </p:txBody>
      </p:sp>
      <p:sp>
        <p:nvSpPr>
          <p:cNvPr id="3" name="Content Placeholder 2"/>
          <p:cNvSpPr>
            <a:spLocks noGrp="1"/>
          </p:cNvSpPr>
          <p:nvPr>
            <p:ph idx="1"/>
          </p:nvPr>
        </p:nvSpPr>
        <p:spPr>
          <a:xfrm>
            <a:off x="601249" y="1916482"/>
            <a:ext cx="10496811" cy="4209682"/>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虽然拥有科学或工程学士学位的毕业生中约有 20% 来自专业、管理和商业家庭，但至少从 2002 年起，来自这些家庭的商科毕业生比例约为 30</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3" y="136234"/>
            <a:ext cx="9930384" cy="6530363"/>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0" y="0"/>
            <a:ext cx="11144251" cy="1202049"/>
          </a:xfrm>
        </p:spPr>
        <p:txBody>
          <a:bodyPr/>
          <a:lstStyle/>
          <a:p>
            <a:pPr xmlns:a="http://schemas.openxmlformats.org/drawingml/2006/main" algn="ctr"/>
            <a:r xmlns:a="http://schemas.openxmlformats.org/drawingml/2006/main">
              <a:rPr lang="zh" sz="3000" b="1" dirty="0"/>
              <a:t>事实11：受过中等或高等教育的新生父亲比例从50上升到75</a:t>
            </a:r>
            <a:endParaRPr xmlns:a="http://schemas.openxmlformats.org/drawingml/2006/main" lang="en-US" sz="3000" b="1" dirty="0"/>
          </a:p>
        </p:txBody>
      </p:sp>
      <p:sp>
        <p:nvSpPr>
          <p:cNvPr id="3" name="Content Placeholder 2"/>
          <p:cNvSpPr>
            <a:spLocks noGrp="1"/>
          </p:cNvSpPr>
          <p:nvPr>
            <p:ph idx="1"/>
          </p:nvPr>
        </p:nvSpPr>
        <p:spPr>
          <a:xfrm>
            <a:off x="601248" y="1435101"/>
            <a:ext cx="10972801" cy="495317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父亲只受过小学教育或没有受过教育的新生比例从1991年的50%以上下降到2012年的25%左右</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父亲受过中等教育的学生比例提高到50%以上</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具有大专学历家庭背景的学生比例从 2000 年的 15% 以下增加到 2012 年的 25%</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5" y="49423"/>
            <a:ext cx="9930384" cy="6749757"/>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0" y="-1"/>
            <a:ext cx="10728960" cy="1240077"/>
          </a:xfrm>
        </p:spPr>
        <p:txBody>
          <a:bodyPr/>
          <a:lstStyle/>
          <a:p>
            <a:pPr xmlns:a="http://schemas.openxmlformats.org/drawingml/2006/main" algn="ctr"/>
            <a:r xmlns:a="http://schemas.openxmlformats.org/drawingml/2006/main">
              <a:rPr lang="zh" sz="3200" b="1" dirty="0"/>
              <a:t>事实 12：女学生的父亲受过高等教育的可能性高于男学生</a:t>
            </a:r>
            <a:endParaRPr xmlns:a="http://schemas.openxmlformats.org/drawingml/2006/main" lang="en-US" sz="3200" b="1" dirty="0"/>
          </a:p>
        </p:txBody>
      </p:sp>
      <p:sp>
        <p:nvSpPr>
          <p:cNvPr id="3" name="Content Placeholder 2"/>
          <p:cNvSpPr>
            <a:spLocks noGrp="1"/>
          </p:cNvSpPr>
          <p:nvPr>
            <p:ph idx="1"/>
          </p:nvPr>
        </p:nvSpPr>
        <p:spPr>
          <a:xfrm>
            <a:off x="601249" y="1991638"/>
            <a:ext cx="10981151" cy="4134526"/>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与男性新生相比，女性新生通常不太可能有受过小学或更少教育的父亲</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近十年来，女性在父亲教育中的优势越来越突出</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64712" y="100209"/>
            <a:ext cx="9930384" cy="6718225"/>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252603"/>
            <a:ext cx="9144000" cy="2388753"/>
          </a:xfrm>
        </p:spPr>
        <p:txBody>
          <a:bodyPr>
            <a:normAutofit/>
          </a:bodyPr>
          <a:lstStyle/>
          <a:p>
            <a:r xmlns:a="http://schemas.openxmlformats.org/drawingml/2006/main">
              <a:rPr lang="zh" sz="5400" b="1" dirty="0"/>
              <a:t>注册</a:t>
            </a:r>
            <a:endParaRPr xmlns:a="http://schemas.openxmlformats.org/drawingml/2006/main" lang="en-US" sz="5400" b="1" dirty="0"/>
          </a:p>
        </p:txBody>
      </p:sp>
      <p:sp>
        <p:nvSpPr>
          <p:cNvPr id="2" name="Slide Number Placeholder 1"/>
          <p:cNvSpPr>
            <a:spLocks noGrp="1"/>
          </p:cNvSpPr>
          <p:nvPr>
            <p:ph type="sldNum" sz="quarter" idx="12"/>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280" y="1"/>
            <a:ext cx="10586719" cy="1252602"/>
          </a:xfrm>
        </p:spPr>
        <p:txBody>
          <a:bodyPr/>
          <a:lstStyle/>
          <a:p>
            <a:pPr xmlns:a="http://schemas.openxmlformats.org/drawingml/2006/main" algn="ctr"/>
            <a:r xmlns:a="http://schemas.openxmlformats.org/drawingml/2006/main">
              <a:rPr lang="zh" b="1" dirty="0"/>
              <a:t>事实 13：商科毕业生更有可能来自受过高等教育的家庭</a:t>
            </a:r>
            <a:endParaRPr xmlns:a="http://schemas.openxmlformats.org/drawingml/2006/main" lang="en-US" b="1" dirty="0"/>
          </a:p>
        </p:txBody>
      </p:sp>
      <p:sp>
        <p:nvSpPr>
          <p:cNvPr id="3" name="Content Placeholder 2"/>
          <p:cNvSpPr>
            <a:spLocks noGrp="1"/>
          </p:cNvSpPr>
          <p:nvPr>
            <p:ph idx="1"/>
          </p:nvPr>
        </p:nvSpPr>
        <p:spPr>
          <a:xfrm>
            <a:off x="588722" y="1453019"/>
            <a:ext cx="10985327" cy="5223354"/>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sz="3000" dirty="0"/>
              <a:t>与理工科学生相比，商科学生更有可能来自父亲受过大学教育的家庭</a:t>
            </a:r>
            <a:endParaRPr xmlns:a="http://schemas.openxmlformats.org/drawingml/2006/main" lang="en-US" sz="3000" dirty="0"/>
          </a:p>
          <a:p>
            <a:pPr>
              <a:spcBef>
                <a:spcPts val="0"/>
              </a:spcBef>
              <a:buFont typeface="Wingdings" panose="05000000000000000000" pitchFamily="2" charset="2"/>
              <a:buChar char="Ø"/>
            </a:pPr>
            <a:endParaRPr lang="en-US" sz="3000" dirty="0"/>
          </a:p>
          <a:p>
            <a:pPr xmlns:a="http://schemas.openxmlformats.org/drawingml/2006/main">
              <a:spcBef>
                <a:spcPts val="0"/>
              </a:spcBef>
              <a:buFont typeface="Wingdings" panose="05000000000000000000" pitchFamily="2" charset="2"/>
              <a:buChar char="Ø"/>
            </a:pPr>
            <a:r xmlns:a="http://schemas.openxmlformats.org/drawingml/2006/main">
              <a:rPr lang="zh" sz="3000" dirty="0"/>
              <a:t>父亲受过小学或以下教育的学生比例，商科学生的下降速度快于工科和理科学生</a:t>
            </a:r>
            <a:endParaRPr xmlns:a="http://schemas.openxmlformats.org/drawingml/2006/main" lang="en-US" sz="3000" dirty="0"/>
          </a:p>
          <a:p>
            <a:pPr>
              <a:spcBef>
                <a:spcPts val="0"/>
              </a:spcBef>
              <a:buFont typeface="Wingdings" panose="05000000000000000000" pitchFamily="2" charset="2"/>
              <a:buChar char="Ø"/>
            </a:pPr>
            <a:endParaRPr lang="en-US" sz="3000" dirty="0"/>
          </a:p>
          <a:p>
            <a:pPr xmlns:a="http://schemas.openxmlformats.org/drawingml/2006/main">
              <a:spcBef>
                <a:spcPts val="0"/>
              </a:spcBef>
              <a:buFont typeface="Wingdings" panose="05000000000000000000" pitchFamily="2" charset="2"/>
              <a:buChar char="Ø"/>
            </a:pPr>
            <a:r xmlns:a="http://schemas.openxmlformats.org/drawingml/2006/main">
              <a:rPr lang="zh" sz="3000" dirty="0"/>
              <a:t>虽然最近理科学生比工科学生更有可能来自受过教育的家庭，但总体而言，这些群体在父亲的教育方面是同质的</a:t>
            </a:r>
            <a:endParaRPr xmlns:a="http://schemas.openxmlformats.org/drawingml/2006/main" lang="en-US" sz="3000"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77236" y="87682"/>
            <a:ext cx="9930384" cy="6701425"/>
          </a:xfrm>
          <a:prstGeom prst="rect">
            <a:avLst/>
          </a:prstGeom>
        </p:spPr>
      </p:pic>
      <p:sp>
        <p:nvSpPr>
          <p:cNvPr id="3" name="Slide Number Placeholder 3"/>
          <p:cNvSpPr>
            <a:spLocks noGrp="1"/>
          </p:cNvSpPr>
          <p:nvPr>
            <p:ph type="sldNum" sz="quarter" idx="10"/>
          </p:nvPr>
        </p:nvSpPr>
        <p:spPr>
          <a:xfrm>
            <a:off x="933885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274" y="1"/>
            <a:ext cx="10375726" cy="1227550"/>
          </a:xfrm>
        </p:spPr>
        <p:txBody>
          <a:bodyPr>
            <a:noAutofit/>
          </a:bodyPr>
          <a:lstStyle/>
          <a:p>
            <a:pPr xmlns:a="http://schemas.openxmlformats.org/drawingml/2006/main" algn="ctr"/>
            <a:r xmlns:a="http://schemas.openxmlformats.org/drawingml/2006/main">
              <a:rPr lang="zh" b="1" dirty="0"/>
              <a:t>事实 14：随着时间的推移，新生的家庭变得更加富有</a:t>
            </a:r>
            <a:endParaRPr xmlns:a="http://schemas.openxmlformats.org/drawingml/2006/main" lang="en-US" b="1" dirty="0"/>
          </a:p>
        </p:txBody>
      </p:sp>
      <p:sp>
        <p:nvSpPr>
          <p:cNvPr id="3" name="Content Placeholder 2"/>
          <p:cNvSpPr>
            <a:spLocks noGrp="1"/>
          </p:cNvSpPr>
          <p:nvPr>
            <p:ph idx="1"/>
          </p:nvPr>
        </p:nvSpPr>
        <p:spPr>
          <a:xfrm>
            <a:off x="613774" y="1600201"/>
            <a:ext cx="10972801" cy="452596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来自收入分配底层家庭的学生比例有所下降</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虽然来自高收入家庭（50,000 港元或以上）的学生比例在 2000 年至 2007 年期间没有显着增加，但家庭总收入在 40,000 港元或以上的家庭的学生比例自 2009 年以来已显着增加</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52186" y="162838"/>
            <a:ext cx="9920614" cy="6563639"/>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430" y="1"/>
            <a:ext cx="10300570" cy="1252602"/>
          </a:xfrm>
        </p:spPr>
        <p:txBody>
          <a:bodyPr/>
          <a:lstStyle/>
          <a:p>
            <a:pPr xmlns:a="http://schemas.openxmlformats.org/drawingml/2006/main" algn="ctr"/>
            <a:r xmlns:a="http://schemas.openxmlformats.org/drawingml/2006/main">
              <a:rPr lang="zh" b="1" dirty="0"/>
              <a:t>事实 15：女性新生比男性更有可能来自高收入家庭</a:t>
            </a:r>
            <a:endParaRPr xmlns:a="http://schemas.openxmlformats.org/drawingml/2006/main" lang="en-US" b="1" dirty="0"/>
          </a:p>
        </p:txBody>
      </p:sp>
      <p:sp>
        <p:nvSpPr>
          <p:cNvPr id="3" name="Content Placeholder 2"/>
          <p:cNvSpPr>
            <a:spLocks noGrp="1"/>
          </p:cNvSpPr>
          <p:nvPr>
            <p:ph idx="1"/>
          </p:nvPr>
        </p:nvSpPr>
        <p:spPr>
          <a:xfrm>
            <a:off x="613774" y="1903956"/>
            <a:ext cx="10968625" cy="4222208"/>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总体而言，女学生的家庭收入比男学生好</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近年来家庭收入的性别差距扩大</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02290" y="137902"/>
            <a:ext cx="9958192" cy="6657269"/>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701" y="0"/>
            <a:ext cx="10651299" cy="1215025"/>
          </a:xfrm>
        </p:spPr>
        <p:txBody>
          <a:bodyPr/>
          <a:lstStyle/>
          <a:p>
            <a:pPr xmlns:a="http://schemas.openxmlformats.org/drawingml/2006/main" algn="ctr"/>
            <a:r xmlns:a="http://schemas.openxmlformats.org/drawingml/2006/main">
              <a:rPr lang="zh" sz="2800" b="1" dirty="0"/>
              <a:t>事实 16：商科毕业生比理工科毕业生更有可能来自高收入家庭</a:t>
            </a:r>
            <a:endParaRPr xmlns:a="http://schemas.openxmlformats.org/drawingml/2006/main" lang="en-US" sz="2800" b="1" dirty="0"/>
          </a:p>
        </p:txBody>
      </p:sp>
      <p:sp>
        <p:nvSpPr>
          <p:cNvPr id="3" name="Content Placeholder 2"/>
          <p:cNvSpPr>
            <a:spLocks noGrp="1"/>
          </p:cNvSpPr>
          <p:nvPr>
            <p:ph idx="1"/>
          </p:nvPr>
        </p:nvSpPr>
        <p:spPr>
          <a:xfrm>
            <a:off x="613774" y="1692202"/>
            <a:ext cx="10947749" cy="4796280"/>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总体而言，来自高收入家庭的商科学生多于理工科学生</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理工科学生家庭收入低的学生比例相似</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虽然早年来自高收入家庭的工科学生多于理科学生，但近年来的模式恰恰相反</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02290" y="162838"/>
            <a:ext cx="10108504" cy="6601740"/>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336" y="-1"/>
            <a:ext cx="10426664" cy="1240077"/>
          </a:xfrm>
        </p:spPr>
        <p:txBody>
          <a:bodyPr>
            <a:noAutofit/>
          </a:bodyPr>
          <a:lstStyle/>
          <a:p>
            <a:pPr xmlns:a="http://schemas.openxmlformats.org/drawingml/2006/main" algn="ctr"/>
            <a:r xmlns:a="http://schemas.openxmlformats.org/drawingml/2006/main">
              <a:rPr lang="zh" sz="3200" b="1" dirty="0"/>
              <a:t>事实 17：住在公租房的科大学生比例与普通人群相似</a:t>
            </a:r>
            <a:endParaRPr xmlns:a="http://schemas.openxmlformats.org/drawingml/2006/main" lang="en-US" sz="3200" b="1" dirty="0"/>
          </a:p>
        </p:txBody>
      </p:sp>
      <p:sp>
        <p:nvSpPr>
          <p:cNvPr id="3" name="Content Placeholder 2"/>
          <p:cNvSpPr>
            <a:spLocks noGrp="1"/>
          </p:cNvSpPr>
          <p:nvPr>
            <p:ph idx="1"/>
          </p:nvPr>
        </p:nvSpPr>
        <p:spPr>
          <a:xfrm>
            <a:off x="576196" y="1488441"/>
            <a:ext cx="10960275" cy="5062671"/>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与香港一般人口一样，住在公共租住单位家庭的UG学生比例一直在下降</a:t>
            </a:r>
            <a:endParaRPr xmlns:a="http://schemas.openxmlformats.org/drawingml/2006/main" lang="en-US" dirty="0"/>
          </a:p>
          <a:p>
            <a:pPr xmlns:a="http://schemas.openxmlformats.org/drawingml/2006/main" marL="0" indent="0">
              <a:spcBef>
                <a:spcPts val="0"/>
              </a:spcBef>
              <a:buNone/>
            </a:pPr>
            <a:r xmlns:a="http://schemas.openxmlformats.org/drawingml/2006/main">
              <a:rPr lang="zh" dirty="0"/>
              <a:t> </a:t>
            </a:r>
            <a:endParaRPr xmlns:a="http://schemas.openxmlformats.org/drawingml/2006/main"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约三分之一的 2012 年新生来自住在 HA 或 HS 出租房屋单位的家庭</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相反，住在家庭私人公寓的学生比例从 2000 年的 40% 增加到今天的 50%</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5" y="44927"/>
            <a:ext cx="9930384" cy="6813073"/>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274" y="-1"/>
            <a:ext cx="10375726" cy="1215025"/>
          </a:xfrm>
        </p:spPr>
        <p:txBody>
          <a:bodyPr/>
          <a:lstStyle/>
          <a:p>
            <a:pPr xmlns:a="http://schemas.openxmlformats.org/drawingml/2006/main" algn="ctr"/>
            <a:r xmlns:a="http://schemas.openxmlformats.org/drawingml/2006/main">
              <a:rPr lang="zh" sz="3200" b="1" dirty="0"/>
              <a:t>事实 1：UST 历史上的三个发展时期</a:t>
            </a:r>
            <a:endParaRPr xmlns:a="http://schemas.openxmlformats.org/drawingml/2006/main" lang="en-US" sz="3200" b="1" dirty="0"/>
          </a:p>
        </p:txBody>
      </p:sp>
      <p:sp>
        <p:nvSpPr>
          <p:cNvPr id="3" name="Content Placeholder 2"/>
          <p:cNvSpPr>
            <a:spLocks noGrp="1"/>
          </p:cNvSpPr>
          <p:nvPr>
            <p:ph idx="1"/>
          </p:nvPr>
        </p:nvSpPr>
        <p:spPr>
          <a:xfrm>
            <a:off x="728162" y="1704324"/>
            <a:ext cx="10972800" cy="4525963"/>
          </a:xfrm>
          <a:noFill/>
          <a:ln>
            <a:noFill/>
          </a:ln>
          <a:effectLst/>
        </p:spPr>
        <p:txBody>
          <a:bodyPr vert="horz" wrap="square" lIns="91440" tIns="45720" rIns="91440" bIns="45720" numCol="1" anchor="t" anchorCtr="0" compatLnSpc="1">
            <a:normAutofit fontScale="92500" lnSpcReduction="20000"/>
          </a:bodyPr>
          <a:lstStyle/>
          <a:p>
            <a:pPr xmlns:a="http://schemas.openxmlformats.org/drawingml/2006/main">
              <a:lnSpc>
                <a:spcPct val="110000"/>
              </a:lnSpc>
              <a:buFont typeface="Wingdings" panose="05000000000000000000" pitchFamily="2" charset="2"/>
              <a:buChar char="Ø"/>
            </a:pPr>
            <a:r xmlns:a="http://schemas.openxmlformats.org/drawingml/2006/main">
              <a:rPr lang="zh" dirty="0"/>
              <a:t>新生入学人数在前四年增加了两倍多，从 1991 年的约 600 人增加到 1994 年的近 2000 人</a:t>
            </a:r>
            <a:endParaRPr xmlns:a="http://schemas.openxmlformats.org/drawingml/2006/main" lang="en-US" dirty="0"/>
          </a:p>
          <a:p>
            <a:pPr>
              <a:lnSpc>
                <a:spcPct val="110000"/>
              </a:lnSpc>
              <a:buFont typeface="Wingdings" panose="05000000000000000000" pitchFamily="2" charset="2"/>
              <a:buChar char="Ø"/>
            </a:pPr>
            <a:endParaRPr lang="en-US" dirty="0"/>
          </a:p>
          <a:p>
            <a:pPr xmlns:a="http://schemas.openxmlformats.org/drawingml/2006/main">
              <a:lnSpc>
                <a:spcPct val="110000"/>
              </a:lnSpc>
              <a:buFont typeface="Wingdings" panose="05000000000000000000" pitchFamily="2" charset="2"/>
              <a:buChar char="Ø"/>
            </a:pPr>
            <a:r xmlns:a="http://schemas.openxmlformats.org/drawingml/2006/main">
              <a:rPr lang="zh" dirty="0"/>
              <a:t>1994年后，新生入学人数稳定在每年2000人左右</a:t>
            </a:r>
            <a:endParaRPr xmlns:a="http://schemas.openxmlformats.org/drawingml/2006/main" lang="en-US" dirty="0"/>
          </a:p>
          <a:p>
            <a:pPr>
              <a:lnSpc>
                <a:spcPct val="110000"/>
              </a:lnSpc>
              <a:buFont typeface="Wingdings" panose="05000000000000000000" pitchFamily="2" charset="2"/>
              <a:buChar char="Ø"/>
            </a:pPr>
            <a:endParaRPr lang="en-US" dirty="0"/>
          </a:p>
          <a:p>
            <a:pPr xmlns:a="http://schemas.openxmlformats.org/drawingml/2006/main">
              <a:lnSpc>
                <a:spcPct val="110000"/>
              </a:lnSpc>
              <a:buFont typeface="Wingdings" panose="05000000000000000000" pitchFamily="2" charset="2"/>
              <a:buChar char="Ø"/>
            </a:pPr>
            <a:r xmlns:a="http://schemas.openxmlformats.org/drawingml/2006/main">
              <a:rPr lang="zh" dirty="0"/>
              <a:t>2009年以来，新生入学人数从2009年的2000人逐渐增加到2015年的2500人。而且由于3-3-4双班制，2012年的班级人数远超4000人</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35" y="-1"/>
            <a:ext cx="10440966" cy="1252603"/>
          </a:xfrm>
        </p:spPr>
        <p:txBody>
          <a:bodyPr/>
          <a:lstStyle/>
          <a:p>
            <a:pPr xmlns:a="http://schemas.openxmlformats.org/drawingml/2006/main" algn="ctr"/>
            <a:r xmlns:a="http://schemas.openxmlformats.org/drawingml/2006/main">
              <a:rPr lang="zh" b="1" dirty="0"/>
              <a:t>事实 18：女性新生比男性新生更有可能住在家庭拥有的住房中</a:t>
            </a:r>
            <a:endParaRPr xmlns:a="http://schemas.openxmlformats.org/drawingml/2006/main" lang="en-US" b="1" dirty="0"/>
          </a:p>
        </p:txBody>
      </p:sp>
      <p:sp>
        <p:nvSpPr>
          <p:cNvPr id="3" name="Content Placeholder 2"/>
          <p:cNvSpPr>
            <a:spLocks noGrp="1"/>
          </p:cNvSpPr>
          <p:nvPr>
            <p:ph idx="1"/>
          </p:nvPr>
        </p:nvSpPr>
        <p:spPr>
          <a:xfrm>
            <a:off x="613775" y="1818759"/>
            <a:ext cx="10962718" cy="452596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与男大一相比，女大一住在公租房的可能性更小</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由于女学生家庭的私人公寓所有权急剧增加，这种家庭住房条件的差异近年来变得更加突出</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5" y="87681"/>
            <a:ext cx="9989644" cy="6720215"/>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753" y="1"/>
            <a:ext cx="10626247" cy="1252602"/>
          </a:xfrm>
        </p:spPr>
        <p:txBody>
          <a:bodyPr/>
          <a:lstStyle/>
          <a:p>
            <a:pPr xmlns:a="http://schemas.openxmlformats.org/drawingml/2006/main" algn="ctr"/>
            <a:r xmlns:a="http://schemas.openxmlformats.org/drawingml/2006/main">
              <a:rPr lang="zh" sz="2800" b="1" dirty="0"/>
              <a:t>事实19：商科本科毕业生住公租房的可能性低于理工科毕业生</a:t>
            </a:r>
            <a:endParaRPr xmlns:a="http://schemas.openxmlformats.org/drawingml/2006/main" lang="en-US" sz="2800" b="1" dirty="0"/>
          </a:p>
        </p:txBody>
      </p:sp>
      <p:sp>
        <p:nvSpPr>
          <p:cNvPr id="3" name="Content Placeholder 2"/>
          <p:cNvSpPr>
            <a:spLocks noGrp="1"/>
          </p:cNvSpPr>
          <p:nvPr>
            <p:ph idx="1"/>
          </p:nvPr>
        </p:nvSpPr>
        <p:spPr>
          <a:xfrm>
            <a:off x="613774" y="2025503"/>
            <a:ext cx="10927277" cy="452596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与理工科学生家庭相比，商科学生家庭更有可能拥有自己的房屋而不是租房</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近年来，商科学生与其理工科学生在家庭住房所有权方面的差距日益突出</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4860" y="22594"/>
            <a:ext cx="9930384" cy="6713706"/>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273" y="0"/>
            <a:ext cx="10375727" cy="1240077"/>
          </a:xfrm>
        </p:spPr>
        <p:txBody>
          <a:bodyPr/>
          <a:lstStyle/>
          <a:p>
            <a:pPr xmlns:a="http://schemas.openxmlformats.org/drawingml/2006/main" algn="ctr"/>
            <a:r xmlns:a="http://schemas.openxmlformats.org/drawingml/2006/main">
              <a:rPr lang="zh" sz="3200" b="1" dirty="0"/>
              <a:t>事实 20：家庭面积小于 40 m </a:t>
            </a:r>
            <a:r xmlns:a="http://schemas.openxmlformats.org/drawingml/2006/main">
              <a:rPr lang="zh" sz="3200" b="1" baseline="30000" dirty="0"/>
              <a:t>2的新生比例</a:t>
            </a:r>
            <a:r xmlns:a="http://schemas.openxmlformats.org/drawingml/2006/main">
              <a:rPr lang="zh" sz="3200" b="1" dirty="0"/>
              <a:t>从 60% 下降到 30%</a:t>
            </a:r>
            <a:endParaRPr xmlns:a="http://schemas.openxmlformats.org/drawingml/2006/main" lang="en-US" sz="3200" b="1" dirty="0"/>
          </a:p>
        </p:txBody>
      </p:sp>
      <p:sp>
        <p:nvSpPr>
          <p:cNvPr id="3" name="Content Placeholder 2"/>
          <p:cNvSpPr>
            <a:spLocks noGrp="1"/>
          </p:cNvSpPr>
          <p:nvPr>
            <p:ph idx="1"/>
          </p:nvPr>
        </p:nvSpPr>
        <p:spPr>
          <a:xfrm>
            <a:off x="601249" y="1833550"/>
            <a:ext cx="11074741" cy="452596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居住面积不超过40平方米家庭的新生比例从1992年的60%左右下降到2007年的30%</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来自居住面积在 80 平方米或以上的家庭的新生比例有所增加，但这些学生仅占 2007 年新生队列的 10-15%</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02291" y="-2293"/>
            <a:ext cx="9930384" cy="6828318"/>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
            <a:ext cx="10363200" cy="1215024"/>
          </a:xfrm>
        </p:spPr>
        <p:txBody>
          <a:bodyPr/>
          <a:lstStyle/>
          <a:p>
            <a:pPr xmlns:a="http://schemas.openxmlformats.org/drawingml/2006/main" algn="ctr"/>
            <a:r xmlns:a="http://schemas.openxmlformats.org/drawingml/2006/main">
              <a:rPr lang="zh" b="1" dirty="0"/>
              <a:t>事实 21：大约 90% 的 UG 学生住在两小时的通勤路程内</a:t>
            </a:r>
            <a:endParaRPr xmlns:a="http://schemas.openxmlformats.org/drawingml/2006/main" lang="en-US" b="1" dirty="0"/>
          </a:p>
        </p:txBody>
      </p:sp>
      <p:sp>
        <p:nvSpPr>
          <p:cNvPr id="3" name="Content Placeholder 2"/>
          <p:cNvSpPr>
            <a:spLocks noGrp="1"/>
          </p:cNvSpPr>
          <p:nvPr>
            <p:ph idx="1"/>
          </p:nvPr>
        </p:nvSpPr>
        <p:spPr>
          <a:xfrm>
            <a:off x="613774" y="1825669"/>
            <a:ext cx="10968625" cy="4525963"/>
          </a:xfrm>
          <a:noFill/>
          <a:ln>
            <a:noFill/>
          </a:ln>
          <a:effectLst/>
        </p:spPr>
        <p:txBody>
          <a:bodyPr vert="horz" wrap="square" lIns="91440" tIns="45720" rIns="91440" bIns="45720" numCol="1" anchor="t" anchorCtr="0" compatLnSpc="1"/>
          <a:lstStyle/>
          <a:p>
            <a:pPr xmlns:a="http://schemas.openxmlformats.org/drawingml/2006/main">
              <a:spcBef>
                <a:spcPts val="0"/>
              </a:spcBef>
              <a:buFont typeface="Wingdings" panose="05000000000000000000" pitchFamily="2" charset="2"/>
              <a:buChar char="Ø"/>
            </a:pPr>
            <a:r xmlns:a="http://schemas.openxmlformats.org/drawingml/2006/main">
              <a:rPr lang="zh" dirty="0"/>
              <a:t>多年来，绝大多数新生来自通勤UST 2小时内的地区</a:t>
            </a:r>
            <a:endParaRPr xmlns:a="http://schemas.openxmlformats.org/drawingml/2006/main" lang="en-US" dirty="0"/>
          </a:p>
          <a:p>
            <a:pPr xmlns:a="http://schemas.openxmlformats.org/drawingml/2006/main" marL="0" indent="0">
              <a:spcBef>
                <a:spcPts val="0"/>
              </a:spcBef>
              <a:buNone/>
            </a:pPr>
            <a:r xmlns:a="http://schemas.openxmlformats.org/drawingml/2006/main">
              <a:rPr lang="zh" dirty="0"/>
              <a:t> </a:t>
            </a:r>
            <a:endParaRPr xmlns:a="http://schemas.openxmlformats.org/drawingml/2006/main"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对于最近的队列，大约 30% 的新生居住在距离 UST 通勤一小时以内的地区</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120036" y="66388"/>
            <a:ext cx="9930384" cy="67432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4558"/>
            <a:ext cx="9144000" cy="2387600"/>
          </a:xfrm>
        </p:spPr>
        <p:txBody>
          <a:bodyPr/>
          <a:lstStyle/>
          <a:p>
            <a:r xmlns:a="http://schemas.openxmlformats.org/drawingml/2006/main">
              <a:rPr lang="zh" sz="5400" b="1" dirty="0"/>
              <a:t>以前的学校教育</a:t>
            </a:r>
            <a:endParaRPr xmlns:a="http://schemas.openxmlformats.org/drawingml/2006/main" lang="en-US" sz="5400" b="1" dirty="0"/>
          </a:p>
        </p:txBody>
      </p:sp>
      <p:sp>
        <p:nvSpPr>
          <p:cNvPr id="4" name="Slide Number Placeholder 3"/>
          <p:cNvSpPr>
            <a:spLocks noGrp="1"/>
          </p:cNvSpPr>
          <p:nvPr>
            <p:ph type="sldNum" sz="quarter" idx="12"/>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892" y="-1"/>
            <a:ext cx="10474108" cy="1215025"/>
          </a:xfrm>
        </p:spPr>
        <p:txBody>
          <a:bodyPr/>
          <a:lstStyle/>
          <a:p>
            <a:pPr xmlns:a="http://schemas.openxmlformats.org/drawingml/2006/main" algn="ctr"/>
            <a:r xmlns:a="http://schemas.openxmlformats.org/drawingml/2006/main">
              <a:rPr lang="zh" b="1" dirty="0"/>
              <a:t>事实 22：大多数 UST 支线学校向 UST 提供有限数量的学生</a:t>
            </a:r>
            <a:endParaRPr xmlns:a="http://schemas.openxmlformats.org/drawingml/2006/main" lang="en-US" b="1" dirty="0"/>
          </a:p>
        </p:txBody>
      </p:sp>
      <p:sp>
        <p:nvSpPr>
          <p:cNvPr id="3" name="Content Placeholder 2"/>
          <p:cNvSpPr>
            <a:spLocks noGrp="1"/>
          </p:cNvSpPr>
          <p:nvPr>
            <p:ph idx="1"/>
          </p:nvPr>
        </p:nvSpPr>
        <p:spPr>
          <a:xfrm>
            <a:off x="626300" y="1684502"/>
            <a:ext cx="10935223" cy="452596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自 1991 年以来，仅有 35 所学校向 UST 输送了 200 多名学生</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这些顶尖的附属学校中有许多在香港名列前茅</a:t>
            </a:r>
            <a:endParaRPr xmlns:a="http://schemas.openxmlformats.org/drawingml/2006/main" lang="en-US" dirty="0"/>
          </a:p>
          <a:p>
            <a:pPr marL="0" indent="0">
              <a:spcBef>
                <a:spcPts val="0"/>
              </a:spcBef>
              <a:buNone/>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从 1991 年到 2015 年，超过 60% 的 UST 支线学校总共向 UST 派出不超过 50 名学生</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pic>
        <p:nvPicPr>
          <p:cNvPr id="4" name="Picture 3"/>
          <p:cNvPicPr>
            <a:picLocks noChangeAspect="1"/>
          </p:cNvPicPr>
          <p:nvPr/>
        </p:nvPicPr>
        <p:blipFill>
          <a:blip r:embed="rId1"/>
          <a:stretch>
            <a:fillRect/>
          </a:stretch>
        </p:blipFill>
        <p:spPr>
          <a:xfrm>
            <a:off x="1509354" y="-7656"/>
            <a:ext cx="9378553" cy="686565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77238" y="99422"/>
            <a:ext cx="9930384" cy="6720999"/>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052" y="0"/>
            <a:ext cx="10359948" cy="1186811"/>
          </a:xfrm>
        </p:spPr>
        <p:txBody>
          <a:bodyPr>
            <a:noAutofit/>
          </a:bodyPr>
          <a:lstStyle/>
          <a:p>
            <a:pPr algn="ctr"/>
            <a:br>
              <a:rPr lang="en-US" dirty="0"/>
            </a:br>
            <a:br>
              <a:rPr lang="en-US" dirty="0"/>
            </a:b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graphicFrame>
        <p:nvGraphicFramePr>
          <p:cNvPr id="3" name="Table 2"/>
          <p:cNvGraphicFramePr>
            <a:graphicFrameLocks noGrp="1"/>
          </p:cNvGraphicFramePr>
          <p:nvPr/>
        </p:nvGraphicFramePr>
        <p:xfrm>
          <a:off x="701459" y="1354640"/>
          <a:ext cx="10860064" cy="5377933"/>
        </p:xfrm>
        <a:graphic>
          <a:graphicData uri="http://schemas.openxmlformats.org/drawingml/2006/table">
            <a:tbl>
              <a:tblPr/>
              <a:tblGrid>
                <a:gridCol w="345371"/>
                <a:gridCol w="5488549"/>
                <a:gridCol w="1256536"/>
                <a:gridCol w="1256536"/>
                <a:gridCol w="1256536"/>
                <a:gridCol w="1256536"/>
              </a:tblGrid>
              <a:tr h="453760">
                <a:tc>
                  <a:txBody>
                    <a:bodyPr/>
                    <a:lstStyle/>
                    <a:p>
                      <a:pPr xmlns:a="http://schemas.openxmlformats.org/drawingml/2006/main" algn="l" fontAlgn="ctr"/>
                      <a:r xmlns:a="http://schemas.openxmlformats.org/drawingml/2006/main">
                        <a:rPr lang="zh" sz="1100" b="0" i="0" u="none" strike="noStrike" dirty="0">
                          <a:solidFill>
                            <a:srgbClr val="000000"/>
                          </a:solidFill>
                          <a:effectLst/>
                          <a:latin typeface="Calibri" panose="020F0502020204030204"/>
                        </a:rPr>
                        <a:t> </a:t>
                      </a:r>
                      <a:endParaRPr xmlns:a="http://schemas.openxmlformats.org/drawingml/2006/main" lang="en-US" sz="1100" b="0" i="0" u="none" strike="noStrike" dirty="0">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xmlns:a="http://schemas.openxmlformats.org/drawingml/2006/main" algn="l" fontAlgn="ctr"/>
                      <a:r xmlns:a="http://schemas.openxmlformats.org/drawingml/2006/main">
                        <a:rPr lang="zh" sz="1800" b="0" i="0" u="none" strike="noStrike" dirty="0">
                          <a:solidFill>
                            <a:srgbClr val="000000"/>
                          </a:solidFill>
                          <a:effectLst/>
                          <a:latin typeface="Calibri" panose="020F0502020204030204"/>
                        </a:rPr>
                        <a:t>中学</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UST入学</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%DSE 5/+</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%联招 3322</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％大学</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9560">
                <a:tc>
                  <a:txBody>
                    <a:bodyPr/>
                    <a:lstStyle/>
                    <a:p>
                      <a:pPr algn="l" fontAlgn="ctr"/>
                      <a:endParaRPr lang="en-US" sz="1100" b="0" i="0" u="none" strike="noStrike" dirty="0">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xmlns:a="http://schemas.openxmlformats.org/drawingml/2006/main" algn="l" fontAlgn="ctr"/>
                      <a:r xmlns:a="http://schemas.openxmlformats.org/drawingml/2006/main">
                        <a:rPr lang="zh" sz="1800" b="0" i="0" u="none" strike="noStrike" dirty="0">
                          <a:solidFill>
                            <a:srgbClr val="000000"/>
                          </a:solidFill>
                          <a:effectLst/>
                          <a:latin typeface="Calibri" panose="020F0502020204030204"/>
                        </a:rPr>
                        <a:t>恒生商学院</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921</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74.8 </a:t>
                      </a:r>
                      <a:r xmlns:a="http://schemas.openxmlformats.org/drawingml/2006/main">
                        <a:rPr lang="zh" sz="1800" b="0" i="0" u="none" strike="noStrike" baseline="30000" dirty="0">
                          <a:solidFill>
                            <a:srgbClr val="000000"/>
                          </a:solidFill>
                          <a:effectLst/>
                          <a:latin typeface="Calibri" panose="020F0502020204030204"/>
                        </a:rPr>
                        <a:t>[1]</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l" fontAlgn="ctr"/>
                      <a:r xmlns:a="http://schemas.openxmlformats.org/drawingml/2006/main">
                        <a:rPr lang="zh" sz="1800" b="0" i="0" u="none" strike="noStrike" dirty="0">
                          <a:solidFill>
                            <a:srgbClr val="000000"/>
                          </a:solidFill>
                          <a:effectLst/>
                          <a:latin typeface="Calibri" panose="020F0502020204030204"/>
                        </a:rPr>
                        <a:t>保良局</a:t>
                      </a:r>
                      <a:r xmlns:a="http://schemas.openxmlformats.org/drawingml/2006/main">
                        <a:rPr lang="zh" sz="1800" b="0" i="0" u="none" strike="noStrike" dirty="0" err="1">
                          <a:solidFill>
                            <a:srgbClr val="000000"/>
                          </a:solidFill>
                          <a:effectLst/>
                          <a:latin typeface="Calibri" panose="020F0502020204030204"/>
                        </a:rPr>
                        <a:t>维伍德国贸</a:t>
                      </a:r>
                      <a:r xmlns:a="http://schemas.openxmlformats.org/drawingml/2006/main">
                        <a:rPr lang="zh" sz="1800" b="0" i="0" u="none" strike="noStrike" dirty="0">
                          <a:solidFill>
                            <a:srgbClr val="000000"/>
                          </a:solidFill>
                          <a:effectLst/>
                          <a:latin typeface="Calibri" panose="020F0502020204030204"/>
                        </a:rPr>
                        <a:t>庄六中学院，</a:t>
                      </a:r>
                      <a:r xmlns:a="http://schemas.openxmlformats.org/drawingml/2006/main">
                        <a:rPr lang="zh" sz="1800" b="0" i="0" u="none" strike="noStrike" baseline="0" dirty="0">
                          <a:solidFill>
                            <a:srgbClr val="000000"/>
                          </a:solidFill>
                          <a:effectLst/>
                          <a:latin typeface="Calibri" panose="020F0502020204030204"/>
                        </a:rPr>
                        <a:t> </a:t>
                      </a:r>
                      <a:r xmlns:a="http://schemas.openxmlformats.org/drawingml/2006/main">
                        <a:rPr lang="zh" sz="1800" b="0" i="0" u="none" strike="noStrike" dirty="0">
                          <a:solidFill>
                            <a:srgbClr val="000000"/>
                          </a:solidFill>
                          <a:effectLst/>
                          <a:latin typeface="Calibri" panose="020F0502020204030204"/>
                        </a:rPr>
                        <a:t>KTC</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688</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57*</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38.6</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l" fontAlgn="ctr"/>
                      <a:r xmlns:a="http://schemas.openxmlformats.org/drawingml/2006/main">
                        <a:rPr lang="zh" sz="1800" b="0" i="0" u="none" strike="noStrike" dirty="0">
                          <a:solidFill>
                            <a:srgbClr val="000000"/>
                          </a:solidFill>
                          <a:effectLst/>
                          <a:latin typeface="Calibri" panose="020F0502020204030204"/>
                        </a:rPr>
                        <a:t>拉萨尔</a:t>
                      </a:r>
                      <a:r xmlns:a="http://schemas.openxmlformats.org/drawingml/2006/main">
                        <a:rPr lang="zh" sz="1800" b="0" i="0" u="none" strike="noStrike" dirty="0" err="1">
                          <a:solidFill>
                            <a:srgbClr val="000000"/>
                          </a:solidFill>
                          <a:effectLst/>
                          <a:latin typeface="Calibri" panose="020F0502020204030204"/>
                        </a:rPr>
                        <a:t>学院</a:t>
                      </a:r>
                      <a:endParaRPr xmlns:a="http://schemas.openxmlformats.org/drawingml/2006/main" lang="es-ES_tradnl"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325</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43</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l" fontAlgn="ctr"/>
                      <a:r xmlns:a="http://schemas.openxmlformats.org/drawingml/2006/main">
                        <a:rPr lang="zh" sz="1800" b="0" i="0" u="none" strike="noStrike" dirty="0">
                          <a:solidFill>
                            <a:srgbClr val="000000"/>
                          </a:solidFill>
                          <a:effectLst/>
                          <a:latin typeface="Calibri" panose="020F0502020204030204"/>
                        </a:rPr>
                        <a:t>圣公会曾</a:t>
                      </a:r>
                      <a:r xmlns:a="http://schemas.openxmlformats.org/drawingml/2006/main">
                        <a:rPr lang="zh" sz="1800" b="0" i="0" u="none" strike="noStrike" dirty="0" err="1">
                          <a:solidFill>
                            <a:srgbClr val="000000"/>
                          </a:solidFill>
                          <a:effectLst/>
                          <a:latin typeface="Calibri" panose="020F0502020204030204"/>
                        </a:rPr>
                        <a:t>肇</a:t>
                      </a:r>
                      <a:r xmlns:a="http://schemas.openxmlformats.org/drawingml/2006/main">
                        <a:rPr lang="zh" sz="1800" b="0" i="0" u="none" strike="noStrike" dirty="0">
                          <a:solidFill>
                            <a:srgbClr val="000000"/>
                          </a:solidFill>
                          <a:effectLst/>
                          <a:latin typeface="Calibri" panose="020F0502020204030204"/>
                        </a:rPr>
                        <a:t>添中学</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297</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39.6</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79.1</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l" fontAlgn="ctr"/>
                      <a:r xmlns:a="http://schemas.openxmlformats.org/drawingml/2006/main">
                        <a:rPr lang="zh" sz="1800" b="0" i="0" u="none" strike="noStrike" dirty="0">
                          <a:solidFill>
                            <a:srgbClr val="000000"/>
                          </a:solidFill>
                          <a:effectLst/>
                          <a:latin typeface="Calibri" panose="020F0502020204030204"/>
                        </a:rPr>
                        <a:t>国王学院</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283</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81.3</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l" fontAlgn="ctr"/>
                      <a:r xmlns:a="http://schemas.openxmlformats.org/drawingml/2006/main">
                        <a:rPr lang="zh" sz="1800" b="0" i="0" u="none" strike="noStrike" dirty="0">
                          <a:solidFill>
                            <a:srgbClr val="000000"/>
                          </a:solidFill>
                          <a:effectLst/>
                          <a:latin typeface="Calibri" panose="020F0502020204030204"/>
                        </a:rPr>
                        <a:t>圣保罗男女混合学院</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277</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66</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91.9</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99</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l" fontAlgn="ctr"/>
                      <a:r xmlns:a="http://schemas.openxmlformats.org/drawingml/2006/main">
                        <a:rPr lang="zh" sz="1800" b="0" i="0" u="none" strike="noStrike">
                          <a:solidFill>
                            <a:srgbClr val="000000"/>
                          </a:solidFill>
                          <a:effectLst/>
                          <a:latin typeface="Calibri" panose="020F0502020204030204"/>
                        </a:rPr>
                        <a:t>圣保罗修道院学校</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277</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100</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l" fontAlgn="ctr"/>
                      <a:r xmlns:a="http://schemas.openxmlformats.org/drawingml/2006/main">
                        <a:rPr lang="zh" sz="1800" b="0" i="0" u="none" strike="noStrike">
                          <a:solidFill>
                            <a:srgbClr val="000000"/>
                          </a:solidFill>
                          <a:effectLst/>
                          <a:latin typeface="Calibri" panose="020F0502020204030204"/>
                        </a:rPr>
                        <a:t>皇后学院</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270</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66</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85.5</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62 </a:t>
                      </a:r>
                      <a:r xmlns:a="http://schemas.openxmlformats.org/drawingml/2006/main">
                        <a:rPr lang="zh" sz="1800" b="0" i="0" u="none" strike="noStrike" baseline="30000" dirty="0">
                          <a:solidFill>
                            <a:srgbClr val="000000"/>
                          </a:solidFill>
                          <a:effectLst/>
                          <a:latin typeface="Calibri" panose="020F0502020204030204"/>
                        </a:rPr>
                        <a:t>[2]</a:t>
                      </a:r>
                      <a:endParaRPr xmlns:a="http://schemas.openxmlformats.org/drawingml/2006/main" lang="en-US" sz="1800" b="0" i="0" u="none" strike="noStrike" baseline="30000" dirty="0">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l" fontAlgn="ctr"/>
                      <a:r xmlns:a="http://schemas.openxmlformats.org/drawingml/2006/main">
                        <a:rPr lang="zh" sz="1800" b="0" i="0" u="none" strike="noStrike" dirty="0">
                          <a:solidFill>
                            <a:srgbClr val="000000"/>
                          </a:solidFill>
                          <a:effectLst/>
                          <a:latin typeface="Calibri" panose="020F0502020204030204"/>
                        </a:rPr>
                        <a:t>观塘玛利诺书院</a:t>
                      </a:r>
                      <a:endParaRPr xmlns:a="http://schemas.openxmlformats.org/drawingml/2006/main" lang="fi-FI"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268</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22</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90</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xmlns:a="http://schemas.openxmlformats.org/drawingml/2006/main" algn="l" fontAlgn="ctr"/>
                      <a:r xmlns:a="http://schemas.openxmlformats.org/drawingml/2006/main">
                        <a:rPr lang="zh" sz="1100" b="0" i="0" u="none" strike="noStrike" dirty="0">
                          <a:solidFill>
                            <a:srgbClr val="000000"/>
                          </a:solidFill>
                          <a:effectLst/>
                          <a:latin typeface="Calibri" panose="020F0502020204030204"/>
                        </a:rPr>
                        <a:t> </a:t>
                      </a:r>
                      <a:endParaRPr xmlns:a="http://schemas.openxmlformats.org/drawingml/2006/main" lang="en-US" sz="1100" b="0" i="0" u="none" strike="noStrike" dirty="0">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xmlns:a="http://schemas.openxmlformats.org/drawingml/2006/main" algn="l" fontAlgn="ctr"/>
                      <a:r xmlns:a="http://schemas.openxmlformats.org/drawingml/2006/main">
                        <a:rPr lang="zh" sz="1800" b="0" i="0" u="none" strike="noStrike" dirty="0">
                          <a:solidFill>
                            <a:srgbClr val="000000"/>
                          </a:solidFill>
                          <a:effectLst/>
                          <a:latin typeface="Calibri" panose="020F0502020204030204"/>
                        </a:rPr>
                        <a:t>圣约瑟夫学院</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267</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21.1</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xmlns:a="http://schemas.openxmlformats.org/drawingml/2006/main" algn="ctr" fontAlgn="ctr"/>
                      <a:r xmlns:a="http://schemas.openxmlformats.org/drawingml/2006/main">
                        <a:rPr lang="zh" sz="1800" b="0" i="0" u="none" strike="noStrike">
                          <a:solidFill>
                            <a:srgbClr val="000000"/>
                          </a:solidFill>
                          <a:effectLst/>
                          <a:latin typeface="Calibri" panose="020F0502020204030204"/>
                        </a:rPr>
                        <a:t>87.97</a:t>
                      </a:r>
                      <a:endParaRPr xmlns:a="http://schemas.openxmlformats.org/drawingml/2006/main"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xmlns:a="http://schemas.openxmlformats.org/drawingml/2006/main" algn="ctr" fontAlgn="ctr"/>
                      <a:r xmlns:a="http://schemas.openxmlformats.org/drawingml/2006/main">
                        <a:rPr lang="zh" sz="1800" b="0" i="0" u="none" strike="noStrike" dirty="0">
                          <a:solidFill>
                            <a:srgbClr val="000000"/>
                          </a:solidFill>
                          <a:effectLst/>
                          <a:latin typeface="Calibri" panose="020F0502020204030204"/>
                        </a:rPr>
                        <a:t>85</a:t>
                      </a:r>
                      <a:endParaRPr xmlns:a="http://schemas.openxmlformats.org/drawingml/2006/main"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r>
              <a:tr h="520994">
                <a:tc gridSpan="6">
                  <a:txBody>
                    <a:bodyPr/>
                    <a:lstStyle/>
                    <a:p>
                      <a:pPr xmlns:a="http://schemas.openxmlformats.org/drawingml/2006/main" marL="914400" indent="-514350" algn="l" fontAlgn="t"/>
                      <a:r xmlns:a="http://schemas.openxmlformats.org/drawingml/2006/main">
                        <a:rPr lang="zh" sz="1600" b="0" i="0" u="none" strike="noStrike" dirty="0">
                          <a:solidFill>
                            <a:srgbClr val="000000"/>
                          </a:solidFill>
                          <a:effectLst/>
                          <a:latin typeface="Calibri" panose="020F0502020204030204"/>
                        </a:rPr>
                        <a:t>注：[1] 2012 HKALE 的</a:t>
                      </a:r>
                      <a:r xmlns:a="http://schemas.openxmlformats.org/drawingml/2006/main">
                        <a:rPr lang="zh" sz="1600" b="0" i="0" u="none" strike="noStrike" baseline="0" dirty="0">
                          <a:solidFill>
                            <a:srgbClr val="000000"/>
                          </a:solidFill>
                          <a:effectLst/>
                          <a:latin typeface="Calibri" panose="020F0502020204030204"/>
                        </a:rPr>
                        <a:t>Percent </a:t>
                      </a:r>
                      <a:r xmlns:a="http://schemas.openxmlformats.org/drawingml/2006/main">
                        <a:rPr lang="zh" sz="1600" b="0" i="0" u="none" strike="noStrike" dirty="0">
                          <a:solidFill>
                            <a:srgbClr val="000000"/>
                          </a:solidFill>
                          <a:effectLst/>
                          <a:latin typeface="Calibri" panose="020F0502020204030204"/>
                        </a:rPr>
                        <a:t>1 A 代替。</a:t>
                      </a:r>
                      <a:r xmlns:a="http://schemas.openxmlformats.org/drawingml/2006/main">
                        <a:rPr lang="zh" sz="1600" b="0" i="0" u="none" strike="noStrike" baseline="0" dirty="0">
                          <a:solidFill>
                            <a:srgbClr val="000000"/>
                          </a:solidFill>
                          <a:effectLst/>
                          <a:latin typeface="Calibri" panose="020F0502020204030204"/>
                        </a:rPr>
                        <a:t> </a:t>
                      </a:r>
                      <a:endParaRPr xmlns:a="http://schemas.openxmlformats.org/drawingml/2006/main" lang="en-US" sz="1600" b="0" i="0" u="none" strike="noStrike" baseline="0" dirty="0">
                        <a:solidFill>
                          <a:srgbClr val="000000"/>
                        </a:solidFill>
                        <a:effectLst/>
                        <a:latin typeface="Calibri" panose="020F0502020204030204"/>
                      </a:endParaRPr>
                    </a:p>
                    <a:p>
                      <a:pPr xmlns:a="http://schemas.openxmlformats.org/drawingml/2006/main" marL="914400" indent="-514350" algn="l" fontAlgn="t"/>
                      <a:r xmlns:a="http://schemas.openxmlformats.org/drawingml/2006/main">
                        <a:rPr lang="zh" sz="1600" b="0" i="0" u="none" strike="noStrike" baseline="0" dirty="0">
                          <a:solidFill>
                            <a:srgbClr val="000000"/>
                          </a:solidFill>
                          <a:effectLst/>
                          <a:latin typeface="Calibri" panose="020F0502020204030204"/>
                        </a:rPr>
                        <a:t>就读于教资会资助的学位课程</a:t>
                      </a:r>
                      <a:r xmlns:a="http://schemas.openxmlformats.org/drawingml/2006/main">
                        <a:rPr lang="zh" sz="1600" b="0" i="0" u="none" strike="noStrike" dirty="0">
                          <a:solidFill>
                            <a:srgbClr val="000000"/>
                          </a:solidFill>
                          <a:effectLst/>
                          <a:latin typeface="Calibri" panose="020F0502020204030204"/>
                        </a:rPr>
                        <a:t>的学生百分比。</a:t>
                      </a:r>
                      <a:r xmlns:a="http://schemas.openxmlformats.org/drawingml/2006/main">
                        <a:rPr lang="zh" sz="1600" b="0" i="0" u="none" strike="noStrike" baseline="0" dirty="0">
                          <a:solidFill>
                            <a:srgbClr val="000000"/>
                          </a:solidFill>
                          <a:effectLst/>
                          <a:latin typeface="Calibri" panose="020F0502020204030204"/>
                        </a:rPr>
                        <a:t>不包括在海外上大学的学生。</a:t>
                      </a:r>
                      <a:endParaRPr xmlns:a="http://schemas.openxmlformats.org/drawingml/2006/main" lang="en-US" sz="1600" b="0" i="0" u="none" strike="noStrike" dirty="0">
                        <a:solidFill>
                          <a:srgbClr val="000000"/>
                        </a:solidFill>
                        <a:effectLst/>
                        <a:latin typeface="Calibri" panose="020F0502020204030204"/>
                      </a:endParaRPr>
                    </a:p>
                  </a:txBody>
                  <a:tcPr marL="12700" marR="12700" marT="12700" marB="0">
                    <a:lnL>
                      <a:noFill/>
                    </a:lnL>
                    <a:lnR>
                      <a:noFill/>
                    </a:lnR>
                    <a:lnT w="6350" cap="flat" cmpd="sng" algn="ctr">
                      <a:solidFill>
                        <a:srgbClr val="000000"/>
                      </a:solidFill>
                      <a:prstDash val="solid"/>
                      <a:round/>
                      <a:headEnd type="none" w="med" len="med"/>
                      <a:tailEnd type="none" w="med" len="med"/>
                    </a:lnT>
                    <a:lnB>
                      <a:noFill/>
                    </a:lnB>
                  </a:tcPr>
                </a:tc>
                <a:tc hMerge="1">
                  <a:tcPr/>
                </a:tc>
                <a:tc hMerge="1">
                  <a:tcPr/>
                </a:tc>
                <a:tc hMerge="1">
                  <a:tcPr/>
                </a:tc>
                <a:tc hMerge="1">
                  <a:tcPr/>
                </a:tc>
                <a:tc hMerge="1">
                  <a:tcPr/>
                </a:tc>
              </a:tr>
            </a:tbl>
          </a:graphicData>
        </a:graphic>
      </p:graphicFrame>
      <p:grpSp>
        <p:nvGrpSpPr>
          <p:cNvPr id="8" name="Group 7"/>
          <p:cNvGrpSpPr/>
          <p:nvPr/>
        </p:nvGrpSpPr>
        <p:grpSpPr>
          <a:xfrm>
            <a:off x="380997" y="1962862"/>
            <a:ext cx="684496" cy="4244374"/>
            <a:chOff x="380997" y="1787498"/>
            <a:chExt cx="684496" cy="4244374"/>
          </a:xfrm>
        </p:grpSpPr>
        <p:pic>
          <p:nvPicPr>
            <p:cNvPr id="16" name="Picture 15" descr="1恆商.gif"/>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0511" y="1787498"/>
              <a:ext cx="371230" cy="371230"/>
            </a:xfrm>
            <a:prstGeom prst="rect">
              <a:avLst/>
            </a:prstGeom>
          </p:spPr>
        </p:pic>
        <p:pic>
          <p:nvPicPr>
            <p:cNvPr id="17" name="Picture 16" descr="2莊啟程預科書院.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953" y="2202005"/>
              <a:ext cx="517351" cy="460913"/>
            </a:xfrm>
            <a:prstGeom prst="rect">
              <a:avLst/>
            </a:prstGeom>
          </p:spPr>
        </p:pic>
        <p:pic>
          <p:nvPicPr>
            <p:cNvPr id="18" name="Picture 17" descr="3喇沙.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15" y="2662918"/>
              <a:ext cx="301126" cy="325636"/>
            </a:xfrm>
            <a:prstGeom prst="rect">
              <a:avLst/>
            </a:prstGeom>
          </p:spPr>
        </p:pic>
        <p:pic>
          <p:nvPicPr>
            <p:cNvPr id="19" name="Picture 18" descr="4曾肇添中學.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531" y="3081425"/>
              <a:ext cx="432371" cy="332153"/>
            </a:xfrm>
            <a:prstGeom prst="rect">
              <a:avLst/>
            </a:prstGeom>
          </p:spPr>
        </p:pic>
        <p:pic>
          <p:nvPicPr>
            <p:cNvPr id="20" name="Picture 19" descr="5英皇書院.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07" y="3457654"/>
              <a:ext cx="328688" cy="424556"/>
            </a:xfrm>
            <a:prstGeom prst="rect">
              <a:avLst/>
            </a:prstGeom>
          </p:spPr>
        </p:pic>
        <p:pic>
          <p:nvPicPr>
            <p:cNvPr id="21" name="Picture 20" descr="6聖保羅男女中學.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907" y="3955426"/>
              <a:ext cx="293078" cy="293078"/>
            </a:xfrm>
            <a:prstGeom prst="rect">
              <a:avLst/>
            </a:prstGeom>
          </p:spPr>
        </p:pic>
        <p:pic>
          <p:nvPicPr>
            <p:cNvPr id="22" name="Picture 21" descr="7聖保祿學校.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178" y="4284021"/>
              <a:ext cx="360605" cy="458596"/>
            </a:xfrm>
            <a:prstGeom prst="rect">
              <a:avLst/>
            </a:prstGeom>
          </p:spPr>
        </p:pic>
        <p:pic>
          <p:nvPicPr>
            <p:cNvPr id="23" name="Picture 22" descr="8皇仁書院.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1109" y="4780302"/>
              <a:ext cx="356674" cy="410477"/>
            </a:xfrm>
            <a:prstGeom prst="rect">
              <a:avLst/>
            </a:prstGeom>
          </p:spPr>
        </p:pic>
        <p:pic>
          <p:nvPicPr>
            <p:cNvPr id="24" name="Picture 23" descr="9觀塘瑪利諾書院.gif"/>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380997" y="5190779"/>
              <a:ext cx="684496" cy="445794"/>
            </a:xfrm>
            <a:prstGeom prst="rect">
              <a:avLst/>
            </a:prstGeom>
          </p:spPr>
        </p:pic>
        <p:pic>
          <p:nvPicPr>
            <p:cNvPr id="25" name="Picture 24" descr="10聖若瑟書院.gif"/>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1109" y="5636573"/>
              <a:ext cx="344928" cy="395299"/>
            </a:xfrm>
            <a:prstGeom prst="rect">
              <a:avLst/>
            </a:prstGeom>
          </p:spPr>
        </p:pic>
      </p:grpSp>
      <p:sp>
        <p:nvSpPr>
          <p:cNvPr id="5" name="TextBox 4"/>
          <p:cNvSpPr txBox="1"/>
          <p:nvPr/>
        </p:nvSpPr>
        <p:spPr>
          <a:xfrm>
            <a:off x="1808376" y="0"/>
            <a:ext cx="10383624" cy="1200329"/>
          </a:xfrm>
          <a:prstGeom prst="rect">
            <a:avLst/>
          </a:prstGeom>
          <a:noFill/>
          <a:ln>
            <a:noFill/>
          </a:ln>
          <a:effectLst/>
        </p:spPr>
        <p:txBody>
          <a:bodyPr vert="horz" wrap="square" lIns="91440" tIns="45720" rIns="91440" bIns="45720" numCol="1" anchor="ctr" anchorCtr="0" compatLnSpc="1"/>
          <a:lstStyle>
            <a:lvl1pPr algn="ctr" fontAlgn="base">
              <a:spcBef>
                <a:spcPct val="0"/>
              </a:spcBef>
              <a:spcAft>
                <a:spcPct val="0"/>
              </a:spcAft>
              <a:defRPr kumimoji="1" sz="3600">
                <a:solidFill>
                  <a:srgbClr val="666633"/>
                </a:solidFill>
                <a:latin typeface="+mj-lt"/>
                <a:ea typeface="+mj-ea"/>
                <a:cs typeface="+mj-cs"/>
              </a:defRPr>
            </a:lvl1pPr>
            <a:lvl2pPr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2pPr>
            <a:lvl3pPr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3pPr>
            <a:lvl4pPr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4pPr>
            <a:lvl5pPr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5pPr>
            <a:lvl6pPr marL="457200"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6pPr>
            <a:lvl7pPr marL="914400"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7pPr>
            <a:lvl8pPr marL="1371600"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8pPr>
            <a:lvl9pPr marL="1828800"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9pPr>
          </a:lstStyle>
          <a:p>
            <a:r xmlns:a="http://schemas.openxmlformats.org/drawingml/2006/main">
              <a:rPr lang="zh" b="1" dirty="0"/>
              <a:t>表 1 UST 支线学校前 10 名</a:t>
            </a:r>
            <a:endParaRPr xmlns:a="http://schemas.openxmlformats.org/drawingml/2006/main" lang="nl-NL"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852" y="1"/>
            <a:ext cx="10338148" cy="1240076"/>
          </a:xfrm>
        </p:spPr>
        <p:txBody>
          <a:bodyPr/>
          <a:lstStyle/>
          <a:p>
            <a:pPr xmlns:a="http://schemas.openxmlformats.org/drawingml/2006/main" algn="ctr"/>
            <a:r xmlns:a="http://schemas.openxmlformats.org/drawingml/2006/main">
              <a:rPr lang="zh" b="1" dirty="0"/>
              <a:t>事实 23：四分之三的 UST 支线学校被归类为按人付费学校</a:t>
            </a:r>
            <a:endParaRPr xmlns:a="http://schemas.openxmlformats.org/drawingml/2006/main" lang="en-US" b="1" dirty="0"/>
          </a:p>
        </p:txBody>
      </p:sp>
      <p:sp>
        <p:nvSpPr>
          <p:cNvPr id="3" name="Content Placeholder 2"/>
          <p:cNvSpPr>
            <a:spLocks noGrp="1"/>
          </p:cNvSpPr>
          <p:nvPr>
            <p:ph idx="1"/>
          </p:nvPr>
        </p:nvSpPr>
        <p:spPr>
          <a:xfrm>
            <a:off x="563670" y="1510083"/>
            <a:ext cx="10972801" cy="5116185"/>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四分之三的 UST 支线学校被归类为按人付费学校，即通过向学生出售部分名额获得政府补贴的非盈利私立中学</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直接补贴计划 (DSS) 学校约占所有 UST 支线学校的十分之一</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英语学校基金会 (ESF) 学校仅占 UST 支线学校的 1% 以上</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093095" y="82133"/>
            <a:ext cx="9930384" cy="67758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904" y="1"/>
            <a:ext cx="10313095" cy="1240076"/>
          </a:xfrm>
        </p:spPr>
        <p:txBody>
          <a:bodyPr/>
          <a:lstStyle/>
          <a:p>
            <a:pPr xmlns:a="http://schemas.openxmlformats.org/drawingml/2006/main" algn="ctr"/>
            <a:r xmlns:a="http://schemas.openxmlformats.org/drawingml/2006/main">
              <a:rPr lang="zh" b="1" dirty="0"/>
              <a:t>事实 24：UST 支线学校在分班方面分布均匀</a:t>
            </a:r>
            <a:endParaRPr xmlns:a="http://schemas.openxmlformats.org/drawingml/2006/main" lang="en-US" b="1" dirty="0"/>
          </a:p>
        </p:txBody>
      </p:sp>
      <p:sp>
        <p:nvSpPr>
          <p:cNvPr id="3" name="Content Placeholder 2"/>
          <p:cNvSpPr>
            <a:spLocks noGrp="1"/>
          </p:cNvSpPr>
          <p:nvPr>
            <p:ph idx="1"/>
          </p:nvPr>
        </p:nvSpPr>
        <p:spPr>
          <a:xfrm>
            <a:off x="626300" y="1875773"/>
            <a:ext cx="10956099" cy="4525963"/>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UST 支线学校在条带方面分布均匀</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三分之一的 UST 支线学校属于精英 Band 1 (1A/1B/1C)</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三分之一的 UST 支线学校属于 Band 3 (3A/3B/3C) 和 4 所学校</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103467" y="50830"/>
            <a:ext cx="9067668" cy="67257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
            <a:ext cx="10363199" cy="1227550"/>
          </a:xfrm>
        </p:spPr>
        <p:txBody>
          <a:bodyPr/>
          <a:lstStyle/>
          <a:p>
            <a:pPr xmlns:a="http://schemas.openxmlformats.org/drawingml/2006/main" algn="ctr"/>
            <a:r xmlns:a="http://schemas.openxmlformats.org/drawingml/2006/main">
              <a:rPr lang="zh" b="1" dirty="0"/>
              <a:t>事实 25：大多数 UST 支线学校位于不太富裕的地区</a:t>
            </a:r>
            <a:endParaRPr xmlns:a="http://schemas.openxmlformats.org/drawingml/2006/main" lang="en-US" b="1" dirty="0"/>
          </a:p>
        </p:txBody>
      </p:sp>
      <p:sp>
        <p:nvSpPr>
          <p:cNvPr id="3" name="Content Placeholder 2"/>
          <p:cNvSpPr>
            <a:spLocks noGrp="1"/>
          </p:cNvSpPr>
          <p:nvPr>
            <p:ph idx="1"/>
          </p:nvPr>
        </p:nvSpPr>
        <p:spPr>
          <a:xfrm>
            <a:off x="413359" y="1725461"/>
            <a:ext cx="11536471" cy="4525963"/>
          </a:xfrm>
          <a:noFill/>
          <a:ln>
            <a:noFill/>
          </a:ln>
          <a:effectLst/>
        </p:spPr>
        <p:txBody>
          <a:bodyPr vert="horz" wrap="square" lIns="91440" tIns="45720" rIns="91440" bIns="45720" numCol="1" anchor="t" anchorCtr="0" compatLnSpc="1"/>
          <a:lstStyle/>
          <a:p>
            <a:pPr xmlns:a="http://schemas.openxmlformats.org/drawingml/2006/main">
              <a:spcBef>
                <a:spcPts val="0"/>
              </a:spcBef>
              <a:buFont typeface="Wingdings" panose="05000000000000000000" pitchFamily="2" charset="2"/>
              <a:buChar char="Ø"/>
            </a:pPr>
            <a:r xmlns:a="http://schemas.openxmlformats.org/drawingml/2006/main">
              <a:rPr lang="zh" dirty="0"/>
              <a:t>大多数 UST 支线学校位于九龙和新界</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东区是港岛区唯一拥有大量 UST 支线学校的地区</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大多数 UST 支线学校位于不太富裕的地区——沙田、</a:t>
            </a:r>
            <a:r xmlns:a="http://schemas.openxmlformats.org/drawingml/2006/main">
              <a:rPr lang="zh" dirty="0" err="1"/>
              <a:t>屯</a:t>
            </a:r>
            <a:r xmlns:a="http://schemas.openxmlformats.org/drawingml/2006/main">
              <a:rPr lang="zh" dirty="0"/>
              <a:t> </a:t>
            </a:r>
            <a:r xmlns:a="http://schemas.openxmlformats.org/drawingml/2006/main">
              <a:rPr lang="zh" dirty="0" err="1"/>
              <a:t>门</a:t>
            </a:r>
            <a:r xmlns:a="http://schemas.openxmlformats.org/drawingml/2006/main">
              <a:rPr lang="zh" dirty="0"/>
              <a:t>、元朗和东区（岛）——其中一些，</a:t>
            </a:r>
            <a:r xmlns:a="http://schemas.openxmlformats.org/drawingml/2006/main">
              <a:rPr lang="zh" dirty="0" err="1"/>
              <a:t>屯</a:t>
            </a:r>
            <a:r xmlns:a="http://schemas.openxmlformats.org/drawingml/2006/main">
              <a:rPr lang="zh" dirty="0"/>
              <a:t> </a:t>
            </a:r>
            <a:r xmlns:a="http://schemas.openxmlformats.org/drawingml/2006/main">
              <a:rPr lang="zh" dirty="0" err="1"/>
              <a:t>门</a:t>
            </a:r>
            <a:r xmlns:a="http://schemas.openxmlformats.org/drawingml/2006/main">
              <a:rPr lang="zh" dirty="0"/>
              <a:t>与元朗，相距甚远</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pPr xmlns:a="http://schemas.openxmlformats.org/drawingml/2006/main" algn="r"/>
            <a:r xmlns:a="http://schemas.openxmlformats.org/drawingml/2006/main">
              <a:rPr lang="zh" dirty="0"/>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089765" y="87682"/>
            <a:ext cx="9930384" cy="67703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29100" y="1328868"/>
            <a:ext cx="3733800" cy="3724275"/>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772" y="5444063"/>
            <a:ext cx="5041392" cy="5120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040" y="24024"/>
            <a:ext cx="10398760" cy="1210415"/>
          </a:xfrm>
        </p:spPr>
        <p:txBody>
          <a:bodyPr/>
          <a:lstStyle/>
          <a:p>
            <a:pPr xmlns:a="http://schemas.openxmlformats.org/drawingml/2006/main" algn="ctr"/>
            <a:r xmlns:a="http://schemas.openxmlformats.org/drawingml/2006/main">
              <a:rPr lang="zh" sz="3000" b="1" dirty="0"/>
              <a:t>事实 2：大多数 UST 学生来自科学、工程、商业和管理学院</a:t>
            </a:r>
            <a:endParaRPr xmlns:a="http://schemas.openxmlformats.org/drawingml/2006/main" lang="en-US" sz="3000" b="1" dirty="0"/>
          </a:p>
        </p:txBody>
      </p:sp>
      <p:sp>
        <p:nvSpPr>
          <p:cNvPr id="3" name="Content Placeholder 2"/>
          <p:cNvSpPr>
            <a:spLocks noGrp="1"/>
          </p:cNvSpPr>
          <p:nvPr>
            <p:ph idx="1"/>
          </p:nvPr>
        </p:nvSpPr>
        <p:spPr>
          <a:noFill/>
          <a:ln>
            <a:noFill/>
          </a:ln>
          <a:effectLst/>
        </p:spPr>
        <p:txBody>
          <a:bodyPr vert="horz" wrap="square" lIns="91440" tIns="45720" rIns="91440" bIns="45720" numCol="1" anchor="t" anchorCtr="0" compatLnSpc="1">
            <a:normAutofit lnSpcReduction="10000"/>
          </a:bodyPr>
          <a:lstStyle/>
          <a:p>
            <a:pPr xmlns:a="http://schemas.openxmlformats.org/drawingml/2006/main">
              <a:lnSpc>
                <a:spcPct val="110000"/>
              </a:lnSpc>
              <a:spcBef>
                <a:spcPts val="0"/>
              </a:spcBef>
              <a:buFont typeface="Wingdings" panose="05000000000000000000" pitchFamily="2" charset="2"/>
              <a:buChar char="Ø"/>
            </a:pPr>
            <a:r xmlns:a="http://schemas.openxmlformats.org/drawingml/2006/main">
              <a:rPr lang="zh" dirty="0"/>
              <a:t>工科学生约占 UG 毕业生的 40%</a:t>
            </a:r>
            <a:endParaRPr xmlns:a="http://schemas.openxmlformats.org/drawingml/2006/main" lang="en-US" dirty="0"/>
          </a:p>
          <a:p>
            <a:pPr>
              <a:lnSpc>
                <a:spcPct val="110000"/>
              </a:lnSpc>
              <a:spcBef>
                <a:spcPts val="0"/>
              </a:spcBef>
              <a:buFont typeface="Wingdings" panose="05000000000000000000" pitchFamily="2" charset="2"/>
              <a:buChar char="Ø"/>
            </a:pPr>
            <a:endParaRPr lang="en-US" dirty="0"/>
          </a:p>
          <a:p>
            <a:pPr xmlns:a="http://schemas.openxmlformats.org/drawingml/2006/main">
              <a:lnSpc>
                <a:spcPct val="110000"/>
              </a:lnSpc>
              <a:spcBef>
                <a:spcPts val="0"/>
              </a:spcBef>
              <a:buFont typeface="Wingdings" panose="05000000000000000000" pitchFamily="2" charset="2"/>
              <a:buChar char="Ø"/>
            </a:pPr>
            <a:r xmlns:a="http://schemas.openxmlformats.org/drawingml/2006/main">
              <a:rPr lang="zh" dirty="0"/>
              <a:t>商科和管理类学生逐渐减少，现在占UG毕业生的30%</a:t>
            </a:r>
            <a:endParaRPr xmlns:a="http://schemas.openxmlformats.org/drawingml/2006/main" lang="en-US" dirty="0"/>
          </a:p>
          <a:p>
            <a:pPr>
              <a:lnSpc>
                <a:spcPct val="110000"/>
              </a:lnSpc>
              <a:spcBef>
                <a:spcPts val="0"/>
              </a:spcBef>
              <a:buFont typeface="Wingdings" panose="05000000000000000000" pitchFamily="2" charset="2"/>
              <a:buChar char="Ø"/>
            </a:pPr>
            <a:endParaRPr lang="en-US" dirty="0"/>
          </a:p>
          <a:p>
            <a:pPr xmlns:a="http://schemas.openxmlformats.org/drawingml/2006/main">
              <a:lnSpc>
                <a:spcPct val="110000"/>
              </a:lnSpc>
              <a:spcBef>
                <a:spcPts val="0"/>
              </a:spcBef>
              <a:buFont typeface="Wingdings" panose="05000000000000000000" pitchFamily="2" charset="2"/>
              <a:buChar char="Ø"/>
            </a:pPr>
            <a:r xmlns:a="http://schemas.openxmlformats.org/drawingml/2006/main">
              <a:rPr lang="zh" dirty="0"/>
              <a:t>理科学生逐渐增加，现在也占UG毕业生的30%</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r xmlns:a="http://schemas.openxmlformats.org/drawingml/2006/main">
              <a:rPr lang="zh" dirty="0"/>
              <a:t>                                                                      </a:t>
            </a:r>
            <a:r xmlns:a="http://schemas.openxmlformats.org/drawingml/2006/main">
              <a:rPr lang="zh" sz="1400" dirty="0">
                <a:latin typeface="Arial" panose="020B0604020202020204"/>
                <a:cs typeface="Arial" panose="020B0604020202020204"/>
              </a:rPr>
              <a:t> </a:t>
            </a:r>
            <a:fld xmlns:a="http://schemas.openxmlformats.org/drawingml/2006/main" id="{3BC25BDA-268E-4039-A294-0132160A6BFF}" type="slidenum">
              <a:rPr lang="en-US" sz="1400" dirty="0" smtClean="0">
                <a:solidFill>
                  <a:schemeClr val="tx1"/>
                </a:solidFill>
                <a:latin typeface="Arial" panose="020B0604020202020204"/>
                <a:cs typeface="Arial" panose="020B0604020202020204"/>
              </a:rPr>
            </a:fld>
            <a:endParaRPr xmlns:a="http://schemas.openxmlformats.org/drawingml/2006/main"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102291" y="52084"/>
            <a:ext cx="9930384" cy="68055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268355"/>
            <a:ext cx="9144000" cy="2387600"/>
          </a:xfrm>
        </p:spPr>
        <p:txBody>
          <a:bodyPr>
            <a:normAutofit/>
          </a:bodyPr>
          <a:lstStyle/>
          <a:p>
            <a:r xmlns:a="http://schemas.openxmlformats.org/drawingml/2006/main">
              <a:rPr lang="zh" sz="5400" b="1" dirty="0"/>
              <a:t>性别</a:t>
            </a:r>
            <a:endParaRPr xmlns:a="http://schemas.openxmlformats.org/drawingml/2006/main" lang="en-US" sz="5400" b="1" dirty="0"/>
          </a:p>
        </p:txBody>
      </p:sp>
      <p:sp>
        <p:nvSpPr>
          <p:cNvPr id="2" name="Slide Number Placeholder 1"/>
          <p:cNvSpPr>
            <a:spLocks noGrp="1"/>
          </p:cNvSpPr>
          <p:nvPr>
            <p:ph type="sldNum" sz="quarter" idx="12"/>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910" y="0"/>
            <a:ext cx="10551090" cy="1240077"/>
          </a:xfrm>
        </p:spPr>
        <p:txBody>
          <a:bodyPr>
            <a:noAutofit/>
          </a:bodyPr>
          <a:lstStyle/>
          <a:p>
            <a:pPr xmlns:a="http://schemas.openxmlformats.org/drawingml/2006/main" algn="ctr"/>
            <a:r xmlns:a="http://schemas.openxmlformats.org/drawingml/2006/main">
              <a:rPr lang="zh" sz="2900" b="1" dirty="0"/>
              <a:t>事实 3：UST 女性新生占近 40%，而其他 UGC 大学则为 60%</a:t>
            </a:r>
            <a:endParaRPr xmlns:a="http://schemas.openxmlformats.org/drawingml/2006/main" lang="en-US" sz="2900" b="1" dirty="0"/>
          </a:p>
        </p:txBody>
      </p:sp>
      <p:sp>
        <p:nvSpPr>
          <p:cNvPr id="3" name="Content Placeholder 2"/>
          <p:cNvSpPr>
            <a:spLocks noGrp="1"/>
          </p:cNvSpPr>
          <p:nvPr>
            <p:ph idx="1"/>
          </p:nvPr>
        </p:nvSpPr>
        <p:spPr>
          <a:xfrm>
            <a:off x="588723" y="1484482"/>
            <a:ext cx="11160692" cy="5016526"/>
          </a:xfrm>
        </p:spPr>
        <p:txBody>
          <a:bodyPr/>
          <a:lstStyle/>
          <a:p>
            <a:pPr xmlns:a="http://schemas.openxmlformats.org/drawingml/2006/main">
              <a:spcBef>
                <a:spcPts val="0"/>
              </a:spcBef>
              <a:buFont typeface="Wingdings" panose="05000000000000000000" pitchFamily="2" charset="2"/>
              <a:buChar char="Ø"/>
            </a:pPr>
            <a:r xmlns:a="http://schemas.openxmlformats.org/drawingml/2006/main">
              <a:rPr lang="zh" dirty="0"/>
              <a:t>在理学院，虽然女性新生的比例从 1998 年的 46% 下降到 2010 年的 30% 以下，但此后又回升至 37%</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在工程学院，女新生的比例从 10% 左右翻了一番，达到了 20% 以上</a:t>
            </a:r>
            <a:endParaRPr xmlns:a="http://schemas.openxmlformats.org/drawingml/2006/main" lang="en-US" dirty="0"/>
          </a:p>
          <a:p>
            <a:pPr>
              <a:spcBef>
                <a:spcPts val="0"/>
              </a:spcBef>
              <a:buFont typeface="Wingdings" panose="05000000000000000000" pitchFamily="2" charset="2"/>
              <a:buChar char="Ø"/>
            </a:pPr>
            <a:endParaRPr lang="en-US" dirty="0"/>
          </a:p>
          <a:p>
            <a:pPr xmlns:a="http://schemas.openxmlformats.org/drawingml/2006/main">
              <a:spcBef>
                <a:spcPts val="0"/>
              </a:spcBef>
              <a:buFont typeface="Wingdings" panose="05000000000000000000" pitchFamily="2" charset="2"/>
              <a:buChar char="Ø"/>
            </a:pPr>
            <a:r xmlns:a="http://schemas.openxmlformats.org/drawingml/2006/main">
              <a:rPr lang="zh" dirty="0"/>
              <a:t>在商业与管理学院，女新生的比例从 2003 年的 66% 下降到今天的 50%</a:t>
            </a:r>
            <a:endParaRPr xmlns:a="http://schemas.openxmlformats.org/drawingml/2006/main"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theme/theme1.xml><?xml version="1.0" encoding="utf-8"?>
<a:theme xmlns:a="http://schemas.openxmlformats.org/drawingml/2006/main" name="0910-10">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華康儷粗黑(P)"/>
        <a:cs typeface="華康儷粗黑(P)"/>
      </a:majorFont>
      <a:minorFont>
        <a:latin typeface="Arial"/>
        <a:ea typeface="華康儷中黑(P)"/>
        <a:cs typeface="華康儷中黑(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1800" b="0" i="0" u="none" strike="noStrike" cap="none" normalizeH="0" baseline="0">
            <a:ln>
              <a:noFill/>
            </a:ln>
            <a:solidFill>
              <a:schemeClr val="tx1"/>
            </a:solidFill>
            <a:effectLst/>
            <a:latin typeface="Arial" panose="020B0604020202020204" pitchFamily="34" charset="0"/>
            <a:ea typeface="PMingLiU" charset="0"/>
            <a:cs typeface="PMingLiU"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1800" b="0" i="0" u="none" strike="noStrike" cap="none" normalizeH="0" baseline="0">
            <a:ln>
              <a:noFill/>
            </a:ln>
            <a:solidFill>
              <a:schemeClr val="tx1"/>
            </a:solidFill>
            <a:effectLst/>
            <a:latin typeface="Arial" panose="020B0604020202020204" pitchFamily="34" charset="0"/>
            <a:ea typeface="PMingLiU" charset="0"/>
            <a:cs typeface="PMingLiU"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0910-10.pot</Template>
  <TotalTime>0</TotalTime>
  <Words>13732</Words>
  <Application>WPS 演示</Application>
  <PresentationFormat>Widescreen</PresentationFormat>
  <Paragraphs>423</Paragraphs>
  <Slides>58</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58</vt:i4>
      </vt:variant>
    </vt:vector>
  </HeadingPairs>
  <TitlesOfParts>
    <vt:vector size="75" baseType="lpstr">
      <vt:lpstr>Arial</vt:lpstr>
      <vt:lpstr>宋体</vt:lpstr>
      <vt:lpstr>Wingdings</vt:lpstr>
      <vt:lpstr>PMingLiU</vt:lpstr>
      <vt:lpstr>華康儷粗黑(P)</vt:lpstr>
      <vt:lpstr>華康儷細黑(P)</vt:lpstr>
      <vt:lpstr>Arial</vt:lpstr>
      <vt:lpstr>Times New Roman</vt:lpstr>
      <vt:lpstr>微软雅黑</vt:lpstr>
      <vt:lpstr>Arial Unicode MS</vt:lpstr>
      <vt:lpstr>Calibri</vt:lpstr>
      <vt:lpstr>Calibri</vt:lpstr>
      <vt:lpstr>黑体</vt:lpstr>
      <vt:lpstr>華康儷中黑(P)</vt:lpstr>
      <vt:lpstr>ESRI AMFM Electric</vt:lpstr>
      <vt:lpstr>0910-10</vt:lpstr>
      <vt:lpstr>Custom Design</vt:lpstr>
      <vt:lpstr>25 Facts about HKUST Undergraduates</vt:lpstr>
      <vt:lpstr>Introduction</vt:lpstr>
      <vt:lpstr>Enrollment </vt:lpstr>
      <vt:lpstr>Fact 1: Three Periods of Growth in UST History</vt:lpstr>
      <vt:lpstr>PowerPoint 演示文稿</vt:lpstr>
      <vt:lpstr>Fact 2: Most UST students are from the schools of Science, Engineering, and Business and Management</vt:lpstr>
      <vt:lpstr>PowerPoint 演示文稿</vt:lpstr>
      <vt:lpstr>Gender</vt:lpstr>
      <vt:lpstr>Fact 3: UST female freshmen account for almost 40 percent compared to 60 percent at other UGC universities  </vt:lpstr>
      <vt:lpstr>PowerPoint 演示文稿</vt:lpstr>
      <vt:lpstr>Fact 4: The proportion of female UG graduates has declined from 44 percent in 2001 to 36 percent in 2013</vt:lpstr>
      <vt:lpstr>PowerPoint 演示文稿</vt:lpstr>
      <vt:lpstr>Fact 5: The proportion of female graduates is lowest in Engineering and highest in Business</vt:lpstr>
      <vt:lpstr>PowerPoint 演示文稿</vt:lpstr>
      <vt:lpstr>Fact 6: The largest number of female graduates are in marketing and accounting</vt:lpstr>
      <vt:lpstr>PowerPoint 演示文稿</vt:lpstr>
      <vt:lpstr>Fact 7: The share of female graduates in math has declined precipitously since 2001 </vt:lpstr>
      <vt:lpstr>PowerPoint 演示文稿</vt:lpstr>
      <vt:lpstr>Family Background</vt:lpstr>
      <vt:lpstr>Fact 8: Increasing proportions of freshmen come from white collar versus blue collar families</vt:lpstr>
      <vt:lpstr>PowerPoint 演示文稿</vt:lpstr>
      <vt:lpstr>Fact 9:  More females than males come from professional, managerial, and business families </vt:lpstr>
      <vt:lpstr>PowerPoint 演示文稿</vt:lpstr>
      <vt:lpstr>Fact 10: Business graduates are more likely to have fathers with administrative, professional, and business careers</vt:lpstr>
      <vt:lpstr>PowerPoint 演示文稿</vt:lpstr>
      <vt:lpstr>Fact 11: The percentage of freshmen fathers with secondary or higher education has risen from 50 to 75</vt:lpstr>
      <vt:lpstr>PowerPoint 演示文稿</vt:lpstr>
      <vt:lpstr>Fact 12: Female students are more likely than males to be born to fathers with postsecondary education</vt:lpstr>
      <vt:lpstr>PowerPoint 演示文稿</vt:lpstr>
      <vt:lpstr>Fact 13: Business graduates are more likely to come from post-secondary educated families </vt:lpstr>
      <vt:lpstr>PowerPoint 演示文稿</vt:lpstr>
      <vt:lpstr>Fact 14: Families of freshmen students have become wealthier over time </vt:lpstr>
      <vt:lpstr>PowerPoint 演示文稿</vt:lpstr>
      <vt:lpstr>Fact 15: Female freshmen are more likely than males to come from high-income families </vt:lpstr>
      <vt:lpstr>PowerPoint 演示文稿</vt:lpstr>
      <vt:lpstr>Fact 16: Business graduates are more likely than science and engineering graduates to come from high income families</vt:lpstr>
      <vt:lpstr>PowerPoint 演示文稿</vt:lpstr>
      <vt:lpstr>Fact 17: Proportion of UST students living in public rental housing resembles the general population</vt:lpstr>
      <vt:lpstr>PowerPoint 演示文稿</vt:lpstr>
      <vt:lpstr>Fact 18: Female freshmen are more likely than male freshmen to live in family owned housing</vt:lpstr>
      <vt:lpstr>PowerPoint 演示文稿</vt:lpstr>
      <vt:lpstr>Fact 19: Business UG graduates are less likely than science and engineering graduates to live in public rental housing</vt:lpstr>
      <vt:lpstr>PowerPoint 演示文稿</vt:lpstr>
      <vt:lpstr>Fact 20: Proportion of freshmen from homes with less than 40 m2 has declined from 60 to 30 percent </vt:lpstr>
      <vt:lpstr>PowerPoint 演示文稿</vt:lpstr>
      <vt:lpstr>Fact 21: About 90 Percent of UG Students Live within Two Hours’ Commute</vt:lpstr>
      <vt:lpstr>PowerPoint 演示文稿</vt:lpstr>
      <vt:lpstr>Previous Schooling</vt:lpstr>
      <vt:lpstr>Fact 22: The majority of UST feeder schools supply limited numbers of students to UST </vt:lpstr>
      <vt:lpstr>PowerPoint 演示文稿</vt:lpstr>
      <vt:lpstr>  </vt:lpstr>
      <vt:lpstr>Fact 23: Three quarters of UST feeder schools are classified as caput schools   </vt:lpstr>
      <vt:lpstr>PowerPoint 演示文稿</vt:lpstr>
      <vt:lpstr>Fact 24: UST feeders schools are evenly distributed with respect to banding</vt:lpstr>
      <vt:lpstr>PowerPoint 演示文稿</vt:lpstr>
      <vt:lpstr>Fact 25: Most UST feeder schools are located in less affluent districts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 on Gender Imbalance in STEM and Business</dc:title>
  <dc:creator>WANG, Hongbo</dc:creator>
  <cp:lastModifiedBy>吴艺贝</cp:lastModifiedBy>
  <cp:revision>433</cp:revision>
  <cp:lastPrinted>2015-09-14T05:28:00Z</cp:lastPrinted>
  <dcterms:created xsi:type="dcterms:W3CDTF">2015-06-04T00:54:00Z</dcterms:created>
  <dcterms:modified xsi:type="dcterms:W3CDTF">2022-02-11T11:05:19Z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