
<file path=[Content_Types].xml><?xml version="1.0" encoding="utf-8"?>
<Types xmlns="http://schemas.openxmlformats.org/package/2006/content-types">
  <Default Extension="jpeg" ContentType="image/jpeg"/>
  <Default Extension="tiff" ContentType="image/tiff"/>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7"/>
  </p:notesMasterIdLst>
  <p:handoutMasterIdLst>
    <p:handoutMasterId r:id="rId63"/>
  </p:handoutMasterIdLst>
  <p:sldIdLst>
    <p:sldId id="256" r:id="rId4"/>
    <p:sldId id="299" r:id="rId5"/>
    <p:sldId id="257" r:id="rId6"/>
    <p:sldId id="300" r:id="rId7"/>
    <p:sldId id="354" r:id="rId8"/>
    <p:sldId id="301" r:id="rId9"/>
    <p:sldId id="329" r:id="rId10"/>
    <p:sldId id="259" r:id="rId11"/>
    <p:sldId id="303" r:id="rId12"/>
    <p:sldId id="330" r:id="rId13"/>
    <p:sldId id="304" r:id="rId14"/>
    <p:sldId id="331" r:id="rId15"/>
    <p:sldId id="306" r:id="rId16"/>
    <p:sldId id="332" r:id="rId18"/>
    <p:sldId id="305" r:id="rId19"/>
    <p:sldId id="333" r:id="rId20"/>
    <p:sldId id="307" r:id="rId21"/>
    <p:sldId id="334" r:id="rId22"/>
    <p:sldId id="260" r:id="rId23"/>
    <p:sldId id="308" r:id="rId24"/>
    <p:sldId id="335" r:id="rId25"/>
    <p:sldId id="309" r:id="rId26"/>
    <p:sldId id="336" r:id="rId27"/>
    <p:sldId id="310" r:id="rId28"/>
    <p:sldId id="337" r:id="rId29"/>
    <p:sldId id="311" r:id="rId30"/>
    <p:sldId id="338" r:id="rId31"/>
    <p:sldId id="312" r:id="rId32"/>
    <p:sldId id="339" r:id="rId33"/>
    <p:sldId id="313" r:id="rId34"/>
    <p:sldId id="340" r:id="rId35"/>
    <p:sldId id="314" r:id="rId36"/>
    <p:sldId id="341" r:id="rId37"/>
    <p:sldId id="315" r:id="rId38"/>
    <p:sldId id="342" r:id="rId39"/>
    <p:sldId id="316" r:id="rId40"/>
    <p:sldId id="343" r:id="rId41"/>
    <p:sldId id="317" r:id="rId42"/>
    <p:sldId id="344" r:id="rId43"/>
    <p:sldId id="318" r:id="rId44"/>
    <p:sldId id="345" r:id="rId45"/>
    <p:sldId id="319" r:id="rId46"/>
    <p:sldId id="346" r:id="rId47"/>
    <p:sldId id="320" r:id="rId48"/>
    <p:sldId id="347" r:id="rId49"/>
    <p:sldId id="325" r:id="rId50"/>
    <p:sldId id="348" r:id="rId51"/>
    <p:sldId id="294" r:id="rId52"/>
    <p:sldId id="321" r:id="rId53"/>
    <p:sldId id="349" r:id="rId54"/>
    <p:sldId id="295" r:id="rId55"/>
    <p:sldId id="322" r:id="rId56"/>
    <p:sldId id="350" r:id="rId57"/>
    <p:sldId id="323" r:id="rId58"/>
    <p:sldId id="351" r:id="rId59"/>
    <p:sldId id="324" r:id="rId60"/>
    <p:sldId id="352" r:id="rId61"/>
    <p:sldId id="355" r:id="rId62"/>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4674"/>
  </p:normalViewPr>
  <p:slideViewPr>
    <p:cSldViewPr snapToGrid="0">
      <p:cViewPr varScale="1">
        <p:scale>
          <a:sx n="124" d="100"/>
          <a:sy n="124" d="100"/>
        </p:scale>
        <p:origin x="520" y="168"/>
      </p:cViewPr>
      <p:guideLst>
        <p:guide orient="horz" pos="2160"/>
        <p:guide pos="3840"/>
      </p:guideLst>
    </p:cSldViewPr>
  </p:slideViewPr>
  <p:notesTextViewPr>
    <p:cViewPr>
      <p:scale>
        <a:sx n="1" d="1"/>
        <a:sy n="1" d="1"/>
      </p:scale>
      <p:origin x="0" y="0"/>
    </p:cViewPr>
  </p:notesTextViewPr>
  <p:sorterViewPr>
    <p:cViewPr>
      <p:scale>
        <a:sx n="200" d="100"/>
        <a:sy n="200" d="100"/>
      </p:scale>
      <p:origin x="0" y="901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411"/>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850443" y="1"/>
            <a:ext cx="2945659" cy="496411"/>
          </a:xfrm>
          <a:prstGeom prst="rect">
            <a:avLst/>
          </a:prstGeom>
        </p:spPr>
        <p:txBody>
          <a:bodyPr vert="horz" lIns="93497" tIns="46749" rIns="93497" bIns="46749" rtlCol="0"/>
          <a:lstStyle>
            <a:lvl1pPr algn="r">
              <a:defRPr sz="1200"/>
            </a:lvl1pPr>
          </a:lstStyle>
          <a:p>
            <a:fld id="{BEBA786F-1495-E849-9B23-366ACE82420D}" type="datetimeFigureOut">
              <a:rPr lang="en-US" smtClean="0"/>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3497" tIns="46749" rIns="93497" bIns="46749" rtlCol="0" anchor="b"/>
          <a:lstStyle>
            <a:lvl1pPr algn="r">
              <a:defRPr sz="1200"/>
            </a:lvl1pPr>
          </a:lstStyle>
          <a:p>
            <a:fld id="{B9EEA58F-8818-4D42-A39A-79435B0940D5}"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411"/>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850443" y="1"/>
            <a:ext cx="2945659" cy="496411"/>
          </a:xfrm>
          <a:prstGeom prst="rect">
            <a:avLst/>
          </a:prstGeom>
        </p:spPr>
        <p:txBody>
          <a:bodyPr vert="horz" lIns="93497" tIns="46749" rIns="93497" bIns="46749" rtlCol="0"/>
          <a:lstStyle>
            <a:lvl1pPr algn="r">
              <a:defRPr sz="1200"/>
            </a:lvl1pPr>
          </a:lstStyle>
          <a:p>
            <a:fld id="{72955DA1-CF8A-674B-8061-87D314F10D9E}" type="datetimeFigureOut">
              <a:rPr lang="en-US" smtClean="0"/>
            </a:fld>
            <a:endParaRPr lang="en-US"/>
          </a:p>
        </p:txBody>
      </p:sp>
      <p:sp>
        <p:nvSpPr>
          <p:cNvPr id="4" name="Slide Image Placeholder 3"/>
          <p:cNvSpPr>
            <a:spLocks noGrp="1" noRot="1" noChangeAspect="1"/>
          </p:cNvSpPr>
          <p:nvPr>
            <p:ph type="sldImg" idx="2"/>
          </p:nvPr>
        </p:nvSpPr>
        <p:spPr>
          <a:xfrm>
            <a:off x="88900" y="744538"/>
            <a:ext cx="6619875" cy="3724275"/>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679768" y="4715908"/>
            <a:ext cx="5438140" cy="4467701"/>
          </a:xfrm>
          <a:prstGeom prst="rect">
            <a:avLst/>
          </a:prstGeom>
        </p:spPr>
        <p:txBody>
          <a:bodyPr vert="horz" lIns="93497" tIns="46749" rIns="93497" bIns="46749"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3497" tIns="46749" rIns="93497" bIns="46749" rtlCol="0" anchor="b"/>
          <a:lstStyle>
            <a:lvl1pPr algn="r">
              <a:defRPr sz="1200"/>
            </a:lvl1pPr>
          </a:lstStyle>
          <a:p>
            <a:fld id="{A5269D12-31AB-1F4C-AE5B-B02AAC01E04F}"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Econ?</a:t>
            </a:r>
            <a:endParaRPr lang="en-US" dirty="0"/>
          </a:p>
        </p:txBody>
      </p:sp>
      <p:sp>
        <p:nvSpPr>
          <p:cNvPr id="4" name="Slide Number Placeholder 3"/>
          <p:cNvSpPr>
            <a:spLocks noGrp="1"/>
          </p:cNvSpPr>
          <p:nvPr>
            <p:ph type="sldNum" sz="quarter" idx="10"/>
          </p:nvPr>
        </p:nvSpPr>
        <p:spPr/>
        <p:txBody>
          <a:bodyPr/>
          <a:lstStyle/>
          <a:p>
            <a:fld id="{A5269D12-31AB-1F4C-AE5B-B02AAC01E04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269D12-31AB-1F4C-AE5B-B02AAC01E04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3083" name="Picture 11" descr="image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p:spPr>
      </p:pic>
      <p:sp>
        <p:nvSpPr>
          <p:cNvPr id="3074" name="Rectangle 2"/>
          <p:cNvSpPr>
            <a:spLocks noGrp="1" noChangeArrowheads="1"/>
          </p:cNvSpPr>
          <p:nvPr>
            <p:ph type="ctrTitle"/>
          </p:nvPr>
        </p:nvSpPr>
        <p:spPr>
          <a:xfrm>
            <a:off x="3790951" y="1484314"/>
            <a:ext cx="7393516" cy="1470025"/>
          </a:xfrm>
        </p:spPr>
        <p:txBody>
          <a:bodyPr/>
          <a:lstStyle>
            <a:lvl1pPr algn="r">
              <a:defRPr sz="4300"/>
            </a:lvl1pPr>
          </a:lstStyle>
          <a:p>
            <a:pPr lvl="0"/>
            <a:r>
              <a:rPr lang="en-US" altLang="zh-TW" noProof="0"/>
              <a:t>Click to edit Master title style</a:t>
            </a:r>
            <a:endParaRPr lang="en-US" altLang="zh-TW" noProof="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44451"/>
            <a:ext cx="2743200" cy="608171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44451"/>
            <a:ext cx="8026400" cy="608171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F8320E5-23A4-5047-AA8E-9FB0ED98AC74}" type="datetime1">
              <a:rPr lang="x-none" smtClean="0"/>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BC25BDA-268E-4039-A294-0132160A6BF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79191796-E033-3441-A921-032674D07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Date Placeholder 3"/>
          <p:cNvSpPr>
            <a:spLocks noGrp="1"/>
          </p:cNvSpPr>
          <p:nvPr>
            <p:ph type="dt" sz="half" idx="10"/>
          </p:nvPr>
        </p:nvSpPr>
        <p:spPr/>
        <p:txBody>
          <a:bodyPr/>
          <a:lstStyle/>
          <a:p>
            <a:fld id="{79191796-E033-3441-A921-032674D07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79191796-E033-3441-A921-032674D07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5" name="Date Placeholder 4"/>
          <p:cNvSpPr>
            <a:spLocks noGrp="1"/>
          </p:cNvSpPr>
          <p:nvPr>
            <p:ph type="dt" sz="half" idx="10"/>
          </p:nvPr>
        </p:nvSpPr>
        <p:spPr/>
        <p:txBody>
          <a:bodyPr/>
          <a:lstStyle/>
          <a:p>
            <a:fld id="{79191796-E033-3441-A921-032674D07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7" name="Date Placeholder 6"/>
          <p:cNvSpPr>
            <a:spLocks noGrp="1"/>
          </p:cNvSpPr>
          <p:nvPr>
            <p:ph type="dt" sz="half" idx="10"/>
          </p:nvPr>
        </p:nvSpPr>
        <p:spPr/>
        <p:txBody>
          <a:bodyPr/>
          <a:lstStyle/>
          <a:p>
            <a:fld id="{79191796-E033-3441-A921-032674D0712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79191796-E033-3441-A921-032674D0712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191796-E033-3441-A921-032674D0712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79191796-E033-3441-A921-032674D07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79191796-E033-3441-A921-032674D07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Date Placeholder 3"/>
          <p:cNvSpPr>
            <a:spLocks noGrp="1"/>
          </p:cNvSpPr>
          <p:nvPr>
            <p:ph type="dt" sz="half" idx="10"/>
          </p:nvPr>
        </p:nvSpPr>
        <p:spPr/>
        <p:txBody>
          <a:bodyPr/>
          <a:lstStyle/>
          <a:p>
            <a:fld id="{79191796-E033-3441-A921-032674D07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Date Placeholder 3"/>
          <p:cNvSpPr>
            <a:spLocks noGrp="1"/>
          </p:cNvSpPr>
          <p:nvPr>
            <p:ph type="dt" sz="half" idx="10"/>
          </p:nvPr>
        </p:nvSpPr>
        <p:spPr/>
        <p:txBody>
          <a:bodyPr/>
          <a:lstStyle/>
          <a:p>
            <a:fld id="{79191796-E033-3441-A921-032674D07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4686A-3A24-4F49-B6E4-0A5E8F07B36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Slide Number Placeholder 3"/>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hasCustomPrompt="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lstStyle>
            <a:lvl1pPr>
              <a:defRPr/>
            </a:lvl1pPr>
          </a:lstStyle>
          <a:p>
            <a:fld id="{3BC25BDA-268E-4039-A294-0132160A6BF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3" name="Picture 9" descr="image_6_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1250950"/>
          </a:xfrm>
          <a:prstGeom prst="rect">
            <a:avLst/>
          </a:prstGeom>
          <a:noFill/>
        </p:spPr>
      </p:pic>
      <p:sp>
        <p:nvSpPr>
          <p:cNvPr id="1026" name="Rectangle 2"/>
          <p:cNvSpPr>
            <a:spLocks noGrp="1" noChangeArrowheads="1"/>
          </p:cNvSpPr>
          <p:nvPr>
            <p:ph type="title"/>
          </p:nvPr>
        </p:nvSpPr>
        <p:spPr bwMode="auto">
          <a:xfrm>
            <a:off x="2256367" y="44450"/>
            <a:ext cx="5568951" cy="1143000"/>
          </a:xfrm>
          <a:prstGeom prst="rect">
            <a:avLst/>
          </a:prstGeom>
          <a:noFill/>
          <a:ln>
            <a:noFill/>
          </a:ln>
          <a:effectLst/>
        </p:spPr>
        <p:txBody>
          <a:bodyPr vert="horz" wrap="square" lIns="91440" tIns="45720" rIns="91440" bIns="45720" numCol="1" anchor="ctr" anchorCtr="0" compatLnSpc="1"/>
          <a:lstStyle/>
          <a:p>
            <a:pPr lvl="0"/>
            <a:r>
              <a:rPr lang="zh-TW" altLang="en-US"/>
              <a:t>按下新增標題</a:t>
            </a:r>
            <a:endParaRPr lang="en-US" altLang="zh-TW"/>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p:spPr>
        <p:txBody>
          <a:bodyPr vert="horz" wrap="square" lIns="91440" tIns="45720" rIns="91440" bIns="45720" numCol="1" anchor="t" anchorCtr="0" compatLnSpc="1"/>
          <a:lstStyle/>
          <a:p>
            <a:pPr lvl="0"/>
            <a:r>
              <a:rPr lang="zh-TW" altLang="en-US"/>
              <a:t>按一下以編輯母片</a:t>
            </a:r>
            <a:endParaRPr lang="en-US" altLang="zh-TW"/>
          </a:p>
          <a:p>
            <a:pPr lvl="1"/>
            <a:r>
              <a:rPr lang="zh-TW" altLang="en-US"/>
              <a:t>第二層</a:t>
            </a:r>
            <a:endParaRPr lang="en-US" altLang="zh-TW"/>
          </a:p>
          <a:p>
            <a:pPr lvl="2"/>
            <a:r>
              <a:rPr lang="zh-TW" altLang="en-US"/>
              <a:t>第三層</a:t>
            </a:r>
            <a:endParaRPr lang="en-US" altLang="zh-TW"/>
          </a:p>
          <a:p>
            <a:pPr lvl="3"/>
            <a:r>
              <a:rPr lang="zh-TW" altLang="en-US"/>
              <a:t>第四層</a:t>
            </a:r>
            <a:endParaRPr lang="en-US" altLang="zh-TW"/>
          </a:p>
          <a:p>
            <a:pPr lvl="4"/>
            <a:r>
              <a:rPr lang="zh-TW" altLang="en-US"/>
              <a:t>第五層</a:t>
            </a:r>
            <a:endParaRPr lang="en-US" altLang="zh-TW"/>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a:defRPr sz="1400"/>
            </a:lvl1pPr>
          </a:lstStyle>
          <a:p>
            <a:fld id="{3BC25BDA-268E-4039-A294-0132160A6BF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fontAlgn="base" hangingPunct="1">
        <a:spcBef>
          <a:spcPct val="0"/>
        </a:spcBef>
        <a:spcAft>
          <a:spcPct val="0"/>
        </a:spcAft>
        <a:defRPr kumimoji="1" sz="3600">
          <a:solidFill>
            <a:srgbClr val="666633"/>
          </a:solidFill>
          <a:latin typeface="+mj-lt"/>
          <a:ea typeface="+mj-ea"/>
          <a:cs typeface="+mj-cs"/>
        </a:defRPr>
      </a:lvl1pPr>
      <a:lvl2pPr algn="l" rtl="0" eaLnBrk="1" fontAlgn="base" hangingPunct="1">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2pPr>
      <a:lvl3pPr algn="l" rtl="0" eaLnBrk="1" fontAlgn="base" hangingPunct="1">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3pPr>
      <a:lvl4pPr algn="l" rtl="0" eaLnBrk="1" fontAlgn="base" hangingPunct="1">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4pPr>
      <a:lvl5pPr algn="l" rtl="0" eaLnBrk="1" fontAlgn="base" hangingPunct="1">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5pPr>
      <a:lvl6pPr marL="457200" algn="l" rtl="0" eaLnBrk="1" fontAlgn="base" hangingPunct="1">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6pPr>
      <a:lvl7pPr marL="914400" algn="l" rtl="0" eaLnBrk="1" fontAlgn="base" hangingPunct="1">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7pPr>
      <a:lvl8pPr marL="1371600" algn="l" rtl="0" eaLnBrk="1" fontAlgn="base" hangingPunct="1">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8pPr>
      <a:lvl9pPr marL="1828800" algn="l" rtl="0" eaLnBrk="1" fontAlgn="base" hangingPunct="1">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9pPr>
    </p:titleStyle>
    <p:bodyStyle>
      <a:lvl1pPr marL="342900" indent="-342900" algn="l" rtl="0" eaLnBrk="1" fontAlgn="base" hangingPunct="1">
        <a:spcBef>
          <a:spcPct val="20000"/>
        </a:spcBef>
        <a:spcAft>
          <a:spcPct val="0"/>
        </a:spcAft>
        <a:buChar char="•"/>
        <a:defRPr kumimoji="1" sz="3200">
          <a:solidFill>
            <a:srgbClr val="663300"/>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a:solidFill>
            <a:schemeClr val="tx1"/>
          </a:solidFill>
          <a:latin typeface="+mn-lt"/>
          <a:ea typeface="華康儷細黑(P)" charset="0"/>
          <a:cs typeface="華康儷細黑(P)" charset="0"/>
        </a:defRPr>
      </a:lvl3pPr>
      <a:lvl4pPr marL="1600200" indent="-228600" algn="l" rtl="0" eaLnBrk="1" fontAlgn="base" hangingPunct="1">
        <a:spcBef>
          <a:spcPct val="20000"/>
        </a:spcBef>
        <a:spcAft>
          <a:spcPct val="0"/>
        </a:spcAft>
        <a:buChar char="–"/>
        <a:defRPr kumimoji="1" sz="2000">
          <a:solidFill>
            <a:schemeClr val="tx1"/>
          </a:solidFill>
          <a:latin typeface="+mn-lt"/>
          <a:ea typeface="華康儷細黑(P)" charset="0"/>
          <a:cs typeface="華康儷細黑(P)" charset="0"/>
        </a:defRPr>
      </a:lvl4pPr>
      <a:lvl5pPr marL="2057400" indent="-228600" algn="l" rtl="0" eaLnBrk="1" fontAlgn="base" hangingPunct="1">
        <a:spcBef>
          <a:spcPct val="20000"/>
        </a:spcBef>
        <a:spcAft>
          <a:spcPct val="0"/>
        </a:spcAft>
        <a:buChar char="»"/>
        <a:defRPr kumimoji="1" sz="2000">
          <a:solidFill>
            <a:schemeClr val="tx1"/>
          </a:solidFill>
          <a:latin typeface="+mn-lt"/>
          <a:ea typeface="華康儷細黑(P)" charset="0"/>
          <a:cs typeface="華康儷細黑(P)" charset="0"/>
        </a:defRPr>
      </a:lvl5pPr>
      <a:lvl6pPr marL="2514600" indent="-228600" algn="l" rtl="0" eaLnBrk="1" fontAlgn="base" hangingPunct="1">
        <a:spcBef>
          <a:spcPct val="20000"/>
        </a:spcBef>
        <a:spcAft>
          <a:spcPct val="0"/>
        </a:spcAft>
        <a:buChar char="»"/>
        <a:defRPr kumimoji="1" sz="2000">
          <a:solidFill>
            <a:schemeClr val="tx1"/>
          </a:solidFill>
          <a:latin typeface="+mn-lt"/>
          <a:ea typeface="華康儷細黑(P)" charset="0"/>
          <a:cs typeface="華康儷細黑(P)" charset="0"/>
        </a:defRPr>
      </a:lvl6pPr>
      <a:lvl7pPr marL="2971800" indent="-228600" algn="l" rtl="0" eaLnBrk="1" fontAlgn="base" hangingPunct="1">
        <a:spcBef>
          <a:spcPct val="20000"/>
        </a:spcBef>
        <a:spcAft>
          <a:spcPct val="0"/>
        </a:spcAft>
        <a:buChar char="»"/>
        <a:defRPr kumimoji="1" sz="2000">
          <a:solidFill>
            <a:schemeClr val="tx1"/>
          </a:solidFill>
          <a:latin typeface="+mn-lt"/>
          <a:ea typeface="華康儷細黑(P)" charset="0"/>
          <a:cs typeface="華康儷細黑(P)" charset="0"/>
        </a:defRPr>
      </a:lvl7pPr>
      <a:lvl8pPr marL="3429000" indent="-228600" algn="l" rtl="0" eaLnBrk="1" fontAlgn="base" hangingPunct="1">
        <a:spcBef>
          <a:spcPct val="20000"/>
        </a:spcBef>
        <a:spcAft>
          <a:spcPct val="0"/>
        </a:spcAft>
        <a:buChar char="»"/>
        <a:defRPr kumimoji="1" sz="2000">
          <a:solidFill>
            <a:schemeClr val="tx1"/>
          </a:solidFill>
          <a:latin typeface="+mn-lt"/>
          <a:ea typeface="華康儷細黑(P)" charset="0"/>
          <a:cs typeface="華康儷細黑(P)" charset="0"/>
        </a:defRPr>
      </a:lvl8pPr>
      <a:lvl9pPr marL="3886200" indent="-228600" algn="l" rtl="0" eaLnBrk="1" fontAlgn="base" hangingPunct="1">
        <a:spcBef>
          <a:spcPct val="20000"/>
        </a:spcBef>
        <a:spcAft>
          <a:spcPct val="0"/>
        </a:spcAft>
        <a:buChar char="»"/>
        <a:defRPr kumimoji="1" sz="2000">
          <a:solidFill>
            <a:schemeClr val="tx1"/>
          </a:solidFill>
          <a:latin typeface="+mn-lt"/>
          <a:ea typeface="華康儷細黑(P)" charset="0"/>
          <a:cs typeface="華康儷細黑(P)"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91796-E033-3441-A921-032674D07123}" type="datetimeFigureOut">
              <a:rPr lang="en-US" smtClean="0"/>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4686A-3A24-4F49-B6E4-0A5E8F07B36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4.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5.emf"/></Relationships>
</file>

<file path=ppt/slides/_rels/slide51.xml.rels><?xml version="1.0" encoding="UTF-8" standalone="yes"?>
<Relationships xmlns="http://schemas.openxmlformats.org/package/2006/relationships"><Relationship Id="rId9" Type="http://schemas.openxmlformats.org/officeDocument/2006/relationships/image" Target="../media/image34.GIF"/><Relationship Id="rId8" Type="http://schemas.openxmlformats.org/officeDocument/2006/relationships/image" Target="../media/image33.jpeg"/><Relationship Id="rId7" Type="http://schemas.openxmlformats.org/officeDocument/2006/relationships/image" Target="../media/image32.jpeg"/><Relationship Id="rId6" Type="http://schemas.openxmlformats.org/officeDocument/2006/relationships/image" Target="../media/image31.GIF"/><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jpeg"/><Relationship Id="rId2" Type="http://schemas.openxmlformats.org/officeDocument/2006/relationships/image" Target="../media/image27.GIF"/><Relationship Id="rId12" Type="http://schemas.openxmlformats.org/officeDocument/2006/relationships/notesSlide" Target="../notesSlides/notesSlide2.xml"/><Relationship Id="rId11" Type="http://schemas.openxmlformats.org/officeDocument/2006/relationships/slideLayout" Target="../slideLayouts/slideLayout2.xml"/><Relationship Id="rId10" Type="http://schemas.openxmlformats.org/officeDocument/2006/relationships/image" Target="../media/image35.GIF"/><Relationship Id="rId1" Type="http://schemas.openxmlformats.org/officeDocument/2006/relationships/image" Target="../media/image26.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6.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8.emf"/></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tiff"/><Relationship Id="rId1" Type="http://schemas.openxmlformats.org/officeDocument/2006/relationships/image" Target="../media/image3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3477" y="2223350"/>
            <a:ext cx="7393516" cy="1470025"/>
          </a:xfrm>
        </p:spPr>
        <p:txBody>
          <a:bodyPr>
            <a:normAutofit/>
          </a:bodyPr>
          <a:lstStyle/>
          <a:p>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 Facts about HKUST Undergraduates</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9347200" y="6381750"/>
            <a:ext cx="2844800" cy="476250"/>
          </a:xfrm>
        </p:spPr>
        <p:txBody>
          <a:bodyPr/>
          <a:lstStyle/>
          <a:p>
            <a:fld id="{3BC25BDA-268E-4039-A294-0132160A6BFF}" type="slidenum">
              <a:rPr lang="en-US" smtClean="0"/>
            </a:fld>
            <a:endParaRPr lang="en-US"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420449" y="675948"/>
            <a:ext cx="2878027" cy="626758"/>
          </a:xfrm>
          <a:prstGeom prst="rect">
            <a:avLst/>
          </a:prstGeom>
        </p:spPr>
      </p:pic>
      <p:sp>
        <p:nvSpPr>
          <p:cNvPr id="3" name="TextBox 2"/>
          <p:cNvSpPr txBox="1"/>
          <p:nvPr/>
        </p:nvSpPr>
        <p:spPr>
          <a:xfrm>
            <a:off x="8671389" y="5435029"/>
            <a:ext cx="1313180" cy="369332"/>
          </a:xfrm>
          <a:prstGeom prst="rect">
            <a:avLst/>
          </a:prstGeom>
          <a:noFill/>
        </p:spPr>
        <p:txBody>
          <a:bodyPr wrap="none" rtlCol="0">
            <a:spAutoFit/>
          </a:bodyPr>
          <a:lstStyle/>
          <a:p>
            <a:r>
              <a:rPr lang="en-US" dirty="0"/>
              <a:t>James Lee</a:t>
            </a:r>
            <a:endParaRPr lang="en-US" dirty="0"/>
          </a:p>
        </p:txBody>
      </p:sp>
      <p:sp>
        <p:nvSpPr>
          <p:cNvPr id="5" name="TextBox 4"/>
          <p:cNvSpPr txBox="1"/>
          <p:nvPr/>
        </p:nvSpPr>
        <p:spPr>
          <a:xfrm>
            <a:off x="3154166" y="1695232"/>
            <a:ext cx="8396594" cy="369332"/>
          </a:xfrm>
          <a:prstGeom prst="rect">
            <a:avLst/>
          </a:prstGeom>
          <a:noFill/>
        </p:spPr>
        <p:txBody>
          <a:bodyPr wrap="none" rtlCol="0">
            <a:spAutoFit/>
          </a:bodyPr>
          <a:lstStyle/>
          <a:p>
            <a:r>
              <a:rPr lang="en-US" dirty="0">
                <a:solidFill>
                  <a:srgbClr val="FF0000"/>
                </a:solidFill>
              </a:rPr>
              <a:t>CONFIDENTIAL.  PLEASE DO NOT CITE WITHOUT AUTHOR’S PERMISSION</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pic>
        <p:nvPicPr>
          <p:cNvPr id="8" name="Picture 7"/>
          <p:cNvPicPr>
            <a:picLocks noChangeAspect="1"/>
          </p:cNvPicPr>
          <p:nvPr/>
        </p:nvPicPr>
        <p:blipFill>
          <a:blip r:embed="rId1"/>
          <a:stretch>
            <a:fillRect/>
          </a:stretch>
        </p:blipFill>
        <p:spPr>
          <a:xfrm>
            <a:off x="1629039" y="-21546"/>
            <a:ext cx="9397528" cy="68795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8279" y="-1"/>
            <a:ext cx="10613721" cy="1240077"/>
          </a:xfrm>
        </p:spPr>
        <p:txBody>
          <a:bodyPr>
            <a:normAutofit/>
          </a:bodyPr>
          <a:lstStyle/>
          <a:p>
            <a:pPr algn="ctr"/>
            <a:r>
              <a:rPr lang="en-US" sz="3100" b="1" dirty="0"/>
              <a:t>Fact 4: The proportion of female UG graduates has declined from 44 percent in 2001 to 36 percent in 2013</a:t>
            </a:r>
            <a:endParaRPr lang="en-US" sz="3100" b="1" dirty="0"/>
          </a:p>
        </p:txBody>
      </p:sp>
      <p:sp>
        <p:nvSpPr>
          <p:cNvPr id="3" name="Content Placeholder 2"/>
          <p:cNvSpPr>
            <a:spLocks noGrp="1"/>
          </p:cNvSpPr>
          <p:nvPr>
            <p:ph idx="1"/>
          </p:nvPr>
        </p:nvSpPr>
        <p:spPr>
          <a:xfrm>
            <a:off x="626300" y="1600201"/>
            <a:ext cx="10960275" cy="4525963"/>
          </a:xfrm>
        </p:spPr>
        <p:txBody>
          <a:bodyPr/>
          <a:lstStyle/>
          <a:p>
            <a:pPr>
              <a:spcBef>
                <a:spcPts val="0"/>
              </a:spcBef>
              <a:buFont typeface="Wingdings" panose="05000000000000000000" pitchFamily="2" charset="2"/>
              <a:buChar char="Ø"/>
            </a:pPr>
            <a:r>
              <a:rPr lang="en-US" dirty="0"/>
              <a:t>This decline is driven by a sharp decline in female graduates in the School of Science from 47 percent in 2001 to 30 percent in 2013 and in the School of Business and Management from almost 70 percent in 2003 to below 60 percent in 2013 </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In contrast, in the School of Engineering, female graduates have increased from10 percent in 1995 to 23 percent in 2013  </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14816" y="73417"/>
            <a:ext cx="9930384" cy="6782581"/>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326" y="1"/>
            <a:ext cx="10350674" cy="1252602"/>
          </a:xfrm>
        </p:spPr>
        <p:txBody>
          <a:bodyPr/>
          <a:lstStyle/>
          <a:p>
            <a:pPr algn="ctr"/>
            <a:r>
              <a:rPr lang="en-US" b="1" dirty="0"/>
              <a:t>Fact 5: The proportion of female graduates is lowest in Engineering and highest in Business</a:t>
            </a:r>
            <a:endParaRPr lang="en-US" b="1" dirty="0"/>
          </a:p>
        </p:txBody>
      </p:sp>
      <p:sp>
        <p:nvSpPr>
          <p:cNvPr id="3" name="Content Placeholder 2"/>
          <p:cNvSpPr>
            <a:spLocks noGrp="1"/>
          </p:cNvSpPr>
          <p:nvPr>
            <p:ph idx="1"/>
          </p:nvPr>
        </p:nvSpPr>
        <p:spPr>
          <a:xfrm>
            <a:off x="588722" y="1504312"/>
            <a:ext cx="10949227" cy="5147009"/>
          </a:xfrm>
        </p:spPr>
        <p:txBody>
          <a:bodyPr/>
          <a:lstStyle/>
          <a:p>
            <a:pPr>
              <a:spcBef>
                <a:spcPts val="0"/>
              </a:spcBef>
              <a:buFont typeface="Wingdings" panose="05000000000000000000" pitchFamily="2" charset="2"/>
              <a:buChar char="Ø"/>
            </a:pPr>
            <a:r>
              <a:rPr lang="en-US" dirty="0"/>
              <a:t>As in the United States, the STEM major with the greatest proportion of females is biology</a:t>
            </a:r>
            <a:endParaRPr lang="en-US" dirty="0"/>
          </a:p>
          <a:p>
            <a:pPr>
              <a:spcBef>
                <a:spcPts val="1200"/>
              </a:spcBef>
              <a:buFont typeface="Wingdings" panose="05000000000000000000" pitchFamily="2" charset="2"/>
              <a:buChar char="Ø"/>
            </a:pPr>
            <a:r>
              <a:rPr lang="en-US" dirty="0"/>
              <a:t>Unlike the United States, many females also graduate in Mathematics</a:t>
            </a:r>
            <a:endParaRPr lang="en-US" dirty="0"/>
          </a:p>
          <a:p>
            <a:pPr>
              <a:spcBef>
                <a:spcPts val="1200"/>
              </a:spcBef>
              <a:buFont typeface="Wingdings" panose="05000000000000000000" pitchFamily="2" charset="2"/>
              <a:buChar char="Ø"/>
            </a:pPr>
            <a:r>
              <a:rPr lang="en-US" dirty="0"/>
              <a:t>The lowest proportions of UG female graduates are in EE, CE, and ME</a:t>
            </a:r>
            <a:endParaRPr lang="en-US" dirty="0"/>
          </a:p>
          <a:p>
            <a:pPr>
              <a:spcBef>
                <a:spcPts val="1200"/>
              </a:spcBef>
              <a:buFont typeface="Wingdings" panose="05000000000000000000" pitchFamily="2" charset="2"/>
              <a:buChar char="Ø"/>
            </a:pPr>
            <a:r>
              <a:rPr lang="en-US" dirty="0"/>
              <a:t>The highest proportions of female graduates are in finance, accounting, and marketing where they account for almost 80 percent</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9251168"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pic>
        <p:nvPicPr>
          <p:cNvPr id="3" name="Picture 2"/>
          <p:cNvPicPr>
            <a:picLocks noChangeAspect="1"/>
          </p:cNvPicPr>
          <p:nvPr/>
        </p:nvPicPr>
        <p:blipFill>
          <a:blip r:embed="rId1"/>
          <a:stretch>
            <a:fillRect/>
          </a:stretch>
        </p:blipFill>
        <p:spPr>
          <a:xfrm>
            <a:off x="1077237" y="34937"/>
            <a:ext cx="9930384" cy="68293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351" y="-1"/>
            <a:ext cx="10407650" cy="1240077"/>
          </a:xfrm>
        </p:spPr>
        <p:txBody>
          <a:bodyPr/>
          <a:lstStyle/>
          <a:p>
            <a:pPr algn="ctr"/>
            <a:r>
              <a:rPr lang="en-US" b="1" dirty="0"/>
              <a:t>Fact 6: The largest number of female graduates are in marketing and accounting</a:t>
            </a:r>
            <a:endParaRPr lang="en-US" b="1" dirty="0"/>
          </a:p>
        </p:txBody>
      </p:sp>
      <p:sp>
        <p:nvSpPr>
          <p:cNvPr id="3" name="Content Placeholder 2"/>
          <p:cNvSpPr>
            <a:spLocks noGrp="1"/>
          </p:cNvSpPr>
          <p:nvPr>
            <p:ph idx="1"/>
          </p:nvPr>
        </p:nvSpPr>
        <p:spPr>
          <a:xfrm>
            <a:off x="613774" y="1565145"/>
            <a:ext cx="10960275" cy="4785550"/>
          </a:xfrm>
        </p:spPr>
        <p:txBody>
          <a:bodyPr/>
          <a:lstStyle/>
          <a:p>
            <a:pPr>
              <a:spcBef>
                <a:spcPts val="0"/>
              </a:spcBef>
              <a:buFont typeface="Wingdings" panose="05000000000000000000" pitchFamily="2" charset="2"/>
              <a:buChar char="Ø"/>
            </a:pPr>
            <a:r>
              <a:rPr lang="en-US" sz="3000" dirty="0"/>
              <a:t>The largest number of female UG graduates are from marketing, accounting, and finance followed by two science majors: biology and math</a:t>
            </a:r>
            <a:endParaRPr lang="en-US" sz="3000" dirty="0"/>
          </a:p>
          <a:p>
            <a:pPr>
              <a:spcBef>
                <a:spcPts val="0"/>
              </a:spcBef>
              <a:buFont typeface="Wingdings" panose="05000000000000000000" pitchFamily="2" charset="2"/>
              <a:buChar char="Ø"/>
            </a:pPr>
            <a:endParaRPr lang="en-US" sz="3000" dirty="0"/>
          </a:p>
          <a:p>
            <a:pPr>
              <a:spcBef>
                <a:spcPts val="0"/>
              </a:spcBef>
              <a:buFont typeface="Wingdings" panose="05000000000000000000" pitchFamily="2" charset="2"/>
              <a:buChar char="Ø"/>
            </a:pPr>
            <a:r>
              <a:rPr lang="en-US" sz="3000" dirty="0"/>
              <a:t>Applied physics, logistics management (LM) and physics, which have so far graduated less than 200 females, are the smallest majors in terms of female UG graduates</a:t>
            </a:r>
            <a:endParaRPr lang="en-US" sz="3000" dirty="0"/>
          </a:p>
          <a:p>
            <a:pPr>
              <a:spcBef>
                <a:spcPts val="0"/>
              </a:spcBef>
              <a:buFont typeface="Wingdings" panose="05000000000000000000" pitchFamily="2" charset="2"/>
              <a:buChar char="Ø"/>
            </a:pPr>
            <a:endParaRPr lang="en-US" sz="3000" dirty="0"/>
          </a:p>
          <a:p>
            <a:pPr>
              <a:spcBef>
                <a:spcPts val="0"/>
              </a:spcBef>
              <a:buFont typeface="Wingdings" panose="05000000000000000000" pitchFamily="2" charset="2"/>
              <a:buChar char="Ø"/>
            </a:pPr>
            <a:r>
              <a:rPr lang="en-US" sz="3000" dirty="0"/>
              <a:t>No engineering major has more then 500 female UG graduates </a:t>
            </a:r>
            <a:endParaRPr lang="en-US" sz="3000"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pic>
        <p:nvPicPr>
          <p:cNvPr id="4" name="Picture 3"/>
          <p:cNvPicPr>
            <a:picLocks noChangeAspect="1"/>
          </p:cNvPicPr>
          <p:nvPr/>
        </p:nvPicPr>
        <p:blipFill>
          <a:blip r:embed="rId1"/>
          <a:stretch>
            <a:fillRect/>
          </a:stretch>
        </p:blipFill>
        <p:spPr>
          <a:xfrm>
            <a:off x="1077238" y="128613"/>
            <a:ext cx="9933140" cy="65978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50800"/>
            <a:ext cx="10706099" cy="1143000"/>
          </a:xfrm>
        </p:spPr>
        <p:txBody>
          <a:bodyPr/>
          <a:lstStyle/>
          <a:p>
            <a:pPr algn="ctr"/>
            <a:r>
              <a:rPr lang="en-US" b="1" dirty="0"/>
              <a:t>Fact 7: The share of female graduates in math has declined precipitously since 2001 </a:t>
            </a:r>
            <a:endParaRPr lang="en-US" b="1" dirty="0"/>
          </a:p>
        </p:txBody>
      </p:sp>
      <p:sp>
        <p:nvSpPr>
          <p:cNvPr id="3" name="Content Placeholder 2"/>
          <p:cNvSpPr>
            <a:spLocks noGrp="1"/>
          </p:cNvSpPr>
          <p:nvPr>
            <p:ph idx="1"/>
          </p:nvPr>
        </p:nvSpPr>
        <p:spPr>
          <a:xfrm>
            <a:off x="613774" y="1600201"/>
            <a:ext cx="10947749" cy="4525963"/>
          </a:xfrm>
        </p:spPr>
        <p:txBody>
          <a:bodyPr/>
          <a:lstStyle/>
          <a:p>
            <a:pPr>
              <a:spcBef>
                <a:spcPts val="0"/>
              </a:spcBef>
              <a:buFont typeface="Wingdings" panose="05000000000000000000" pitchFamily="2" charset="2"/>
              <a:buChar char="Ø"/>
            </a:pPr>
            <a:r>
              <a:rPr lang="en-US" dirty="0"/>
              <a:t>The proportion of female math graduates declined from a peak of almost 60 percent in 2001 to less than 20 percent in 2012</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Female graduates have also declined for chemistry, business/economics, and physics</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In engineering, however, females graduates have steadily increased</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77238" y="35291"/>
            <a:ext cx="9930384" cy="6822710"/>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3194" y="1253756"/>
            <a:ext cx="9144000" cy="2387600"/>
          </a:xfrm>
        </p:spPr>
        <p:txBody>
          <a:bodyPr/>
          <a:lstStyle/>
          <a:p>
            <a:r>
              <a:rPr lang="en-US" sz="5400" b="1" dirty="0"/>
              <a:t>Family Background</a:t>
            </a:r>
            <a:endParaRPr lang="en-US" sz="5400" b="1" dirty="0"/>
          </a:p>
        </p:txBody>
      </p:sp>
      <p:sp>
        <p:nvSpPr>
          <p:cNvPr id="4" name="Slide Number Placeholder 3"/>
          <p:cNvSpPr>
            <a:spLocks noGrp="1"/>
          </p:cNvSpPr>
          <p:nvPr>
            <p:ph type="sldNum" sz="quarter" idx="12"/>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252603"/>
          </a:xfrm>
        </p:spPr>
        <p:txBody>
          <a:bodyPr/>
          <a:lstStyle/>
          <a:p>
            <a:pPr algn="ctr"/>
            <a:r>
              <a:rPr lang="en-US" b="1" dirty="0"/>
              <a:t>Introduction</a:t>
            </a:r>
            <a:endParaRPr lang="en-US" b="1" dirty="0"/>
          </a:p>
        </p:txBody>
      </p:sp>
      <p:sp>
        <p:nvSpPr>
          <p:cNvPr id="3" name="Content Placeholder 2"/>
          <p:cNvSpPr>
            <a:spLocks noGrp="1"/>
          </p:cNvSpPr>
          <p:nvPr>
            <p:ph idx="1"/>
          </p:nvPr>
        </p:nvSpPr>
        <p:spPr/>
        <p:txBody>
          <a:bodyPr>
            <a:normAutofit fontScale="85000" lnSpcReduction="20000"/>
          </a:bodyPr>
          <a:lstStyle/>
          <a:p>
            <a:pPr>
              <a:lnSpc>
                <a:spcPct val="110000"/>
              </a:lnSpc>
              <a:buFont typeface="Wingdings" panose="05000000000000000000" pitchFamily="2" charset="2"/>
              <a:buChar char="Ø"/>
            </a:pPr>
            <a:r>
              <a:rPr lang="en-US" dirty="0"/>
              <a:t>The following 25 facts about HKUST UG students are based on a database created by concatenating the yearly Survey on Background Information of Undergraduate Students conducted by the Student Affairs Office and official student records maintained by the HKUST Academic Records and Registration Office. </a:t>
            </a:r>
            <a:endParaRPr lang="en-US" dirty="0"/>
          </a:p>
          <a:p>
            <a:pPr>
              <a:lnSpc>
                <a:spcPct val="110000"/>
              </a:lnSpc>
              <a:spcBef>
                <a:spcPts val="0"/>
              </a:spcBef>
              <a:buFont typeface="Wingdings" panose="05000000000000000000" pitchFamily="2" charset="2"/>
              <a:buChar char="Ø"/>
            </a:pPr>
            <a:endParaRPr lang="en-US" dirty="0"/>
          </a:p>
          <a:p>
            <a:pPr>
              <a:lnSpc>
                <a:spcPct val="110000"/>
              </a:lnSpc>
              <a:buFont typeface="Wingdings" panose="05000000000000000000" pitchFamily="2" charset="2"/>
              <a:buChar char="Ø"/>
            </a:pPr>
            <a:r>
              <a:rPr lang="en-US" dirty="0"/>
              <a:t>The database consists of individual records for 23 freshmen cohorts from 1991 to 2013 (excluding mainland and international students) and includes over 45,000 undergraduate students. </a:t>
            </a:r>
            <a:r>
              <a:rPr lang="en-US" b="1" dirty="0"/>
              <a:t>To protect individual privacy we have removed all identifying information, such as name and university student ID for confidentiality. </a:t>
            </a:r>
            <a:endParaRPr lang="en-US" b="1"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1" y="-1"/>
            <a:ext cx="10439399" cy="1227551"/>
          </a:xfrm>
        </p:spPr>
        <p:txBody>
          <a:bodyPr/>
          <a:lstStyle/>
          <a:p>
            <a:pPr algn="ctr"/>
            <a:r>
              <a:rPr lang="en-US" sz="3200" b="1" dirty="0"/>
              <a:t>Fact 8: Increasing proportions of freshmen come from white collar versus blue collar families</a:t>
            </a:r>
            <a:endParaRPr lang="en-US" sz="3200" b="1" dirty="0"/>
          </a:p>
        </p:txBody>
      </p:sp>
      <p:sp>
        <p:nvSpPr>
          <p:cNvPr id="3" name="Content Placeholder 2"/>
          <p:cNvSpPr>
            <a:spLocks noGrp="1"/>
          </p:cNvSpPr>
          <p:nvPr>
            <p:ph idx="1"/>
          </p:nvPr>
        </p:nvSpPr>
        <p:spPr>
          <a:xfrm>
            <a:off x="613774" y="1700409"/>
            <a:ext cx="10968625" cy="4525963"/>
          </a:xfrm>
        </p:spPr>
        <p:txBody>
          <a:bodyPr/>
          <a:lstStyle/>
          <a:p>
            <a:pPr>
              <a:spcBef>
                <a:spcPts val="0"/>
              </a:spcBef>
              <a:buFont typeface="Wingdings" panose="05000000000000000000" pitchFamily="2" charset="2"/>
              <a:buChar char="Ø"/>
            </a:pPr>
            <a:r>
              <a:rPr lang="en-US" dirty="0"/>
              <a:t>The share of freshmen from production worker family background has declined from over 30 percent in the early 1990s to slightly over 20 percent in 2007</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The proportion of freshmen with professional or managerial fathers has increased over the same period from below 10 to over 15 percent</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89762" y="50104"/>
            <a:ext cx="9930384" cy="6796760"/>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748" y="0"/>
            <a:ext cx="10343802" cy="1281962"/>
          </a:xfrm>
        </p:spPr>
        <p:txBody>
          <a:bodyPr>
            <a:noAutofit/>
          </a:bodyPr>
          <a:lstStyle/>
          <a:p>
            <a:pPr algn="ctr"/>
            <a:r>
              <a:rPr lang="en-US" sz="3200" b="1" dirty="0"/>
              <a:t>Fact 9:  More females than males come from professional, managerial, and business families </a:t>
            </a:r>
            <a:endParaRPr lang="en-US" sz="3200" b="1" dirty="0"/>
          </a:p>
        </p:txBody>
      </p:sp>
      <p:sp>
        <p:nvSpPr>
          <p:cNvPr id="3" name="Content Placeholder 2"/>
          <p:cNvSpPr>
            <a:spLocks noGrp="1"/>
          </p:cNvSpPr>
          <p:nvPr>
            <p:ph idx="1"/>
          </p:nvPr>
        </p:nvSpPr>
        <p:spPr>
          <a:xfrm>
            <a:off x="613774" y="1907363"/>
            <a:ext cx="10985327" cy="4082311"/>
          </a:xfrm>
        </p:spPr>
        <p:txBody>
          <a:bodyPr/>
          <a:lstStyle/>
          <a:p>
            <a:pPr>
              <a:spcBef>
                <a:spcPts val="0"/>
              </a:spcBef>
              <a:buFont typeface="Wingdings" panose="05000000000000000000" pitchFamily="2" charset="2"/>
              <a:buChar char="Ø"/>
            </a:pPr>
            <a:r>
              <a:rPr lang="en-US" dirty="0"/>
              <a:t>Female freshmen are more likely than their male counterparts to have professional or managerial fathers</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Female freshmen are also less likely to come from blue-collar families, especially for the period from 2002 to 2007</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89765" y="25053"/>
            <a:ext cx="9930384" cy="6877957"/>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701" y="0"/>
            <a:ext cx="10651300" cy="1217930"/>
          </a:xfrm>
        </p:spPr>
        <p:txBody>
          <a:bodyPr>
            <a:noAutofit/>
          </a:bodyPr>
          <a:lstStyle/>
          <a:p>
            <a:pPr algn="ctr"/>
            <a:r>
              <a:rPr lang="en-US" sz="2900" b="1" dirty="0"/>
              <a:t>Fact 10: Business graduates are more likely to have fathers with administrative, professional, and business careers</a:t>
            </a:r>
            <a:endParaRPr lang="en-US" sz="2900" b="1" dirty="0"/>
          </a:p>
        </p:txBody>
      </p:sp>
      <p:sp>
        <p:nvSpPr>
          <p:cNvPr id="3" name="Content Placeholder 2"/>
          <p:cNvSpPr>
            <a:spLocks noGrp="1"/>
          </p:cNvSpPr>
          <p:nvPr>
            <p:ph idx="1"/>
          </p:nvPr>
        </p:nvSpPr>
        <p:spPr>
          <a:xfrm>
            <a:off x="601249" y="1916482"/>
            <a:ext cx="10496811" cy="4209682"/>
          </a:xfrm>
        </p:spPr>
        <p:txBody>
          <a:bodyPr/>
          <a:lstStyle/>
          <a:p>
            <a:pPr>
              <a:spcBef>
                <a:spcPts val="0"/>
              </a:spcBef>
              <a:buFont typeface="Wingdings" panose="05000000000000000000" pitchFamily="2" charset="2"/>
              <a:buChar char="Ø"/>
            </a:pPr>
            <a:r>
              <a:rPr lang="en-US" dirty="0"/>
              <a:t>While about 20 percent of graduates with Bachelor’s degrees in science or engineering come from professional, managerial, and business families, the percentage of business graduates from such families, at least from 2002 onwards, has been about 30 </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89763" y="136234"/>
            <a:ext cx="9930384" cy="6530363"/>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0" y="0"/>
            <a:ext cx="11144251" cy="1202049"/>
          </a:xfrm>
        </p:spPr>
        <p:txBody>
          <a:bodyPr/>
          <a:lstStyle/>
          <a:p>
            <a:pPr algn="ctr"/>
            <a:r>
              <a:rPr lang="en-US" sz="3000" b="1" dirty="0"/>
              <a:t>Fact 11: The percentage of freshmen fathers with secondary or higher education has risen from 50 to 75</a:t>
            </a:r>
            <a:endParaRPr lang="en-US" sz="3000" b="1" dirty="0"/>
          </a:p>
        </p:txBody>
      </p:sp>
      <p:sp>
        <p:nvSpPr>
          <p:cNvPr id="3" name="Content Placeholder 2"/>
          <p:cNvSpPr>
            <a:spLocks noGrp="1"/>
          </p:cNvSpPr>
          <p:nvPr>
            <p:ph idx="1"/>
          </p:nvPr>
        </p:nvSpPr>
        <p:spPr>
          <a:xfrm>
            <a:off x="601248" y="1435101"/>
            <a:ext cx="10972801" cy="4953173"/>
          </a:xfrm>
        </p:spPr>
        <p:txBody>
          <a:bodyPr/>
          <a:lstStyle/>
          <a:p>
            <a:pPr>
              <a:spcBef>
                <a:spcPts val="0"/>
              </a:spcBef>
              <a:buFont typeface="Wingdings" panose="05000000000000000000" pitchFamily="2" charset="2"/>
              <a:buChar char="Ø"/>
            </a:pPr>
            <a:r>
              <a:rPr lang="en-US" dirty="0"/>
              <a:t>The proportion of freshmen with fathers with only primary or no education has dropped from over 50 percent in 1991 to about 25 percent in 2012</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The proportion of students with fathers with secondary education has increased to over 50 percent</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The proportion of students from post-secondary educated family background has increased from below 15 percent in 2000 to 25 percent in 2012</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89765" y="49423"/>
            <a:ext cx="9930384" cy="6749757"/>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040" y="-1"/>
            <a:ext cx="10728960" cy="1240077"/>
          </a:xfrm>
        </p:spPr>
        <p:txBody>
          <a:bodyPr/>
          <a:lstStyle/>
          <a:p>
            <a:pPr algn="ctr"/>
            <a:r>
              <a:rPr lang="en-US" sz="3200" b="1" dirty="0"/>
              <a:t>Fact 12: Female students are more likely than males to be born to fathers with postsecondary education</a:t>
            </a:r>
            <a:endParaRPr lang="en-US" sz="3200" b="1" dirty="0"/>
          </a:p>
        </p:txBody>
      </p:sp>
      <p:sp>
        <p:nvSpPr>
          <p:cNvPr id="3" name="Content Placeholder 2"/>
          <p:cNvSpPr>
            <a:spLocks noGrp="1"/>
          </p:cNvSpPr>
          <p:nvPr>
            <p:ph idx="1"/>
          </p:nvPr>
        </p:nvSpPr>
        <p:spPr>
          <a:xfrm>
            <a:off x="601249" y="1991638"/>
            <a:ext cx="10981151" cy="4134526"/>
          </a:xfrm>
        </p:spPr>
        <p:txBody>
          <a:bodyPr/>
          <a:lstStyle/>
          <a:p>
            <a:pPr>
              <a:spcBef>
                <a:spcPts val="0"/>
              </a:spcBef>
              <a:buFont typeface="Wingdings" panose="05000000000000000000" pitchFamily="2" charset="2"/>
              <a:buChar char="Ø"/>
            </a:pPr>
            <a:r>
              <a:rPr lang="en-US" dirty="0"/>
              <a:t>Female freshmen are generally less likely than their male counterparts to have fathers with primary or less education</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Such female advantage in father’s education has become increasingly salient in the last ten years</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64712" y="100209"/>
            <a:ext cx="9930384" cy="6718225"/>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252603"/>
            <a:ext cx="9144000" cy="2388753"/>
          </a:xfrm>
        </p:spPr>
        <p:txBody>
          <a:bodyPr>
            <a:normAutofit/>
          </a:bodyPr>
          <a:lstStyle/>
          <a:p>
            <a:r>
              <a:rPr lang="en-US" sz="5400" b="1" dirty="0"/>
              <a:t>Enrollment </a:t>
            </a:r>
            <a:endParaRPr lang="en-US" sz="5400" b="1" dirty="0"/>
          </a:p>
        </p:txBody>
      </p:sp>
      <p:sp>
        <p:nvSpPr>
          <p:cNvPr id="2" name="Slide Number Placeholder 1"/>
          <p:cNvSpPr>
            <a:spLocks noGrp="1"/>
          </p:cNvSpPr>
          <p:nvPr>
            <p:ph type="sldNum" sz="quarter" idx="12"/>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280" y="1"/>
            <a:ext cx="10586719" cy="1252602"/>
          </a:xfrm>
        </p:spPr>
        <p:txBody>
          <a:bodyPr/>
          <a:lstStyle/>
          <a:p>
            <a:pPr algn="ctr"/>
            <a:r>
              <a:rPr lang="en-US" b="1" dirty="0"/>
              <a:t>Fact 13: Business graduates are more likely to come from post-secondary educated families </a:t>
            </a:r>
            <a:endParaRPr lang="en-US" b="1" dirty="0"/>
          </a:p>
        </p:txBody>
      </p:sp>
      <p:sp>
        <p:nvSpPr>
          <p:cNvPr id="3" name="Content Placeholder 2"/>
          <p:cNvSpPr>
            <a:spLocks noGrp="1"/>
          </p:cNvSpPr>
          <p:nvPr>
            <p:ph idx="1"/>
          </p:nvPr>
        </p:nvSpPr>
        <p:spPr>
          <a:xfrm>
            <a:off x="588722" y="1453019"/>
            <a:ext cx="10985327" cy="5223354"/>
          </a:xfrm>
        </p:spPr>
        <p:txBody>
          <a:bodyPr/>
          <a:lstStyle/>
          <a:p>
            <a:pPr>
              <a:spcBef>
                <a:spcPts val="0"/>
              </a:spcBef>
              <a:buFont typeface="Wingdings" panose="05000000000000000000" pitchFamily="2" charset="2"/>
              <a:buChar char="Ø"/>
            </a:pPr>
            <a:r>
              <a:rPr lang="en-US" sz="3000" dirty="0"/>
              <a:t>Business students are more likely than science and engineering students to come from families with a college-educated father</a:t>
            </a:r>
            <a:endParaRPr lang="en-US" sz="3000" dirty="0"/>
          </a:p>
          <a:p>
            <a:pPr>
              <a:spcBef>
                <a:spcPts val="0"/>
              </a:spcBef>
              <a:buFont typeface="Wingdings" panose="05000000000000000000" pitchFamily="2" charset="2"/>
              <a:buChar char="Ø"/>
            </a:pPr>
            <a:endParaRPr lang="en-US" sz="3000" dirty="0"/>
          </a:p>
          <a:p>
            <a:pPr>
              <a:spcBef>
                <a:spcPts val="0"/>
              </a:spcBef>
              <a:buFont typeface="Wingdings" panose="05000000000000000000" pitchFamily="2" charset="2"/>
              <a:buChar char="Ø"/>
            </a:pPr>
            <a:r>
              <a:rPr lang="en-US" sz="3000" dirty="0"/>
              <a:t>The proportion of students with father with primary or less education has declined faster for business students than engineering and science students</a:t>
            </a:r>
            <a:endParaRPr lang="en-US" sz="3000" dirty="0"/>
          </a:p>
          <a:p>
            <a:pPr>
              <a:spcBef>
                <a:spcPts val="0"/>
              </a:spcBef>
              <a:buFont typeface="Wingdings" panose="05000000000000000000" pitchFamily="2" charset="2"/>
              <a:buChar char="Ø"/>
            </a:pPr>
            <a:endParaRPr lang="en-US" sz="3000" dirty="0"/>
          </a:p>
          <a:p>
            <a:pPr>
              <a:spcBef>
                <a:spcPts val="0"/>
              </a:spcBef>
              <a:buFont typeface="Wingdings" panose="05000000000000000000" pitchFamily="2" charset="2"/>
              <a:buChar char="Ø"/>
            </a:pPr>
            <a:r>
              <a:rPr lang="en-US" sz="3000" dirty="0"/>
              <a:t>While science students are recently more likely than engineering students to come from educated families, overall these groups are homogeneous in terms of father’s education</a:t>
            </a:r>
            <a:endParaRPr lang="en-US" sz="3000"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77236" y="87682"/>
            <a:ext cx="9930384" cy="6701425"/>
          </a:xfrm>
          <a:prstGeom prst="rect">
            <a:avLst/>
          </a:prstGeom>
        </p:spPr>
      </p:pic>
      <p:sp>
        <p:nvSpPr>
          <p:cNvPr id="3" name="Slide Number Placeholder 3"/>
          <p:cNvSpPr>
            <a:spLocks noGrp="1"/>
          </p:cNvSpPr>
          <p:nvPr>
            <p:ph type="sldNum" sz="quarter" idx="10"/>
          </p:nvPr>
        </p:nvSpPr>
        <p:spPr>
          <a:xfrm>
            <a:off x="933885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274" y="1"/>
            <a:ext cx="10375726" cy="1227550"/>
          </a:xfrm>
        </p:spPr>
        <p:txBody>
          <a:bodyPr>
            <a:noAutofit/>
          </a:bodyPr>
          <a:lstStyle/>
          <a:p>
            <a:pPr algn="ctr"/>
            <a:r>
              <a:rPr lang="en-US" b="1" dirty="0"/>
              <a:t>Fact 14: Families of freshmen students have become wealthier over time </a:t>
            </a:r>
            <a:endParaRPr lang="en-US" b="1" dirty="0"/>
          </a:p>
        </p:txBody>
      </p:sp>
      <p:sp>
        <p:nvSpPr>
          <p:cNvPr id="3" name="Content Placeholder 2"/>
          <p:cNvSpPr>
            <a:spLocks noGrp="1"/>
          </p:cNvSpPr>
          <p:nvPr>
            <p:ph idx="1"/>
          </p:nvPr>
        </p:nvSpPr>
        <p:spPr>
          <a:xfrm>
            <a:off x="613774" y="1600201"/>
            <a:ext cx="10972801" cy="4525963"/>
          </a:xfrm>
        </p:spPr>
        <p:txBody>
          <a:bodyPr/>
          <a:lstStyle/>
          <a:p>
            <a:pPr>
              <a:spcBef>
                <a:spcPts val="0"/>
              </a:spcBef>
              <a:buFont typeface="Wingdings" panose="05000000000000000000" pitchFamily="2" charset="2"/>
              <a:buChar char="Ø"/>
            </a:pPr>
            <a:r>
              <a:rPr lang="en-US" dirty="0"/>
              <a:t>The proportion of students from families at the bottom of the income distribution has declined </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While the proportion of students from top income families (HK$50,000 or above) did not increase significantly during the period 2000-2007, the share of students from families with total family income of  HK$40,000 or above has significantly increased since 2009</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52186" y="162838"/>
            <a:ext cx="9920614" cy="6563639"/>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1430" y="1"/>
            <a:ext cx="10300570" cy="1252602"/>
          </a:xfrm>
        </p:spPr>
        <p:txBody>
          <a:bodyPr/>
          <a:lstStyle/>
          <a:p>
            <a:pPr algn="ctr"/>
            <a:r>
              <a:rPr lang="en-US" b="1" dirty="0"/>
              <a:t>Fact 15: Female freshmen are more likely than males to come from high-income families </a:t>
            </a:r>
            <a:endParaRPr lang="en-US" b="1" dirty="0"/>
          </a:p>
        </p:txBody>
      </p:sp>
      <p:sp>
        <p:nvSpPr>
          <p:cNvPr id="3" name="Content Placeholder 2"/>
          <p:cNvSpPr>
            <a:spLocks noGrp="1"/>
          </p:cNvSpPr>
          <p:nvPr>
            <p:ph idx="1"/>
          </p:nvPr>
        </p:nvSpPr>
        <p:spPr>
          <a:xfrm>
            <a:off x="613774" y="1903956"/>
            <a:ext cx="10968625" cy="4222208"/>
          </a:xfrm>
        </p:spPr>
        <p:txBody>
          <a:bodyPr/>
          <a:lstStyle/>
          <a:p>
            <a:pPr>
              <a:spcBef>
                <a:spcPts val="0"/>
              </a:spcBef>
              <a:buFont typeface="Wingdings" panose="05000000000000000000" pitchFamily="2" charset="2"/>
              <a:buChar char="Ø"/>
            </a:pPr>
            <a:r>
              <a:rPr lang="en-US" dirty="0"/>
              <a:t>Overall, female students are better off than male students with respect to family income</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The sex disparity in family income has widened in recent years</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02290" y="137902"/>
            <a:ext cx="9958192" cy="6657269"/>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701" y="0"/>
            <a:ext cx="10651299" cy="1215025"/>
          </a:xfrm>
        </p:spPr>
        <p:txBody>
          <a:bodyPr/>
          <a:lstStyle/>
          <a:p>
            <a:pPr algn="ctr"/>
            <a:r>
              <a:rPr lang="en-US" sz="2800" b="1" dirty="0"/>
              <a:t>Fact 16: Business graduates are more likely than science and engineering graduates to come from high income families</a:t>
            </a:r>
            <a:endParaRPr lang="en-US" sz="2800" b="1" dirty="0"/>
          </a:p>
        </p:txBody>
      </p:sp>
      <p:sp>
        <p:nvSpPr>
          <p:cNvPr id="3" name="Content Placeholder 2"/>
          <p:cNvSpPr>
            <a:spLocks noGrp="1"/>
          </p:cNvSpPr>
          <p:nvPr>
            <p:ph idx="1"/>
          </p:nvPr>
        </p:nvSpPr>
        <p:spPr>
          <a:xfrm>
            <a:off x="613774" y="1692202"/>
            <a:ext cx="10947749" cy="4796280"/>
          </a:xfrm>
        </p:spPr>
        <p:txBody>
          <a:bodyPr/>
          <a:lstStyle/>
          <a:p>
            <a:pPr>
              <a:spcBef>
                <a:spcPts val="0"/>
              </a:spcBef>
              <a:buFont typeface="Wingdings" panose="05000000000000000000" pitchFamily="2" charset="2"/>
              <a:buChar char="Ø"/>
            </a:pPr>
            <a:r>
              <a:rPr lang="en-US" dirty="0"/>
              <a:t>Overall, more business students come from high income families than science and engineering students</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Science and engineering students are similar with respect to share of students with low levels of family income</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While more engineering students than science students came from high income families in early years, the pattern is the opposite for recent years</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02290" y="162838"/>
            <a:ext cx="10108504" cy="6601740"/>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336" y="-1"/>
            <a:ext cx="10426664" cy="1240077"/>
          </a:xfrm>
        </p:spPr>
        <p:txBody>
          <a:bodyPr>
            <a:noAutofit/>
          </a:bodyPr>
          <a:lstStyle/>
          <a:p>
            <a:pPr algn="ctr"/>
            <a:r>
              <a:rPr lang="en-US" sz="3200" b="1" dirty="0"/>
              <a:t>Fact 17: Proportion of UST students living in public rental housing resembles the general population</a:t>
            </a:r>
            <a:endParaRPr lang="en-US" sz="3200" b="1" dirty="0"/>
          </a:p>
        </p:txBody>
      </p:sp>
      <p:sp>
        <p:nvSpPr>
          <p:cNvPr id="3" name="Content Placeholder 2"/>
          <p:cNvSpPr>
            <a:spLocks noGrp="1"/>
          </p:cNvSpPr>
          <p:nvPr>
            <p:ph idx="1"/>
          </p:nvPr>
        </p:nvSpPr>
        <p:spPr>
          <a:xfrm>
            <a:off x="576196" y="1488441"/>
            <a:ext cx="10960275" cy="5062671"/>
          </a:xfrm>
        </p:spPr>
        <p:txBody>
          <a:bodyPr/>
          <a:lstStyle/>
          <a:p>
            <a:pPr>
              <a:spcBef>
                <a:spcPts val="0"/>
              </a:spcBef>
              <a:buFont typeface="Wingdings" panose="05000000000000000000" pitchFamily="2" charset="2"/>
              <a:buChar char="Ø"/>
            </a:pPr>
            <a:r>
              <a:rPr lang="en-US" dirty="0"/>
              <a:t>Like the general population in Hong Kong, the share of UG students from families living in public rental housing units has been declining</a:t>
            </a:r>
            <a:endParaRPr lang="en-US" dirty="0"/>
          </a:p>
          <a:p>
            <a:pPr marL="0" indent="0">
              <a:spcBef>
                <a:spcPts val="0"/>
              </a:spcBef>
              <a:buNone/>
            </a:pPr>
            <a:r>
              <a:rPr lang="en-US" dirty="0"/>
              <a:t> </a:t>
            </a:r>
            <a:endParaRPr lang="en-US" dirty="0"/>
          </a:p>
          <a:p>
            <a:pPr>
              <a:spcBef>
                <a:spcPts val="0"/>
              </a:spcBef>
              <a:buFont typeface="Wingdings" panose="05000000000000000000" pitchFamily="2" charset="2"/>
              <a:buChar char="Ø"/>
            </a:pPr>
            <a:r>
              <a:rPr lang="en-US" dirty="0"/>
              <a:t>About one third of the 2012 freshmen come from families living in HA or HS rental housing units</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Conversely, the proportion of students living in family owned private flats has increased from 40 percent in 2000 to 50 percent today</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89765" y="44927"/>
            <a:ext cx="9930384" cy="6813073"/>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274" y="-1"/>
            <a:ext cx="10375726" cy="1215025"/>
          </a:xfrm>
        </p:spPr>
        <p:txBody>
          <a:bodyPr/>
          <a:lstStyle/>
          <a:p>
            <a:pPr algn="ctr"/>
            <a:r>
              <a:rPr lang="en-US" sz="3200" b="1" dirty="0"/>
              <a:t>Fact 1: Three Periods of Growth in UST History</a:t>
            </a:r>
            <a:endParaRPr lang="en-US" sz="3200" b="1" dirty="0"/>
          </a:p>
        </p:txBody>
      </p:sp>
      <p:sp>
        <p:nvSpPr>
          <p:cNvPr id="3" name="Content Placeholder 2"/>
          <p:cNvSpPr>
            <a:spLocks noGrp="1"/>
          </p:cNvSpPr>
          <p:nvPr>
            <p:ph idx="1"/>
          </p:nvPr>
        </p:nvSpPr>
        <p:spPr>
          <a:xfrm>
            <a:off x="728162" y="1704324"/>
            <a:ext cx="10972800" cy="4525963"/>
          </a:xfrm>
          <a:noFill/>
          <a:ln>
            <a:noFill/>
          </a:ln>
          <a:effectLst/>
        </p:spPr>
        <p:txBody>
          <a:bodyPr vert="horz" wrap="square" lIns="91440" tIns="45720" rIns="91440" bIns="45720" numCol="1" anchor="t" anchorCtr="0" compatLnSpc="1">
            <a:normAutofit fontScale="92500" lnSpcReduction="20000"/>
          </a:bodyPr>
          <a:lstStyle/>
          <a:p>
            <a:pPr>
              <a:lnSpc>
                <a:spcPct val="110000"/>
              </a:lnSpc>
              <a:buFont typeface="Wingdings" panose="05000000000000000000" pitchFamily="2" charset="2"/>
              <a:buChar char="Ø"/>
            </a:pPr>
            <a:r>
              <a:rPr lang="en-US" dirty="0"/>
              <a:t>freshmen enrollment more than tripled in the first four years from about 600 in 1991 to almost 2000 in 1994 </a:t>
            </a:r>
            <a:endParaRPr lang="en-US" dirty="0"/>
          </a:p>
          <a:p>
            <a:pPr>
              <a:lnSpc>
                <a:spcPct val="110000"/>
              </a:lnSpc>
              <a:buFont typeface="Wingdings" panose="05000000000000000000" pitchFamily="2" charset="2"/>
              <a:buChar char="Ø"/>
            </a:pPr>
            <a:endParaRPr lang="en-US" dirty="0"/>
          </a:p>
          <a:p>
            <a:pPr>
              <a:lnSpc>
                <a:spcPct val="110000"/>
              </a:lnSpc>
              <a:buFont typeface="Wingdings" panose="05000000000000000000" pitchFamily="2" charset="2"/>
              <a:buChar char="Ø"/>
            </a:pPr>
            <a:r>
              <a:rPr lang="en-US" dirty="0"/>
              <a:t>After 1994, freshmen enrollment plateaued at around 2000 per year</a:t>
            </a:r>
            <a:endParaRPr lang="en-US" dirty="0"/>
          </a:p>
          <a:p>
            <a:pPr>
              <a:lnSpc>
                <a:spcPct val="110000"/>
              </a:lnSpc>
              <a:buFont typeface="Wingdings" panose="05000000000000000000" pitchFamily="2" charset="2"/>
              <a:buChar char="Ø"/>
            </a:pPr>
            <a:endParaRPr lang="en-US" dirty="0"/>
          </a:p>
          <a:p>
            <a:pPr>
              <a:lnSpc>
                <a:spcPct val="110000"/>
              </a:lnSpc>
              <a:buFont typeface="Wingdings" panose="05000000000000000000" pitchFamily="2" charset="2"/>
              <a:buChar char="Ø"/>
            </a:pPr>
            <a:r>
              <a:rPr lang="en-US" dirty="0"/>
              <a:t>Since 2009, freshmen enrollment gradually increased from 2000 in 2009 to 2500 in 2015.  Moreover due to the 3-3-4 double cohort, the 2012 class was well over 4000</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35" y="-1"/>
            <a:ext cx="10440966" cy="1252603"/>
          </a:xfrm>
        </p:spPr>
        <p:txBody>
          <a:bodyPr/>
          <a:lstStyle/>
          <a:p>
            <a:pPr algn="ctr"/>
            <a:r>
              <a:rPr lang="en-US" b="1" dirty="0"/>
              <a:t>Fact 18: Female freshmen are more likely than male freshmen to live in family owned housing</a:t>
            </a:r>
            <a:endParaRPr lang="en-US" b="1" dirty="0"/>
          </a:p>
        </p:txBody>
      </p:sp>
      <p:sp>
        <p:nvSpPr>
          <p:cNvPr id="3" name="Content Placeholder 2"/>
          <p:cNvSpPr>
            <a:spLocks noGrp="1"/>
          </p:cNvSpPr>
          <p:nvPr>
            <p:ph idx="1"/>
          </p:nvPr>
        </p:nvSpPr>
        <p:spPr>
          <a:xfrm>
            <a:off x="613775" y="1818759"/>
            <a:ext cx="10962718" cy="4525963"/>
          </a:xfrm>
        </p:spPr>
        <p:txBody>
          <a:bodyPr/>
          <a:lstStyle/>
          <a:p>
            <a:pPr>
              <a:spcBef>
                <a:spcPts val="0"/>
              </a:spcBef>
              <a:buFont typeface="Wingdings" panose="05000000000000000000" pitchFamily="2" charset="2"/>
              <a:buChar char="Ø"/>
            </a:pPr>
            <a:r>
              <a:rPr lang="en-US" dirty="0"/>
              <a:t>Female freshmen are less likely than male freshmen to live in public rental housing units</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Due to a sharp increase in private flat ownership for female student families, this disparity in family housing conditions has become more salient in recent years</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89765" y="87681"/>
            <a:ext cx="9989644" cy="6720215"/>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753" y="1"/>
            <a:ext cx="10626247" cy="1252602"/>
          </a:xfrm>
        </p:spPr>
        <p:txBody>
          <a:bodyPr/>
          <a:lstStyle/>
          <a:p>
            <a:pPr algn="ctr"/>
            <a:r>
              <a:rPr lang="en-US" sz="2800" b="1" dirty="0"/>
              <a:t>Fact 19: Business UG graduates are less likely than science and engineering graduates to live in public rental housing</a:t>
            </a:r>
            <a:endParaRPr lang="en-US" sz="2800" b="1" dirty="0"/>
          </a:p>
        </p:txBody>
      </p:sp>
      <p:sp>
        <p:nvSpPr>
          <p:cNvPr id="3" name="Content Placeholder 2"/>
          <p:cNvSpPr>
            <a:spLocks noGrp="1"/>
          </p:cNvSpPr>
          <p:nvPr>
            <p:ph idx="1"/>
          </p:nvPr>
        </p:nvSpPr>
        <p:spPr>
          <a:xfrm>
            <a:off x="613774" y="2025503"/>
            <a:ext cx="10927277" cy="4525963"/>
          </a:xfrm>
        </p:spPr>
        <p:txBody>
          <a:bodyPr/>
          <a:lstStyle/>
          <a:p>
            <a:pPr>
              <a:spcBef>
                <a:spcPts val="0"/>
              </a:spcBef>
              <a:buFont typeface="Wingdings" panose="05000000000000000000" pitchFamily="2" charset="2"/>
              <a:buChar char="Ø"/>
            </a:pPr>
            <a:r>
              <a:rPr lang="en-US" dirty="0"/>
              <a:t>Business student families as opposed to science and engineering student families are more likely to own their home rather than rent</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The gap in family home ownership between business students and their science and engineering counterparts has become salient in recent years</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84860" y="22594"/>
            <a:ext cx="9930384" cy="6713706"/>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273" y="0"/>
            <a:ext cx="10375727" cy="1240077"/>
          </a:xfrm>
        </p:spPr>
        <p:txBody>
          <a:bodyPr/>
          <a:lstStyle/>
          <a:p>
            <a:pPr algn="ctr"/>
            <a:r>
              <a:rPr lang="en-US" sz="3200" b="1" dirty="0"/>
              <a:t>Fact 20: Proportion of freshmen from homes with less than 40 m</a:t>
            </a:r>
            <a:r>
              <a:rPr lang="en-US" sz="3200" b="1" baseline="30000" dirty="0"/>
              <a:t>2</a:t>
            </a:r>
            <a:r>
              <a:rPr lang="en-US" sz="3200" b="1" dirty="0"/>
              <a:t> has declined from 60 to 30 percent </a:t>
            </a:r>
            <a:endParaRPr lang="en-US" sz="3200" b="1" dirty="0"/>
          </a:p>
        </p:txBody>
      </p:sp>
      <p:sp>
        <p:nvSpPr>
          <p:cNvPr id="3" name="Content Placeholder 2"/>
          <p:cNvSpPr>
            <a:spLocks noGrp="1"/>
          </p:cNvSpPr>
          <p:nvPr>
            <p:ph idx="1"/>
          </p:nvPr>
        </p:nvSpPr>
        <p:spPr>
          <a:xfrm>
            <a:off x="601249" y="1833550"/>
            <a:ext cx="11074741" cy="4525963"/>
          </a:xfrm>
        </p:spPr>
        <p:txBody>
          <a:bodyPr/>
          <a:lstStyle/>
          <a:p>
            <a:pPr>
              <a:spcBef>
                <a:spcPts val="0"/>
              </a:spcBef>
              <a:buFont typeface="Wingdings" panose="05000000000000000000" pitchFamily="2" charset="2"/>
              <a:buChar char="Ø"/>
            </a:pPr>
            <a:r>
              <a:rPr lang="en-US" dirty="0"/>
              <a:t>The proportion of freshmen from families with no more than 40 square meters of living area has declined from about 60 percent in 1992 to 30 percent in 2007</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The share of freshmen from families with 80 or more square meters of living area has increased, but these students only account for 10-15 percent of the 2007 freshmen cohort</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02291" y="-2293"/>
            <a:ext cx="9930384" cy="6828318"/>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
            <a:ext cx="10363200" cy="1215024"/>
          </a:xfrm>
        </p:spPr>
        <p:txBody>
          <a:bodyPr/>
          <a:lstStyle/>
          <a:p>
            <a:pPr algn="ctr"/>
            <a:r>
              <a:rPr lang="en-US" b="1" dirty="0"/>
              <a:t>Fact 21: About 90 Percent of UG Students Live within Two Hours’ Commute</a:t>
            </a:r>
            <a:endParaRPr lang="en-US" b="1" dirty="0"/>
          </a:p>
        </p:txBody>
      </p:sp>
      <p:sp>
        <p:nvSpPr>
          <p:cNvPr id="3" name="Content Placeholder 2"/>
          <p:cNvSpPr>
            <a:spLocks noGrp="1"/>
          </p:cNvSpPr>
          <p:nvPr>
            <p:ph idx="1"/>
          </p:nvPr>
        </p:nvSpPr>
        <p:spPr>
          <a:xfrm>
            <a:off x="613774" y="1825669"/>
            <a:ext cx="10968625" cy="4525963"/>
          </a:xfrm>
          <a:noFill/>
          <a:ln>
            <a:noFill/>
          </a:ln>
          <a:effectLst/>
        </p:spPr>
        <p:txBody>
          <a:bodyPr vert="horz" wrap="square" lIns="91440" tIns="45720" rIns="91440" bIns="45720" numCol="1" anchor="t" anchorCtr="0" compatLnSpc="1"/>
          <a:lstStyle/>
          <a:p>
            <a:pPr>
              <a:spcBef>
                <a:spcPts val="0"/>
              </a:spcBef>
              <a:buFont typeface="Wingdings" panose="05000000000000000000" pitchFamily="2" charset="2"/>
              <a:buChar char="Ø"/>
            </a:pPr>
            <a:r>
              <a:rPr lang="en-US" dirty="0"/>
              <a:t>Over the years, the vast majority of freshmen have come from areas within 2 hours’ commute to UST</a:t>
            </a:r>
            <a:endParaRPr lang="en-US" dirty="0"/>
          </a:p>
          <a:p>
            <a:pPr marL="0" indent="0">
              <a:spcBef>
                <a:spcPts val="0"/>
              </a:spcBef>
              <a:buNone/>
            </a:pPr>
            <a:r>
              <a:rPr lang="en-US" dirty="0"/>
              <a:t> </a:t>
            </a:r>
            <a:endParaRPr lang="en-US" dirty="0"/>
          </a:p>
          <a:p>
            <a:pPr>
              <a:spcBef>
                <a:spcPts val="0"/>
              </a:spcBef>
              <a:buFont typeface="Wingdings" panose="05000000000000000000" pitchFamily="2" charset="2"/>
              <a:buChar char="Ø"/>
            </a:pPr>
            <a:r>
              <a:rPr lang="en-US" dirty="0"/>
              <a:t>For recent cohorts, about 30 percent of freshmen live in areas within one hour’s commute to UST</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pic>
        <p:nvPicPr>
          <p:cNvPr id="3" name="Picture 2"/>
          <p:cNvPicPr>
            <a:picLocks noChangeAspect="1"/>
          </p:cNvPicPr>
          <p:nvPr/>
        </p:nvPicPr>
        <p:blipFill>
          <a:blip r:embed="rId1"/>
          <a:stretch>
            <a:fillRect/>
          </a:stretch>
        </p:blipFill>
        <p:spPr>
          <a:xfrm>
            <a:off x="1120036" y="66388"/>
            <a:ext cx="9930384" cy="67432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4558"/>
            <a:ext cx="9144000" cy="2387600"/>
          </a:xfrm>
        </p:spPr>
        <p:txBody>
          <a:bodyPr/>
          <a:lstStyle/>
          <a:p>
            <a:r>
              <a:rPr lang="en-US" sz="5400" b="1" dirty="0"/>
              <a:t>Previous Schooling</a:t>
            </a:r>
            <a:endParaRPr lang="en-US" sz="5400" b="1" dirty="0"/>
          </a:p>
        </p:txBody>
      </p:sp>
      <p:sp>
        <p:nvSpPr>
          <p:cNvPr id="4" name="Slide Number Placeholder 3"/>
          <p:cNvSpPr>
            <a:spLocks noGrp="1"/>
          </p:cNvSpPr>
          <p:nvPr>
            <p:ph type="sldNum" sz="quarter" idx="12"/>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892" y="-1"/>
            <a:ext cx="10474108" cy="1215025"/>
          </a:xfrm>
        </p:spPr>
        <p:txBody>
          <a:bodyPr/>
          <a:lstStyle/>
          <a:p>
            <a:pPr algn="ctr"/>
            <a:r>
              <a:rPr lang="en-US" b="1" dirty="0"/>
              <a:t>Fact 22: The majority of UST feeder schools supply limited numbers of students to UST </a:t>
            </a:r>
            <a:endParaRPr lang="en-US" b="1" dirty="0"/>
          </a:p>
        </p:txBody>
      </p:sp>
      <p:sp>
        <p:nvSpPr>
          <p:cNvPr id="3" name="Content Placeholder 2"/>
          <p:cNvSpPr>
            <a:spLocks noGrp="1"/>
          </p:cNvSpPr>
          <p:nvPr>
            <p:ph idx="1"/>
          </p:nvPr>
        </p:nvSpPr>
        <p:spPr>
          <a:xfrm>
            <a:off x="626300" y="1684502"/>
            <a:ext cx="10935223" cy="4525963"/>
          </a:xfrm>
        </p:spPr>
        <p:txBody>
          <a:bodyPr/>
          <a:lstStyle/>
          <a:p>
            <a:pPr>
              <a:spcBef>
                <a:spcPts val="0"/>
              </a:spcBef>
              <a:buFont typeface="Wingdings" panose="05000000000000000000" pitchFamily="2" charset="2"/>
              <a:buChar char="Ø"/>
            </a:pPr>
            <a:r>
              <a:rPr lang="en-US" dirty="0"/>
              <a:t>Since 1991, only 35 schools have sent more than 200 students to UST</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Many of these top feeder schools are among the best in Hong Kong</a:t>
            </a:r>
            <a:endParaRPr lang="en-US" dirty="0"/>
          </a:p>
          <a:p>
            <a:pPr marL="0" indent="0">
              <a:spcBef>
                <a:spcPts val="0"/>
              </a:spcBef>
              <a:buNone/>
            </a:pPr>
            <a:endParaRPr lang="en-US" dirty="0"/>
          </a:p>
          <a:p>
            <a:pPr>
              <a:spcBef>
                <a:spcPts val="0"/>
              </a:spcBef>
              <a:buFont typeface="Wingdings" panose="05000000000000000000" pitchFamily="2" charset="2"/>
              <a:buChar char="Ø"/>
            </a:pPr>
            <a:r>
              <a:rPr lang="en-US" dirty="0"/>
              <a:t>Over 60 percent of all UST feeder schools have sent no more than 50 students to UST in all from 1991-2015</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pic>
        <p:nvPicPr>
          <p:cNvPr id="4" name="Picture 3"/>
          <p:cNvPicPr>
            <a:picLocks noChangeAspect="1"/>
          </p:cNvPicPr>
          <p:nvPr/>
        </p:nvPicPr>
        <p:blipFill>
          <a:blip r:embed="rId1"/>
          <a:stretch>
            <a:fillRect/>
          </a:stretch>
        </p:blipFill>
        <p:spPr>
          <a:xfrm>
            <a:off x="1509354" y="-7656"/>
            <a:ext cx="9378553" cy="686565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77238" y="99422"/>
            <a:ext cx="9930384" cy="6720999"/>
          </a:xfrm>
          <a:prstGeom prst="rect">
            <a:avLst/>
          </a:prstGeom>
        </p:spPr>
      </p:pic>
      <p:sp>
        <p:nvSpPr>
          <p:cNvPr id="3"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052" y="0"/>
            <a:ext cx="10359948" cy="1186811"/>
          </a:xfrm>
        </p:spPr>
        <p:txBody>
          <a:bodyPr>
            <a:noAutofit/>
          </a:bodyPr>
          <a:lstStyle/>
          <a:p>
            <a:pPr algn="ctr"/>
            <a:br>
              <a:rPr lang="en-US" dirty="0"/>
            </a:br>
            <a:br>
              <a:rPr lang="en-US" dirty="0"/>
            </a:b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graphicFrame>
        <p:nvGraphicFramePr>
          <p:cNvPr id="3" name="Table 2"/>
          <p:cNvGraphicFramePr>
            <a:graphicFrameLocks noGrp="1"/>
          </p:cNvGraphicFramePr>
          <p:nvPr/>
        </p:nvGraphicFramePr>
        <p:xfrm>
          <a:off x="701459" y="1354640"/>
          <a:ext cx="10860064" cy="5377933"/>
        </p:xfrm>
        <a:graphic>
          <a:graphicData uri="http://schemas.openxmlformats.org/drawingml/2006/table">
            <a:tbl>
              <a:tblPr/>
              <a:tblGrid>
                <a:gridCol w="345371"/>
                <a:gridCol w="5488549"/>
                <a:gridCol w="1256536"/>
                <a:gridCol w="1256536"/>
                <a:gridCol w="1256536"/>
                <a:gridCol w="1256536"/>
              </a:tblGrid>
              <a:tr h="453760">
                <a:tc>
                  <a:txBody>
                    <a:bodyPr/>
                    <a:lstStyle/>
                    <a:p>
                      <a:pPr algn="l" fontAlgn="ctr"/>
                      <a:r>
                        <a:rPr lang="en-US" sz="1100" b="0" i="0" u="none" strike="noStrike" dirty="0">
                          <a:solidFill>
                            <a:srgbClr val="000000"/>
                          </a:solidFill>
                          <a:effectLst/>
                          <a:latin typeface="Calibri" panose="020F0502020204030204"/>
                        </a:rPr>
                        <a:t> </a:t>
                      </a:r>
                      <a:endParaRPr lang="en-US" sz="1100" b="0" i="0" u="none" strike="noStrike" dirty="0">
                        <a:solidFill>
                          <a:srgbClr val="000000"/>
                        </a:solidFill>
                        <a:effectLst/>
                        <a:latin typeface="Calibri" panose="020F0502020204030204"/>
                      </a:endParaRPr>
                    </a:p>
                  </a:txBody>
                  <a:tcPr marL="12700" marR="12700" marT="1270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0" i="0" u="none" strike="noStrike" dirty="0">
                          <a:solidFill>
                            <a:srgbClr val="000000"/>
                          </a:solidFill>
                          <a:effectLst/>
                          <a:latin typeface="Calibri" panose="020F0502020204030204"/>
                        </a:rPr>
                        <a:t>High School</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a:rPr>
                        <a:t>UST Admission</a:t>
                      </a:r>
                      <a:endParaRPr lang="en-US" sz="1800" b="0" i="0" u="none" strike="noStrike">
                        <a:solidFill>
                          <a:srgbClr val="000000"/>
                        </a:solidFill>
                        <a:effectLst/>
                        <a:latin typeface="Calibri" panose="020F0502020204030204"/>
                      </a:endParaRPr>
                    </a:p>
                  </a:txBody>
                  <a:tcPr marL="12700" marR="12700" marT="1270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a:rPr>
                        <a:t>%DSE 5/+</a:t>
                      </a:r>
                      <a:endParaRPr lang="en-US" sz="1800" b="0" i="0" u="none" strike="noStrike">
                        <a:solidFill>
                          <a:srgbClr val="000000"/>
                        </a:solidFill>
                        <a:effectLst/>
                        <a:latin typeface="Calibri" panose="020F0502020204030204"/>
                      </a:endParaRPr>
                    </a:p>
                  </a:txBody>
                  <a:tcPr marL="12700" marR="12700" marT="1270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a:rPr>
                        <a:t>%JUPAS 3322</a:t>
                      </a:r>
                      <a:endParaRPr lang="en-US" sz="1800" b="0" i="0" u="none" strike="noStrike">
                        <a:solidFill>
                          <a:srgbClr val="000000"/>
                        </a:solidFill>
                        <a:effectLst/>
                        <a:latin typeface="Calibri" panose="020F0502020204030204"/>
                      </a:endParaRPr>
                    </a:p>
                  </a:txBody>
                  <a:tcPr marL="12700" marR="12700" marT="1270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a:rPr>
                        <a:t>%College</a:t>
                      </a:r>
                      <a:endParaRPr lang="en-US" sz="1800" b="0" i="0" u="none" strike="noStrike">
                        <a:solidFill>
                          <a:srgbClr val="000000"/>
                        </a:solidFill>
                        <a:effectLst/>
                        <a:latin typeface="Calibri" panose="020F0502020204030204"/>
                      </a:endParaRPr>
                    </a:p>
                  </a:txBody>
                  <a:tcPr marL="12700" marR="12700" marT="1270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9560">
                <a:tc>
                  <a:txBody>
                    <a:bodyPr/>
                    <a:lstStyle/>
                    <a:p>
                      <a:pPr algn="l" fontAlgn="ctr"/>
                      <a:endParaRPr lang="en-US" sz="1100" b="0" i="0" u="none" strike="noStrike" dirty="0">
                        <a:solidFill>
                          <a:srgbClr val="000000"/>
                        </a:solidFill>
                        <a:effectLst/>
                        <a:latin typeface="Calibri" panose="020F0502020204030204"/>
                      </a:endParaRPr>
                    </a:p>
                  </a:txBody>
                  <a:tcPr marL="12700" marR="12700" marT="1270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800" b="0" i="0" u="none" strike="noStrike" dirty="0">
                          <a:solidFill>
                            <a:srgbClr val="000000"/>
                          </a:solidFill>
                          <a:effectLst/>
                          <a:latin typeface="Calibri" panose="020F0502020204030204"/>
                        </a:rPr>
                        <a:t>Hang Seng School of Commerce </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dirty="0">
                          <a:solidFill>
                            <a:srgbClr val="000000"/>
                          </a:solidFill>
                          <a:effectLst/>
                          <a:latin typeface="Calibri" panose="020F0502020204030204"/>
                        </a:rPr>
                        <a:t>921</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dirty="0">
                          <a:solidFill>
                            <a:srgbClr val="000000"/>
                          </a:solidFill>
                          <a:effectLst/>
                          <a:latin typeface="Calibri" panose="020F0502020204030204"/>
                        </a:rPr>
                        <a:t>74.8</a:t>
                      </a:r>
                      <a:r>
                        <a:rPr lang="en-US" sz="1800" b="0" i="0" u="none" strike="noStrike" baseline="30000" dirty="0">
                          <a:solidFill>
                            <a:srgbClr val="000000"/>
                          </a:solidFill>
                          <a:effectLst/>
                          <a:latin typeface="Calibri" panose="020F0502020204030204"/>
                        </a:rPr>
                        <a:t>[1]</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800" b="0" i="0" u="none" strike="noStrike">
                        <a:solidFill>
                          <a:srgbClr val="000000"/>
                        </a:solidFill>
                        <a:effectLst/>
                        <a:latin typeface="Calibri" panose="020F0502020204030204"/>
                      </a:endParaRPr>
                    </a:p>
                  </a:txBody>
                  <a:tcPr marL="12700" marR="12700" marT="1270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800" b="0" i="0" u="none" strike="noStrike">
                        <a:solidFill>
                          <a:srgbClr val="000000"/>
                        </a:solidFill>
                        <a:effectLst/>
                        <a:latin typeface="Calibri" panose="020F0502020204030204"/>
                      </a:endParaRPr>
                    </a:p>
                  </a:txBody>
                  <a:tcPr marL="12700" marR="12700" marT="12700" marB="0" anchor="ctr">
                    <a:lnL>
                      <a:noFill/>
                    </a:lnL>
                    <a:lnR>
                      <a:noFill/>
                    </a:lnR>
                    <a:lnT w="6350" cap="flat" cmpd="sng" algn="ctr">
                      <a:solidFill>
                        <a:srgbClr val="000000"/>
                      </a:solidFill>
                      <a:prstDash val="solid"/>
                      <a:round/>
                      <a:headEnd type="none" w="med" len="med"/>
                      <a:tailEnd type="none" w="med" len="med"/>
                    </a:lnT>
                    <a:lnB>
                      <a:noFill/>
                    </a:lnB>
                  </a:tcPr>
                </a:tc>
              </a:tr>
              <a:tr h="429560">
                <a:tc>
                  <a:txBody>
                    <a:bodyPr/>
                    <a:lstStyle/>
                    <a:p>
                      <a:pPr algn="l" fontAlgn="ctr"/>
                      <a:endParaRPr lang="en-US" sz="11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l" fontAlgn="ctr"/>
                      <a:r>
                        <a:rPr lang="en-US" sz="1800" b="0" i="0" u="none" strike="noStrike" dirty="0">
                          <a:solidFill>
                            <a:srgbClr val="000000"/>
                          </a:solidFill>
                          <a:effectLst/>
                          <a:latin typeface="Calibri" panose="020F0502020204030204"/>
                        </a:rPr>
                        <a:t>Po Leung Kuk </a:t>
                      </a:r>
                      <a:r>
                        <a:rPr lang="en-US" sz="1800" b="0" i="0" u="none" strike="noStrike" dirty="0" err="1">
                          <a:solidFill>
                            <a:srgbClr val="000000"/>
                          </a:solidFill>
                          <a:effectLst/>
                          <a:latin typeface="Calibri" panose="020F0502020204030204"/>
                        </a:rPr>
                        <a:t>Vicwood</a:t>
                      </a:r>
                      <a:r>
                        <a:rPr lang="en-US" sz="1800" b="0" i="0" u="none" strike="noStrike" dirty="0">
                          <a:solidFill>
                            <a:srgbClr val="000000"/>
                          </a:solidFill>
                          <a:effectLst/>
                          <a:latin typeface="Calibri" panose="020F0502020204030204"/>
                        </a:rPr>
                        <a:t> K. T. Chong Sixth Form College,</a:t>
                      </a:r>
                      <a:r>
                        <a:rPr lang="en-US" sz="1800" b="0" i="0" u="none" strike="noStrike" baseline="0" dirty="0">
                          <a:solidFill>
                            <a:srgbClr val="000000"/>
                          </a:solidFill>
                          <a:effectLst/>
                          <a:latin typeface="Calibri" panose="020F0502020204030204"/>
                        </a:rPr>
                        <a:t> </a:t>
                      </a:r>
                      <a:r>
                        <a:rPr lang="en-US" sz="1800" b="0" i="0" u="none" strike="noStrike" dirty="0">
                          <a:solidFill>
                            <a:srgbClr val="000000"/>
                          </a:solidFill>
                          <a:effectLst/>
                          <a:latin typeface="Calibri" panose="020F0502020204030204"/>
                        </a:rPr>
                        <a:t>KTC</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a:rPr>
                        <a:t>688</a:t>
                      </a: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dirty="0">
                          <a:solidFill>
                            <a:srgbClr val="000000"/>
                          </a:solidFill>
                          <a:effectLst/>
                          <a:latin typeface="Calibri" panose="020F0502020204030204"/>
                        </a:rPr>
                        <a:t>57*</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a:rPr>
                        <a:t>38.6</a:t>
                      </a: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r>
              <a:tr h="429560">
                <a:tc>
                  <a:txBody>
                    <a:bodyPr/>
                    <a:lstStyle/>
                    <a:p>
                      <a:pPr algn="l" fontAlgn="ctr"/>
                      <a:endParaRPr lang="en-US" sz="11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l" fontAlgn="ctr"/>
                      <a:r>
                        <a:rPr lang="es-ES_tradnl" sz="1800" b="0" i="0" u="none" strike="noStrike" dirty="0">
                          <a:solidFill>
                            <a:srgbClr val="000000"/>
                          </a:solidFill>
                          <a:effectLst/>
                          <a:latin typeface="Calibri" panose="020F0502020204030204"/>
                        </a:rPr>
                        <a:t>La Salle </a:t>
                      </a:r>
                      <a:r>
                        <a:rPr lang="es-ES_tradnl" sz="1800" b="0" i="0" u="none" strike="noStrike" dirty="0" err="1">
                          <a:solidFill>
                            <a:srgbClr val="000000"/>
                          </a:solidFill>
                          <a:effectLst/>
                          <a:latin typeface="Calibri" panose="020F0502020204030204"/>
                        </a:rPr>
                        <a:t>College</a:t>
                      </a:r>
                      <a:endParaRPr lang="es-ES_tradnl"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dirty="0">
                          <a:solidFill>
                            <a:srgbClr val="000000"/>
                          </a:solidFill>
                          <a:effectLst/>
                          <a:latin typeface="Calibri" panose="020F0502020204030204"/>
                        </a:rPr>
                        <a:t>325</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a:rPr>
                        <a:t>43</a:t>
                      </a: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r>
              <a:tr h="429560">
                <a:tc>
                  <a:txBody>
                    <a:bodyPr/>
                    <a:lstStyle/>
                    <a:p>
                      <a:pPr algn="l" fontAlgn="ctr"/>
                      <a:endParaRPr lang="en-US" sz="11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l" fontAlgn="ctr"/>
                      <a:r>
                        <a:rPr lang="en-US" sz="1800" b="0" i="0" u="none" strike="noStrike" dirty="0">
                          <a:solidFill>
                            <a:srgbClr val="000000"/>
                          </a:solidFill>
                          <a:effectLst/>
                          <a:latin typeface="Calibri" panose="020F0502020204030204"/>
                        </a:rPr>
                        <a:t>SKH Tsang </a:t>
                      </a:r>
                      <a:r>
                        <a:rPr lang="en-US" sz="1800" b="0" i="0" u="none" strike="noStrike" dirty="0" err="1">
                          <a:solidFill>
                            <a:srgbClr val="000000"/>
                          </a:solidFill>
                          <a:effectLst/>
                          <a:latin typeface="Calibri" panose="020F0502020204030204"/>
                        </a:rPr>
                        <a:t>Shiu</a:t>
                      </a:r>
                      <a:r>
                        <a:rPr lang="en-US" sz="1800" b="0" i="0" u="none" strike="noStrike" dirty="0">
                          <a:solidFill>
                            <a:srgbClr val="000000"/>
                          </a:solidFill>
                          <a:effectLst/>
                          <a:latin typeface="Calibri" panose="020F0502020204030204"/>
                        </a:rPr>
                        <a:t> Tim Secondary School</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dirty="0">
                          <a:solidFill>
                            <a:srgbClr val="000000"/>
                          </a:solidFill>
                          <a:effectLst/>
                          <a:latin typeface="Calibri" panose="020F0502020204030204"/>
                        </a:rPr>
                        <a:t>297</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a:rPr>
                        <a:t>39.6</a:t>
                      </a: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dirty="0">
                          <a:solidFill>
                            <a:srgbClr val="000000"/>
                          </a:solidFill>
                          <a:effectLst/>
                          <a:latin typeface="Calibri" panose="020F0502020204030204"/>
                        </a:rPr>
                        <a:t>79.1</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r>
              <a:tr h="429560">
                <a:tc>
                  <a:txBody>
                    <a:bodyPr/>
                    <a:lstStyle/>
                    <a:p>
                      <a:pPr algn="l" fontAlgn="ctr"/>
                      <a:endParaRPr lang="en-US" sz="11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l" fontAlgn="ctr"/>
                      <a:r>
                        <a:rPr lang="en-US" sz="1800" b="0" i="0" u="none" strike="noStrike" dirty="0">
                          <a:solidFill>
                            <a:srgbClr val="000000"/>
                          </a:solidFill>
                          <a:effectLst/>
                          <a:latin typeface="Calibri" panose="020F0502020204030204"/>
                        </a:rPr>
                        <a:t>King's College</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a:rPr>
                        <a:t>283</a:t>
                      </a: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a:rPr>
                        <a:t>81.3</a:t>
                      </a: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r>
              <a:tr h="429560">
                <a:tc>
                  <a:txBody>
                    <a:bodyPr/>
                    <a:lstStyle/>
                    <a:p>
                      <a:pPr algn="l" fontAlgn="ctr"/>
                      <a:endParaRPr lang="en-US" sz="11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l" fontAlgn="ctr"/>
                      <a:r>
                        <a:rPr lang="en-US" sz="1800" b="0" i="0" u="none" strike="noStrike" dirty="0">
                          <a:solidFill>
                            <a:srgbClr val="000000"/>
                          </a:solidFill>
                          <a:effectLst/>
                          <a:latin typeface="Calibri" panose="020F0502020204030204"/>
                        </a:rPr>
                        <a:t>St Paul's Co-Educational College</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dirty="0">
                          <a:solidFill>
                            <a:srgbClr val="000000"/>
                          </a:solidFill>
                          <a:effectLst/>
                          <a:latin typeface="Calibri" panose="020F0502020204030204"/>
                        </a:rPr>
                        <a:t>277</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dirty="0">
                          <a:solidFill>
                            <a:srgbClr val="000000"/>
                          </a:solidFill>
                          <a:effectLst/>
                          <a:latin typeface="Calibri" panose="020F0502020204030204"/>
                        </a:rPr>
                        <a:t>66</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dirty="0">
                          <a:solidFill>
                            <a:srgbClr val="000000"/>
                          </a:solidFill>
                          <a:effectLst/>
                          <a:latin typeface="Calibri" panose="020F0502020204030204"/>
                        </a:rPr>
                        <a:t>91.9</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a:rPr>
                        <a:t>99</a:t>
                      </a: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r>
              <a:tr h="429560">
                <a:tc>
                  <a:txBody>
                    <a:bodyPr/>
                    <a:lstStyle/>
                    <a:p>
                      <a:pPr algn="l" fontAlgn="ctr"/>
                      <a:endParaRPr lang="en-US" sz="11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l" fontAlgn="ctr"/>
                      <a:r>
                        <a:rPr lang="en-US" sz="1800" b="0" i="0" u="none" strike="noStrike">
                          <a:solidFill>
                            <a:srgbClr val="000000"/>
                          </a:solidFill>
                          <a:effectLst/>
                          <a:latin typeface="Calibri" panose="020F0502020204030204"/>
                        </a:rPr>
                        <a:t>St Paul's Convent School</a:t>
                      </a: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dirty="0">
                          <a:solidFill>
                            <a:srgbClr val="000000"/>
                          </a:solidFill>
                          <a:effectLst/>
                          <a:latin typeface="Calibri" panose="020F0502020204030204"/>
                        </a:rPr>
                        <a:t>277</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a:rPr>
                        <a:t>100</a:t>
                      </a: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r>
              <a:tr h="429560">
                <a:tc>
                  <a:txBody>
                    <a:bodyPr/>
                    <a:lstStyle/>
                    <a:p>
                      <a:pPr algn="l" fontAlgn="ctr"/>
                      <a:endParaRPr lang="en-US" sz="11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l" fontAlgn="ctr"/>
                      <a:r>
                        <a:rPr lang="en-US" sz="1800" b="0" i="0" u="none" strike="noStrike">
                          <a:solidFill>
                            <a:srgbClr val="000000"/>
                          </a:solidFill>
                          <a:effectLst/>
                          <a:latin typeface="Calibri" panose="020F0502020204030204"/>
                        </a:rPr>
                        <a:t>Queen's College</a:t>
                      </a: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a:rPr>
                        <a:t>270</a:t>
                      </a: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dirty="0">
                          <a:solidFill>
                            <a:srgbClr val="000000"/>
                          </a:solidFill>
                          <a:effectLst/>
                          <a:latin typeface="Calibri" panose="020F0502020204030204"/>
                        </a:rPr>
                        <a:t>66</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dirty="0">
                          <a:solidFill>
                            <a:srgbClr val="000000"/>
                          </a:solidFill>
                          <a:effectLst/>
                          <a:latin typeface="Calibri" panose="020F0502020204030204"/>
                        </a:rPr>
                        <a:t>85.5</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dirty="0">
                          <a:solidFill>
                            <a:srgbClr val="000000"/>
                          </a:solidFill>
                          <a:effectLst/>
                          <a:latin typeface="Calibri" panose="020F0502020204030204"/>
                        </a:rPr>
                        <a:t>62</a:t>
                      </a:r>
                      <a:r>
                        <a:rPr lang="en-US" sz="1800" b="0" i="0" u="none" strike="noStrike" baseline="30000" dirty="0">
                          <a:solidFill>
                            <a:srgbClr val="000000"/>
                          </a:solidFill>
                          <a:effectLst/>
                          <a:latin typeface="Calibri" panose="020F0502020204030204"/>
                        </a:rPr>
                        <a:t>[2]</a:t>
                      </a:r>
                      <a:endParaRPr lang="en-US" sz="1800" b="0" i="0" u="none" strike="noStrike" baseline="30000" dirty="0">
                        <a:solidFill>
                          <a:srgbClr val="000000"/>
                        </a:solidFill>
                        <a:effectLst/>
                        <a:latin typeface="Calibri" panose="020F0502020204030204"/>
                      </a:endParaRPr>
                    </a:p>
                  </a:txBody>
                  <a:tcPr marL="12700" marR="12700" marT="12700" marB="0" anchor="ctr">
                    <a:lnL>
                      <a:noFill/>
                    </a:lnL>
                    <a:lnR>
                      <a:noFill/>
                    </a:lnR>
                    <a:lnT>
                      <a:noFill/>
                    </a:lnT>
                    <a:lnB>
                      <a:noFill/>
                    </a:lnB>
                  </a:tcPr>
                </a:tc>
              </a:tr>
              <a:tr h="429560">
                <a:tc>
                  <a:txBody>
                    <a:bodyPr/>
                    <a:lstStyle/>
                    <a:p>
                      <a:pPr algn="l" fontAlgn="ctr"/>
                      <a:endParaRPr lang="en-US" sz="11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l" fontAlgn="ctr"/>
                      <a:r>
                        <a:rPr lang="fi-FI" sz="1800" b="0" i="0" u="none" strike="noStrike" dirty="0">
                          <a:solidFill>
                            <a:srgbClr val="000000"/>
                          </a:solidFill>
                          <a:effectLst/>
                          <a:latin typeface="Calibri" panose="020F0502020204030204"/>
                        </a:rPr>
                        <a:t>Kwun Tong Maryknoll College</a:t>
                      </a:r>
                      <a:endParaRPr lang="fi-FI"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a:rPr>
                        <a:t>268</a:t>
                      </a: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a:solidFill>
                            <a:srgbClr val="000000"/>
                          </a:solidFill>
                          <a:effectLst/>
                          <a:latin typeface="Calibri" panose="020F0502020204030204"/>
                        </a:rPr>
                        <a:t>22</a:t>
                      </a: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c>
                  <a:txBody>
                    <a:bodyPr/>
                    <a:lstStyle/>
                    <a:p>
                      <a:pPr algn="ctr" fontAlgn="ctr"/>
                      <a:r>
                        <a:rPr lang="en-US" sz="1800" b="0" i="0" u="none" strike="noStrike" dirty="0">
                          <a:solidFill>
                            <a:srgbClr val="000000"/>
                          </a:solidFill>
                          <a:effectLst/>
                          <a:latin typeface="Calibri" panose="020F0502020204030204"/>
                        </a:rPr>
                        <a:t>90</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a:noFill/>
                    </a:lnB>
                  </a:tcPr>
                </a:tc>
              </a:tr>
              <a:tr h="429560">
                <a:tc>
                  <a:txBody>
                    <a:bodyPr/>
                    <a:lstStyle/>
                    <a:p>
                      <a:pPr algn="l" fontAlgn="ctr"/>
                      <a:r>
                        <a:rPr lang="en-US" sz="1100" b="0" i="0" u="none" strike="noStrike" dirty="0">
                          <a:solidFill>
                            <a:srgbClr val="000000"/>
                          </a:solidFill>
                          <a:effectLst/>
                          <a:latin typeface="Calibri" panose="020F0502020204030204"/>
                        </a:rPr>
                        <a:t> </a:t>
                      </a:r>
                      <a:endParaRPr lang="en-US" sz="1100" b="0" i="0" u="none" strike="noStrike" dirty="0">
                        <a:solidFill>
                          <a:srgbClr val="000000"/>
                        </a:solidFill>
                        <a:effectLst/>
                        <a:latin typeface="Calibri" panose="020F0502020204030204"/>
                      </a:endParaRP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1800" b="0" i="0" u="none" strike="noStrike" dirty="0">
                          <a:solidFill>
                            <a:srgbClr val="000000"/>
                          </a:solidFill>
                          <a:effectLst/>
                          <a:latin typeface="Calibri" panose="020F0502020204030204"/>
                        </a:rPr>
                        <a:t>St Joseph's College</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a:rPr>
                        <a:t>267</a:t>
                      </a: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a:rPr>
                        <a:t>21.1</a:t>
                      </a: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a:rPr>
                        <a:t>87.97</a:t>
                      </a:r>
                      <a:endParaRPr lang="en-US" sz="1800" b="0" i="0" u="none" strike="noStrike">
                        <a:solidFill>
                          <a:srgbClr val="000000"/>
                        </a:solidFill>
                        <a:effectLst/>
                        <a:latin typeface="Calibri" panose="020F0502020204030204"/>
                      </a:endParaRP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a:rPr>
                        <a:t>85</a:t>
                      </a:r>
                      <a:endParaRPr lang="en-US" sz="1800" b="0" i="0" u="none" strike="noStrike" dirty="0">
                        <a:solidFill>
                          <a:srgbClr val="000000"/>
                        </a:solidFill>
                        <a:effectLst/>
                        <a:latin typeface="Calibri" panose="020F0502020204030204"/>
                      </a:endParaRPr>
                    </a:p>
                  </a:txBody>
                  <a:tcPr marL="12700" marR="12700" marT="12700" marB="0" anchor="ctr">
                    <a:lnL>
                      <a:noFill/>
                    </a:lnL>
                    <a:lnR>
                      <a:noFill/>
                    </a:lnR>
                    <a:lnT>
                      <a:noFill/>
                    </a:lnT>
                    <a:lnB w="6350" cap="flat" cmpd="sng" algn="ctr">
                      <a:solidFill>
                        <a:srgbClr val="000000"/>
                      </a:solidFill>
                      <a:prstDash val="solid"/>
                      <a:round/>
                      <a:headEnd type="none" w="med" len="med"/>
                      <a:tailEnd type="none" w="med" len="med"/>
                    </a:lnB>
                  </a:tcPr>
                </a:tc>
              </a:tr>
              <a:tr h="520994">
                <a:tc gridSpan="6">
                  <a:txBody>
                    <a:bodyPr/>
                    <a:lstStyle/>
                    <a:p>
                      <a:pPr marL="914400" indent="-514350" algn="l" fontAlgn="t"/>
                      <a:r>
                        <a:rPr lang="en-US" sz="1600" b="0" i="0" u="none" strike="noStrike" dirty="0">
                          <a:solidFill>
                            <a:srgbClr val="000000"/>
                          </a:solidFill>
                          <a:effectLst/>
                          <a:latin typeface="Calibri" panose="020F0502020204030204"/>
                        </a:rPr>
                        <a:t>Note:	[1]</a:t>
                      </a:r>
                      <a:r>
                        <a:rPr lang="en-US" sz="1600" b="0" i="0" u="none" strike="noStrike" baseline="0" dirty="0">
                          <a:solidFill>
                            <a:srgbClr val="000000"/>
                          </a:solidFill>
                          <a:effectLst/>
                          <a:latin typeface="Calibri" panose="020F0502020204030204"/>
                        </a:rPr>
                        <a:t> Percent </a:t>
                      </a:r>
                      <a:r>
                        <a:rPr lang="en-US" sz="1600" b="0" i="0" u="none" strike="noStrike" dirty="0">
                          <a:solidFill>
                            <a:srgbClr val="000000"/>
                          </a:solidFill>
                          <a:effectLst/>
                          <a:latin typeface="Calibri" panose="020F0502020204030204"/>
                        </a:rPr>
                        <a:t>1 A in 2012 HKALE instead.</a:t>
                      </a:r>
                      <a:r>
                        <a:rPr lang="en-US" sz="1600" b="0" i="0" u="none" strike="noStrike" baseline="0" dirty="0">
                          <a:solidFill>
                            <a:srgbClr val="000000"/>
                          </a:solidFill>
                          <a:effectLst/>
                          <a:latin typeface="Calibri" panose="020F0502020204030204"/>
                        </a:rPr>
                        <a:t> </a:t>
                      </a:r>
                      <a:endParaRPr lang="en-US" sz="1600" b="0" i="0" u="none" strike="noStrike" baseline="0" dirty="0">
                        <a:solidFill>
                          <a:srgbClr val="000000"/>
                        </a:solidFill>
                        <a:effectLst/>
                        <a:latin typeface="Calibri" panose="020F0502020204030204"/>
                      </a:endParaRPr>
                    </a:p>
                    <a:p>
                      <a:pPr marL="914400" indent="-514350" algn="l" fontAlgn="t"/>
                      <a:r>
                        <a:rPr lang="en-US" sz="1600" b="0" i="0" u="none" strike="noStrike" dirty="0">
                          <a:solidFill>
                            <a:srgbClr val="000000"/>
                          </a:solidFill>
                          <a:effectLst/>
                          <a:latin typeface="Calibri" panose="020F0502020204030204"/>
                        </a:rPr>
                        <a:t>	[2] Percentage of students</a:t>
                      </a:r>
                      <a:r>
                        <a:rPr lang="en-US" sz="1600" b="0" i="0" u="none" strike="noStrike" baseline="0" dirty="0">
                          <a:solidFill>
                            <a:srgbClr val="000000"/>
                          </a:solidFill>
                          <a:effectLst/>
                          <a:latin typeface="Calibri" panose="020F0502020204030204"/>
                        </a:rPr>
                        <a:t> enrolled in UGC funded degree programs.  Students attending college oversea are excluded. </a:t>
                      </a:r>
                      <a:endParaRPr lang="en-US" sz="1600" b="0" i="0" u="none" strike="noStrike" dirty="0">
                        <a:solidFill>
                          <a:srgbClr val="000000"/>
                        </a:solidFill>
                        <a:effectLst/>
                        <a:latin typeface="Calibri" panose="020F0502020204030204"/>
                      </a:endParaRPr>
                    </a:p>
                  </a:txBody>
                  <a:tcPr marL="12700" marR="12700" marT="12700" marB="0">
                    <a:lnL>
                      <a:noFill/>
                    </a:lnL>
                    <a:lnR>
                      <a:noFill/>
                    </a:lnR>
                    <a:lnT w="6350" cap="flat" cmpd="sng" algn="ctr">
                      <a:solidFill>
                        <a:srgbClr val="000000"/>
                      </a:solidFill>
                      <a:prstDash val="solid"/>
                      <a:round/>
                      <a:headEnd type="none" w="med" len="med"/>
                      <a:tailEnd type="none" w="med" len="med"/>
                    </a:lnT>
                    <a:lnB>
                      <a:noFill/>
                    </a:lnB>
                  </a:tcPr>
                </a:tc>
                <a:tc hMerge="1">
                  <a:tcPr/>
                </a:tc>
                <a:tc hMerge="1">
                  <a:tcPr/>
                </a:tc>
                <a:tc hMerge="1">
                  <a:tcPr/>
                </a:tc>
                <a:tc hMerge="1">
                  <a:tcPr/>
                </a:tc>
                <a:tc hMerge="1">
                  <a:tcPr/>
                </a:tc>
              </a:tr>
            </a:tbl>
          </a:graphicData>
        </a:graphic>
      </p:graphicFrame>
      <p:grpSp>
        <p:nvGrpSpPr>
          <p:cNvPr id="8" name="Group 7"/>
          <p:cNvGrpSpPr/>
          <p:nvPr/>
        </p:nvGrpSpPr>
        <p:grpSpPr>
          <a:xfrm>
            <a:off x="380997" y="1962862"/>
            <a:ext cx="684496" cy="4244374"/>
            <a:chOff x="380997" y="1787498"/>
            <a:chExt cx="684496" cy="4244374"/>
          </a:xfrm>
        </p:grpSpPr>
        <p:pic>
          <p:nvPicPr>
            <p:cNvPr id="16" name="Picture 15" descr="1恆商.gif"/>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0511" y="1787498"/>
              <a:ext cx="371230" cy="371230"/>
            </a:xfrm>
            <a:prstGeom prst="rect">
              <a:avLst/>
            </a:prstGeom>
          </p:spPr>
        </p:pic>
        <p:pic>
          <p:nvPicPr>
            <p:cNvPr id="17" name="Picture 16" descr="2莊啟程預科書院.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953" y="2202005"/>
              <a:ext cx="517351" cy="460913"/>
            </a:xfrm>
            <a:prstGeom prst="rect">
              <a:avLst/>
            </a:prstGeom>
          </p:spPr>
        </p:pic>
        <p:pic>
          <p:nvPicPr>
            <p:cNvPr id="18" name="Picture 17" descr="3喇沙.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615" y="2662918"/>
              <a:ext cx="301126" cy="325636"/>
            </a:xfrm>
            <a:prstGeom prst="rect">
              <a:avLst/>
            </a:prstGeom>
          </p:spPr>
        </p:pic>
        <p:pic>
          <p:nvPicPr>
            <p:cNvPr id="19" name="Picture 18" descr="4曾肇添中學.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531" y="3081425"/>
              <a:ext cx="432371" cy="332153"/>
            </a:xfrm>
            <a:prstGeom prst="rect">
              <a:avLst/>
            </a:prstGeom>
          </p:spPr>
        </p:pic>
        <p:pic>
          <p:nvPicPr>
            <p:cNvPr id="20" name="Picture 19" descr="5英皇書院.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07" y="3457654"/>
              <a:ext cx="328688" cy="424556"/>
            </a:xfrm>
            <a:prstGeom prst="rect">
              <a:avLst/>
            </a:prstGeom>
          </p:spPr>
        </p:pic>
        <p:pic>
          <p:nvPicPr>
            <p:cNvPr id="21" name="Picture 20" descr="6聖保羅男女中學.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907" y="3955426"/>
              <a:ext cx="293078" cy="293078"/>
            </a:xfrm>
            <a:prstGeom prst="rect">
              <a:avLst/>
            </a:prstGeom>
          </p:spPr>
        </p:pic>
        <p:pic>
          <p:nvPicPr>
            <p:cNvPr id="22" name="Picture 21" descr="7聖保祿學校.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178" y="4284021"/>
              <a:ext cx="360605" cy="458596"/>
            </a:xfrm>
            <a:prstGeom prst="rect">
              <a:avLst/>
            </a:prstGeom>
          </p:spPr>
        </p:pic>
        <p:pic>
          <p:nvPicPr>
            <p:cNvPr id="23" name="Picture 22" descr="8皇仁書院.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1109" y="4780302"/>
              <a:ext cx="356674" cy="410477"/>
            </a:xfrm>
            <a:prstGeom prst="rect">
              <a:avLst/>
            </a:prstGeom>
          </p:spPr>
        </p:pic>
        <p:pic>
          <p:nvPicPr>
            <p:cNvPr id="24" name="Picture 23" descr="9觀塘瑪利諾書院.gif"/>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380997" y="5190779"/>
              <a:ext cx="684496" cy="445794"/>
            </a:xfrm>
            <a:prstGeom prst="rect">
              <a:avLst/>
            </a:prstGeom>
          </p:spPr>
        </p:pic>
        <p:pic>
          <p:nvPicPr>
            <p:cNvPr id="25" name="Picture 24" descr="10聖若瑟書院.gif"/>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1109" y="5636573"/>
              <a:ext cx="344928" cy="395299"/>
            </a:xfrm>
            <a:prstGeom prst="rect">
              <a:avLst/>
            </a:prstGeom>
          </p:spPr>
        </p:pic>
      </p:grpSp>
      <p:sp>
        <p:nvSpPr>
          <p:cNvPr id="5" name="TextBox 4"/>
          <p:cNvSpPr txBox="1"/>
          <p:nvPr/>
        </p:nvSpPr>
        <p:spPr>
          <a:xfrm>
            <a:off x="1808376" y="0"/>
            <a:ext cx="10383624" cy="1200329"/>
          </a:xfrm>
          <a:prstGeom prst="rect">
            <a:avLst/>
          </a:prstGeom>
          <a:noFill/>
          <a:ln>
            <a:noFill/>
          </a:ln>
          <a:effectLst/>
        </p:spPr>
        <p:txBody>
          <a:bodyPr vert="horz" wrap="square" lIns="91440" tIns="45720" rIns="91440" bIns="45720" numCol="1" anchor="ctr" anchorCtr="0" compatLnSpc="1"/>
          <a:lstStyle>
            <a:lvl1pPr algn="ctr" fontAlgn="base">
              <a:spcBef>
                <a:spcPct val="0"/>
              </a:spcBef>
              <a:spcAft>
                <a:spcPct val="0"/>
              </a:spcAft>
              <a:defRPr kumimoji="1" sz="3600">
                <a:solidFill>
                  <a:srgbClr val="666633"/>
                </a:solidFill>
                <a:latin typeface="+mj-lt"/>
                <a:ea typeface="+mj-ea"/>
                <a:cs typeface="+mj-cs"/>
              </a:defRPr>
            </a:lvl1pPr>
            <a:lvl2pPr fontAlgn="base">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2pPr>
            <a:lvl3pPr fontAlgn="base">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3pPr>
            <a:lvl4pPr fontAlgn="base">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4pPr>
            <a:lvl5pPr fontAlgn="base">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5pPr>
            <a:lvl6pPr marL="457200" fontAlgn="base">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6pPr>
            <a:lvl7pPr marL="914400" fontAlgn="base">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7pPr>
            <a:lvl8pPr marL="1371600" fontAlgn="base">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8pPr>
            <a:lvl9pPr marL="1828800" fontAlgn="base">
              <a:spcBef>
                <a:spcPct val="0"/>
              </a:spcBef>
              <a:spcAft>
                <a:spcPct val="0"/>
              </a:spcAft>
              <a:defRPr kumimoji="1" sz="3600">
                <a:solidFill>
                  <a:srgbClr val="666633"/>
                </a:solidFill>
                <a:latin typeface="Arial" panose="020B0604020202020204" pitchFamily="34" charset="0"/>
                <a:ea typeface="華康儷粗黑(P)" charset="0"/>
                <a:cs typeface="華康儷粗黑(P)" charset="0"/>
              </a:defRPr>
            </a:lvl9pPr>
          </a:lstStyle>
          <a:p>
            <a:r>
              <a:rPr lang="nl-NL" b="1" dirty="0"/>
              <a:t>Table 1 Top 10 UST Feeder Schools</a:t>
            </a:r>
            <a:endParaRPr lang="nl-NL"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852" y="1"/>
            <a:ext cx="10338148" cy="1240076"/>
          </a:xfrm>
        </p:spPr>
        <p:txBody>
          <a:bodyPr/>
          <a:lstStyle/>
          <a:p>
            <a:pPr algn="ctr"/>
            <a:r>
              <a:rPr lang="en-US" b="1" dirty="0"/>
              <a:t>Fact 23: Three quarters of UST feeder schools are classified as caput schools   </a:t>
            </a:r>
            <a:endParaRPr lang="en-US" b="1" dirty="0"/>
          </a:p>
        </p:txBody>
      </p:sp>
      <p:sp>
        <p:nvSpPr>
          <p:cNvPr id="3" name="Content Placeholder 2"/>
          <p:cNvSpPr>
            <a:spLocks noGrp="1"/>
          </p:cNvSpPr>
          <p:nvPr>
            <p:ph idx="1"/>
          </p:nvPr>
        </p:nvSpPr>
        <p:spPr>
          <a:xfrm>
            <a:off x="563670" y="1510083"/>
            <a:ext cx="10972801" cy="5116185"/>
          </a:xfrm>
        </p:spPr>
        <p:txBody>
          <a:bodyPr/>
          <a:lstStyle/>
          <a:p>
            <a:pPr>
              <a:spcBef>
                <a:spcPts val="0"/>
              </a:spcBef>
              <a:buFont typeface="Wingdings" panose="05000000000000000000" pitchFamily="2" charset="2"/>
              <a:buChar char="Ø"/>
            </a:pPr>
            <a:r>
              <a:rPr lang="en-US" dirty="0"/>
              <a:t>Three quarters of UST feeder schools are classified as caput schools, non-profit-making private secondary schools that receive governmental subsidy by selling some of their slots for students</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Direct Subsidy Scheme (DSS) schools account for about one tenth of all UST feeder schools</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English Schools Foundation (ESF) schools account for only slightly over one percent of UST feeder schools</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pic>
        <p:nvPicPr>
          <p:cNvPr id="3" name="Picture 2"/>
          <p:cNvPicPr>
            <a:picLocks noChangeAspect="1"/>
          </p:cNvPicPr>
          <p:nvPr/>
        </p:nvPicPr>
        <p:blipFill>
          <a:blip r:embed="rId1"/>
          <a:stretch>
            <a:fillRect/>
          </a:stretch>
        </p:blipFill>
        <p:spPr>
          <a:xfrm>
            <a:off x="1093095" y="82133"/>
            <a:ext cx="9930384" cy="67758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904" y="1"/>
            <a:ext cx="10313095" cy="1240076"/>
          </a:xfrm>
        </p:spPr>
        <p:txBody>
          <a:bodyPr/>
          <a:lstStyle/>
          <a:p>
            <a:pPr algn="ctr"/>
            <a:r>
              <a:rPr lang="en-US" b="1" dirty="0"/>
              <a:t>Fact 24: UST feeders schools are evenly distributed with respect to banding</a:t>
            </a:r>
            <a:endParaRPr lang="en-US" b="1" dirty="0"/>
          </a:p>
        </p:txBody>
      </p:sp>
      <p:sp>
        <p:nvSpPr>
          <p:cNvPr id="3" name="Content Placeholder 2"/>
          <p:cNvSpPr>
            <a:spLocks noGrp="1"/>
          </p:cNvSpPr>
          <p:nvPr>
            <p:ph idx="1"/>
          </p:nvPr>
        </p:nvSpPr>
        <p:spPr>
          <a:xfrm>
            <a:off x="626300" y="1875773"/>
            <a:ext cx="10956099" cy="4525963"/>
          </a:xfrm>
        </p:spPr>
        <p:txBody>
          <a:bodyPr/>
          <a:lstStyle/>
          <a:p>
            <a:pPr>
              <a:spcBef>
                <a:spcPts val="0"/>
              </a:spcBef>
              <a:buFont typeface="Wingdings" panose="05000000000000000000" pitchFamily="2" charset="2"/>
              <a:buChar char="Ø"/>
            </a:pPr>
            <a:r>
              <a:rPr lang="en-US" dirty="0"/>
              <a:t>UST feeder schools are evenly distributed with respect to banding</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One-third of UST feeder schools belong to the elite Band 1 (1A/1B/1C)</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One-third of UST feeder schools belong to Band 3 (3A/3B/3C) and 4 schools</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pic>
        <p:nvPicPr>
          <p:cNvPr id="3" name="Picture 2"/>
          <p:cNvPicPr>
            <a:picLocks noChangeAspect="1"/>
          </p:cNvPicPr>
          <p:nvPr/>
        </p:nvPicPr>
        <p:blipFill>
          <a:blip r:embed="rId1"/>
          <a:stretch>
            <a:fillRect/>
          </a:stretch>
        </p:blipFill>
        <p:spPr>
          <a:xfrm>
            <a:off x="1103467" y="50830"/>
            <a:ext cx="9067668" cy="67257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
            <a:ext cx="10363199" cy="1227550"/>
          </a:xfrm>
        </p:spPr>
        <p:txBody>
          <a:bodyPr/>
          <a:lstStyle/>
          <a:p>
            <a:pPr algn="ctr"/>
            <a:r>
              <a:rPr lang="en-US" b="1" dirty="0"/>
              <a:t>Fact 25: Most UST feeder schools are located in less affluent districts</a:t>
            </a:r>
            <a:endParaRPr lang="en-US" b="1" dirty="0"/>
          </a:p>
        </p:txBody>
      </p:sp>
      <p:sp>
        <p:nvSpPr>
          <p:cNvPr id="3" name="Content Placeholder 2"/>
          <p:cNvSpPr>
            <a:spLocks noGrp="1"/>
          </p:cNvSpPr>
          <p:nvPr>
            <p:ph idx="1"/>
          </p:nvPr>
        </p:nvSpPr>
        <p:spPr>
          <a:xfrm>
            <a:off x="413359" y="1725461"/>
            <a:ext cx="11536471" cy="4525963"/>
          </a:xfrm>
          <a:noFill/>
          <a:ln>
            <a:noFill/>
          </a:ln>
          <a:effectLst/>
        </p:spPr>
        <p:txBody>
          <a:bodyPr vert="horz" wrap="square" lIns="91440" tIns="45720" rIns="91440" bIns="45720" numCol="1" anchor="t" anchorCtr="0" compatLnSpc="1"/>
          <a:lstStyle/>
          <a:p>
            <a:pPr>
              <a:spcBef>
                <a:spcPts val="0"/>
              </a:spcBef>
              <a:buFont typeface="Wingdings" panose="05000000000000000000" pitchFamily="2" charset="2"/>
              <a:buChar char="Ø"/>
            </a:pPr>
            <a:r>
              <a:rPr lang="en-US" dirty="0"/>
              <a:t>Most UST feeder schools are in Kowloon and New Territories </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Eastern stands out as the only Hong Kong Island district that has a large number of UST feeder schools</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Most UST feeder schools are located in less affluent districts – Sha Tin, </a:t>
            </a:r>
            <a:r>
              <a:rPr lang="en-US" dirty="0" err="1"/>
              <a:t>Tuen</a:t>
            </a:r>
            <a:r>
              <a:rPr lang="en-US" dirty="0"/>
              <a:t> </a:t>
            </a:r>
            <a:r>
              <a:rPr lang="en-US" dirty="0" err="1"/>
              <a:t>Mun</a:t>
            </a:r>
            <a:r>
              <a:rPr lang="en-US" dirty="0"/>
              <a:t>, Yuen Long, and Eastern (Island) – some of which, </a:t>
            </a:r>
            <a:r>
              <a:rPr lang="en-US" dirty="0" err="1"/>
              <a:t>Tuen</a:t>
            </a:r>
            <a:r>
              <a:rPr lang="en-US" dirty="0"/>
              <a:t> </a:t>
            </a:r>
            <a:r>
              <a:rPr lang="en-US" dirty="0" err="1"/>
              <a:t>Mun</a:t>
            </a:r>
            <a:r>
              <a:rPr lang="en-US" dirty="0"/>
              <a:t> and Yuen Long, are quite distant</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9347200" y="6381750"/>
            <a:ext cx="2844800" cy="476250"/>
          </a:xfrm>
        </p:spPr>
        <p:txBody>
          <a:bodyPr anchor="t"/>
          <a:lstStyle/>
          <a:p>
            <a:pPr algn="r"/>
            <a:r>
              <a:rPr lang="en-US" dirty="0"/>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pic>
        <p:nvPicPr>
          <p:cNvPr id="3" name="Picture 2"/>
          <p:cNvPicPr>
            <a:picLocks noChangeAspect="1"/>
          </p:cNvPicPr>
          <p:nvPr/>
        </p:nvPicPr>
        <p:blipFill>
          <a:blip r:embed="rId1"/>
          <a:stretch>
            <a:fillRect/>
          </a:stretch>
        </p:blipFill>
        <p:spPr>
          <a:xfrm>
            <a:off x="1089765" y="87682"/>
            <a:ext cx="9930384" cy="67703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29100" y="1328868"/>
            <a:ext cx="3733800" cy="3724275"/>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772" y="5444063"/>
            <a:ext cx="5041392" cy="5120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040" y="24024"/>
            <a:ext cx="10398760" cy="1210415"/>
          </a:xfrm>
        </p:spPr>
        <p:txBody>
          <a:bodyPr/>
          <a:lstStyle/>
          <a:p>
            <a:pPr algn="ctr"/>
            <a:r>
              <a:rPr lang="en-US" sz="3000" b="1" dirty="0"/>
              <a:t>Fact 2: Most UST students are from the schools of Science, Engineering, and Business and Management</a:t>
            </a:r>
            <a:endParaRPr lang="en-US" sz="3000" b="1" dirty="0"/>
          </a:p>
        </p:txBody>
      </p:sp>
      <p:sp>
        <p:nvSpPr>
          <p:cNvPr id="3" name="Content Placeholder 2"/>
          <p:cNvSpPr>
            <a:spLocks noGrp="1"/>
          </p:cNvSpPr>
          <p:nvPr>
            <p:ph idx="1"/>
          </p:nvPr>
        </p:nvSpPr>
        <p:spPr>
          <a:noFill/>
          <a:ln>
            <a:noFill/>
          </a:ln>
          <a:effectLst/>
        </p:spPr>
        <p:txBody>
          <a:bodyPr vert="horz" wrap="square" lIns="91440" tIns="45720" rIns="91440" bIns="45720" numCol="1" anchor="t" anchorCtr="0" compatLnSpc="1">
            <a:normAutofit lnSpcReduction="10000"/>
          </a:bodyPr>
          <a:lstStyle/>
          <a:p>
            <a:pPr>
              <a:lnSpc>
                <a:spcPct val="110000"/>
              </a:lnSpc>
              <a:spcBef>
                <a:spcPts val="0"/>
              </a:spcBef>
              <a:buFont typeface="Wingdings" panose="05000000000000000000" pitchFamily="2" charset="2"/>
              <a:buChar char="Ø"/>
            </a:pPr>
            <a:r>
              <a:rPr lang="en-US" dirty="0"/>
              <a:t>Engineering students account for about 40 percent of UG graduates</a:t>
            </a:r>
            <a:endParaRPr lang="en-US" dirty="0"/>
          </a:p>
          <a:p>
            <a:pPr>
              <a:lnSpc>
                <a:spcPct val="110000"/>
              </a:lnSpc>
              <a:spcBef>
                <a:spcPts val="0"/>
              </a:spcBef>
              <a:buFont typeface="Wingdings" panose="05000000000000000000" pitchFamily="2" charset="2"/>
              <a:buChar char="Ø"/>
            </a:pPr>
            <a:endParaRPr lang="en-US" dirty="0"/>
          </a:p>
          <a:p>
            <a:pPr>
              <a:lnSpc>
                <a:spcPct val="110000"/>
              </a:lnSpc>
              <a:spcBef>
                <a:spcPts val="0"/>
              </a:spcBef>
              <a:buFont typeface="Wingdings" panose="05000000000000000000" pitchFamily="2" charset="2"/>
              <a:buChar char="Ø"/>
            </a:pPr>
            <a:r>
              <a:rPr lang="en-US" dirty="0"/>
              <a:t>Business and Management students have gradually decreased and now account for 30 percent of UG graduates</a:t>
            </a:r>
            <a:endParaRPr lang="en-US" dirty="0"/>
          </a:p>
          <a:p>
            <a:pPr>
              <a:lnSpc>
                <a:spcPct val="110000"/>
              </a:lnSpc>
              <a:spcBef>
                <a:spcPts val="0"/>
              </a:spcBef>
              <a:buFont typeface="Wingdings" panose="05000000000000000000" pitchFamily="2" charset="2"/>
              <a:buChar char="Ø"/>
            </a:pPr>
            <a:endParaRPr lang="en-US" dirty="0"/>
          </a:p>
          <a:p>
            <a:pPr>
              <a:lnSpc>
                <a:spcPct val="110000"/>
              </a:lnSpc>
              <a:spcBef>
                <a:spcPts val="0"/>
              </a:spcBef>
              <a:buFont typeface="Wingdings" panose="05000000000000000000" pitchFamily="2" charset="2"/>
              <a:buChar char="Ø"/>
            </a:pPr>
            <a:r>
              <a:rPr lang="en-US" dirty="0"/>
              <a:t>Science students have gradually increased and now also account for 30 percent of UG graduates</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9347200" y="6381750"/>
            <a:ext cx="2844800" cy="476250"/>
          </a:xfrm>
        </p:spPr>
        <p:txBody>
          <a:bodyPr anchor="t"/>
          <a:lstStyle/>
          <a:p>
            <a:r>
              <a:rPr lang="en-US" dirty="0"/>
              <a:t>                                                                      </a:t>
            </a:r>
            <a:r>
              <a:rPr lang="en-US" sz="1400" dirty="0">
                <a:latin typeface="Arial" panose="020B0604020202020204"/>
                <a:cs typeface="Arial" panose="020B0604020202020204"/>
              </a:rPr>
              <a:t> </a:t>
            </a:r>
            <a:fld id="{3BC25BDA-268E-4039-A294-0132160A6BFF}" type="slidenum">
              <a:rPr lang="en-US" sz="1400" dirty="0" smtClean="0">
                <a:solidFill>
                  <a:schemeClr val="tx1"/>
                </a:solidFill>
                <a:latin typeface="Arial" panose="020B0604020202020204"/>
                <a:cs typeface="Arial" panose="020B0604020202020204"/>
              </a:rPr>
            </a:fld>
            <a:endParaRPr lang="en-US" sz="1400" dirty="0">
              <a:solidFill>
                <a:schemeClr val="tx1"/>
              </a:solidFill>
              <a:latin typeface="Arial" panose="020B0604020202020204"/>
              <a:cs typeface="Arial" panose="020B0604020202020204"/>
            </a:endParaRPr>
          </a:p>
        </p:txBody>
      </p:sp>
      <p:pic>
        <p:nvPicPr>
          <p:cNvPr id="3" name="Picture 2"/>
          <p:cNvPicPr>
            <a:picLocks noChangeAspect="1"/>
          </p:cNvPicPr>
          <p:nvPr/>
        </p:nvPicPr>
        <p:blipFill>
          <a:blip r:embed="rId1"/>
          <a:stretch>
            <a:fillRect/>
          </a:stretch>
        </p:blipFill>
        <p:spPr>
          <a:xfrm>
            <a:off x="1102291" y="52084"/>
            <a:ext cx="9930384" cy="68055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268355"/>
            <a:ext cx="9144000" cy="2387600"/>
          </a:xfrm>
        </p:spPr>
        <p:txBody>
          <a:bodyPr>
            <a:normAutofit/>
          </a:bodyPr>
          <a:lstStyle/>
          <a:p>
            <a:r>
              <a:rPr lang="en-US" sz="5400" b="1" dirty="0"/>
              <a:t>Gender</a:t>
            </a:r>
            <a:endParaRPr lang="en-US" sz="5400" b="1" dirty="0"/>
          </a:p>
        </p:txBody>
      </p:sp>
      <p:sp>
        <p:nvSpPr>
          <p:cNvPr id="2" name="Slide Number Placeholder 1"/>
          <p:cNvSpPr>
            <a:spLocks noGrp="1"/>
          </p:cNvSpPr>
          <p:nvPr>
            <p:ph type="sldNum" sz="quarter" idx="12"/>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910" y="0"/>
            <a:ext cx="10551090" cy="1240077"/>
          </a:xfrm>
        </p:spPr>
        <p:txBody>
          <a:bodyPr>
            <a:noAutofit/>
          </a:bodyPr>
          <a:lstStyle/>
          <a:p>
            <a:pPr algn="ctr"/>
            <a:r>
              <a:rPr lang="en-US" sz="2900" b="1" dirty="0"/>
              <a:t>Fact 3: UST female freshmen account for almost 40 percent compared to 60 percent at other UGC universities  </a:t>
            </a:r>
            <a:endParaRPr lang="en-US" sz="2900" b="1" dirty="0"/>
          </a:p>
        </p:txBody>
      </p:sp>
      <p:sp>
        <p:nvSpPr>
          <p:cNvPr id="3" name="Content Placeholder 2"/>
          <p:cNvSpPr>
            <a:spLocks noGrp="1"/>
          </p:cNvSpPr>
          <p:nvPr>
            <p:ph idx="1"/>
          </p:nvPr>
        </p:nvSpPr>
        <p:spPr>
          <a:xfrm>
            <a:off x="588723" y="1484482"/>
            <a:ext cx="11160692" cy="5016526"/>
          </a:xfrm>
        </p:spPr>
        <p:txBody>
          <a:bodyPr/>
          <a:lstStyle/>
          <a:p>
            <a:pPr>
              <a:spcBef>
                <a:spcPts val="0"/>
              </a:spcBef>
              <a:buFont typeface="Wingdings" panose="05000000000000000000" pitchFamily="2" charset="2"/>
              <a:buChar char="Ø"/>
            </a:pPr>
            <a:r>
              <a:rPr lang="en-US" dirty="0"/>
              <a:t>In the School of Science, while the proportion of female freshmen has declined from 46 percent in 1998 to below 30 percent in 2010, it has rebounded since to 37 percent</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In the School of Engineering, female freshmen have doubled from about 10 to over 20 percent</a:t>
            </a:r>
            <a:endParaRPr lang="en-US" dirty="0"/>
          </a:p>
          <a:p>
            <a:pPr>
              <a:spcBef>
                <a:spcPts val="0"/>
              </a:spcBef>
              <a:buFont typeface="Wingdings" panose="05000000000000000000" pitchFamily="2" charset="2"/>
              <a:buChar char="Ø"/>
            </a:pPr>
            <a:endParaRPr lang="en-US" dirty="0"/>
          </a:p>
          <a:p>
            <a:pPr>
              <a:spcBef>
                <a:spcPts val="0"/>
              </a:spcBef>
              <a:buFont typeface="Wingdings" panose="05000000000000000000" pitchFamily="2" charset="2"/>
              <a:buChar char="Ø"/>
            </a:pPr>
            <a:r>
              <a:rPr lang="en-US" dirty="0"/>
              <a:t>In the School of Business and Management, female freshmen have declined from 66 percent in 2003 to 50 percent today</a:t>
            </a:r>
            <a:endParaRPr lang="en-US" dirty="0"/>
          </a:p>
        </p:txBody>
      </p:sp>
      <p:sp>
        <p:nvSpPr>
          <p:cNvPr id="4" name="Slide Number Placeholder 3"/>
          <p:cNvSpPr>
            <a:spLocks noGrp="1"/>
          </p:cNvSpPr>
          <p:nvPr>
            <p:ph type="sldNum" sz="quarter" idx="10"/>
          </p:nvPr>
        </p:nvSpPr>
        <p:spPr>
          <a:xfrm>
            <a:off x="9347200" y="6381750"/>
            <a:ext cx="2844800" cy="476250"/>
          </a:xfrm>
        </p:spPr>
        <p:txBody>
          <a:bodyPr/>
          <a:lstStyle/>
          <a:p>
            <a:fld id="{3BC25BDA-268E-4039-A294-0132160A6BFF}" type="slidenum">
              <a:rPr lang="en-US" smtClean="0"/>
            </a:fld>
            <a:endParaRPr lang="en-US" dirty="0"/>
          </a:p>
        </p:txBody>
      </p:sp>
    </p:spTree>
  </p:cSld>
  <p:clrMapOvr>
    <a:masterClrMapping/>
  </p:clrMapOvr>
</p:sld>
</file>

<file path=ppt/theme/theme1.xml><?xml version="1.0" encoding="utf-8"?>
<a:theme xmlns:a="http://schemas.openxmlformats.org/drawingml/2006/main" name="0910-10">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華康儷粗黑(P)"/>
        <a:cs typeface="華康儷粗黑(P)"/>
      </a:majorFont>
      <a:minorFont>
        <a:latin typeface="Arial"/>
        <a:ea typeface="華康儷中黑(P)"/>
        <a:cs typeface="華康儷中黑(P)"/>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TW" altLang="en-US" sz="1800" b="0" i="0" u="none" strike="noStrike" cap="none" normalizeH="0" baseline="0">
            <a:ln>
              <a:noFill/>
            </a:ln>
            <a:solidFill>
              <a:schemeClr val="tx1"/>
            </a:solidFill>
            <a:effectLst/>
            <a:latin typeface="Arial" panose="020B0604020202020204" pitchFamily="34" charset="0"/>
            <a:ea typeface="PMingLiU" charset="0"/>
            <a:cs typeface="PMingLiU"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TW" altLang="en-US" sz="1800" b="0" i="0" u="none" strike="noStrike" cap="none" normalizeH="0" baseline="0">
            <a:ln>
              <a:noFill/>
            </a:ln>
            <a:solidFill>
              <a:schemeClr val="tx1"/>
            </a:solidFill>
            <a:effectLst/>
            <a:latin typeface="Arial" panose="020B0604020202020204" pitchFamily="34" charset="0"/>
            <a:ea typeface="PMingLiU" charset="0"/>
            <a:cs typeface="PMingLiU"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0910-10.pot</Template>
  <TotalTime>0</TotalTime>
  <Words>13732</Words>
  <Application>WPS 演示</Application>
  <PresentationFormat>Widescreen</PresentationFormat>
  <Paragraphs>423</Paragraphs>
  <Slides>58</Slides>
  <Notes>2</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58</vt:i4>
      </vt:variant>
    </vt:vector>
  </HeadingPairs>
  <TitlesOfParts>
    <vt:vector size="75" baseType="lpstr">
      <vt:lpstr>Arial</vt:lpstr>
      <vt:lpstr>宋体</vt:lpstr>
      <vt:lpstr>Wingdings</vt:lpstr>
      <vt:lpstr>PMingLiU</vt:lpstr>
      <vt:lpstr>華康儷粗黑(P)</vt:lpstr>
      <vt:lpstr>華康儷細黑(P)</vt:lpstr>
      <vt:lpstr>Arial</vt:lpstr>
      <vt:lpstr>Times New Roman</vt:lpstr>
      <vt:lpstr>微软雅黑</vt:lpstr>
      <vt:lpstr>Arial Unicode MS</vt:lpstr>
      <vt:lpstr>Calibri</vt:lpstr>
      <vt:lpstr>Calibri</vt:lpstr>
      <vt:lpstr>黑体</vt:lpstr>
      <vt:lpstr>華康儷中黑(P)</vt:lpstr>
      <vt:lpstr>ESRI AMFM Electric</vt:lpstr>
      <vt:lpstr>0910-10</vt:lpstr>
      <vt:lpstr>Custom Design</vt:lpstr>
      <vt:lpstr>25 Facts about HKUST Undergraduates</vt:lpstr>
      <vt:lpstr>Introduction</vt:lpstr>
      <vt:lpstr>Enrollment </vt:lpstr>
      <vt:lpstr>Fact 1: Three Periods of Growth in UST History</vt:lpstr>
      <vt:lpstr>PowerPoint 演示文稿</vt:lpstr>
      <vt:lpstr>Fact 2: Most UST students are from the schools of Science, Engineering, and Business and Management</vt:lpstr>
      <vt:lpstr>PowerPoint 演示文稿</vt:lpstr>
      <vt:lpstr>Gender</vt:lpstr>
      <vt:lpstr>Fact 3: UST female freshmen account for almost 40 percent compared to 60 percent at other UGC universities  </vt:lpstr>
      <vt:lpstr>PowerPoint 演示文稿</vt:lpstr>
      <vt:lpstr>Fact 4: The proportion of female UG graduates has declined from 44 percent in 2001 to 36 percent in 2013</vt:lpstr>
      <vt:lpstr>PowerPoint 演示文稿</vt:lpstr>
      <vt:lpstr>Fact 5: The proportion of female graduates is lowest in Engineering and highest in Business</vt:lpstr>
      <vt:lpstr>PowerPoint 演示文稿</vt:lpstr>
      <vt:lpstr>Fact 6: The largest number of female graduates are in marketing and accounting</vt:lpstr>
      <vt:lpstr>PowerPoint 演示文稿</vt:lpstr>
      <vt:lpstr>Fact 7: The share of female graduates in math has declined precipitously since 2001 </vt:lpstr>
      <vt:lpstr>PowerPoint 演示文稿</vt:lpstr>
      <vt:lpstr>Family Background</vt:lpstr>
      <vt:lpstr>Fact 8: Increasing proportions of freshmen come from white collar versus blue collar families</vt:lpstr>
      <vt:lpstr>PowerPoint 演示文稿</vt:lpstr>
      <vt:lpstr>Fact 9:  More females than males come from professional, managerial, and business families </vt:lpstr>
      <vt:lpstr>PowerPoint 演示文稿</vt:lpstr>
      <vt:lpstr>Fact 10: Business graduates are more likely to have fathers with administrative, professional, and business careers</vt:lpstr>
      <vt:lpstr>PowerPoint 演示文稿</vt:lpstr>
      <vt:lpstr>Fact 11: The percentage of freshmen fathers with secondary or higher education has risen from 50 to 75</vt:lpstr>
      <vt:lpstr>PowerPoint 演示文稿</vt:lpstr>
      <vt:lpstr>Fact 12: Female students are more likely than males to be born to fathers with postsecondary education</vt:lpstr>
      <vt:lpstr>PowerPoint 演示文稿</vt:lpstr>
      <vt:lpstr>Fact 13: Business graduates are more likely to come from post-secondary educated families </vt:lpstr>
      <vt:lpstr>PowerPoint 演示文稿</vt:lpstr>
      <vt:lpstr>Fact 14: Families of freshmen students have become wealthier over time </vt:lpstr>
      <vt:lpstr>PowerPoint 演示文稿</vt:lpstr>
      <vt:lpstr>Fact 15: Female freshmen are more likely than males to come from high-income families </vt:lpstr>
      <vt:lpstr>PowerPoint 演示文稿</vt:lpstr>
      <vt:lpstr>Fact 16: Business graduates are more likely than science and engineering graduates to come from high income families</vt:lpstr>
      <vt:lpstr>PowerPoint 演示文稿</vt:lpstr>
      <vt:lpstr>Fact 17: Proportion of UST students living in public rental housing resembles the general population</vt:lpstr>
      <vt:lpstr>PowerPoint 演示文稿</vt:lpstr>
      <vt:lpstr>Fact 18: Female freshmen are more likely than male freshmen to live in family owned housing</vt:lpstr>
      <vt:lpstr>PowerPoint 演示文稿</vt:lpstr>
      <vt:lpstr>Fact 19: Business UG graduates are less likely than science and engineering graduates to live in public rental housing</vt:lpstr>
      <vt:lpstr>PowerPoint 演示文稿</vt:lpstr>
      <vt:lpstr>Fact 20: Proportion of freshmen from homes with less than 40 m2 has declined from 60 to 30 percent </vt:lpstr>
      <vt:lpstr>PowerPoint 演示文稿</vt:lpstr>
      <vt:lpstr>Fact 21: About 90 Percent of UG Students Live within Two Hours’ Commute</vt:lpstr>
      <vt:lpstr>PowerPoint 演示文稿</vt:lpstr>
      <vt:lpstr>Previous Schooling</vt:lpstr>
      <vt:lpstr>Fact 22: The majority of UST feeder schools supply limited numbers of students to UST </vt:lpstr>
      <vt:lpstr>PowerPoint 演示文稿</vt:lpstr>
      <vt:lpstr>  </vt:lpstr>
      <vt:lpstr>Fact 23: Three quarters of UST feeder schools are classified as caput schools   </vt:lpstr>
      <vt:lpstr>PowerPoint 演示文稿</vt:lpstr>
      <vt:lpstr>Fact 24: UST feeders schools are evenly distributed with respect to banding</vt:lpstr>
      <vt:lpstr>PowerPoint 演示文稿</vt:lpstr>
      <vt:lpstr>Fact 25: Most UST feeder schools are located in less affluent districts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Reflection on Gender Imbalance in STEM and Business</dc:title>
  <dc:creator>WANG, Hongbo</dc:creator>
  <cp:lastModifiedBy>吴艺贝</cp:lastModifiedBy>
  <cp:revision>433</cp:revision>
  <cp:lastPrinted>2015-09-14T05:28:00Z</cp:lastPrinted>
  <dcterms:created xsi:type="dcterms:W3CDTF">2015-06-04T00:54:00Z</dcterms:created>
  <dcterms:modified xsi:type="dcterms:W3CDTF">2022-02-11T11:05:19Z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