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15"/>
  </p:notesMasterIdLst>
  <p:sldIdLst>
    <p:sldId id="289" r:id="rId3"/>
    <p:sldId id="548" r:id="rId4"/>
    <p:sldId id="279" r:id="rId5"/>
    <p:sldId id="538" r:id="rId6"/>
    <p:sldId id="539" r:id="rId7"/>
    <p:sldId id="537" r:id="rId8"/>
    <p:sldId id="532" r:id="rId9"/>
    <p:sldId id="533" r:id="rId10"/>
    <p:sldId id="546" r:id="rId11"/>
    <p:sldId id="547" r:id="rId12"/>
    <p:sldId id="549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98C5-3C91-46AE-88C8-969EF71947B5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E9A1-CE0E-4D48-B22B-ADD3095C9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1A1A"/>
                </a:solidFill>
                <a:effectLst/>
                <a:latin typeface="-apple-system"/>
              </a:rPr>
              <a:t>梅尔倒谱系数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E9A1-CE0E-4D48-B22B-ADD3095C99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1A1A"/>
                </a:solidFill>
                <a:effectLst/>
                <a:latin typeface="-apple-system"/>
              </a:rPr>
              <a:t>梅尔倒谱系数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E9A1-CE0E-4D48-B22B-ADD3095C99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3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7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81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9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3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96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9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5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60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65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33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41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8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00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7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81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2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7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4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8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BF74-697C-4E77-9060-36C4EEA8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人工智能技术在脑机接口中的应用</a:t>
            </a:r>
            <a:br>
              <a:rPr lang="en-US" altLang="zh-CN" dirty="0"/>
            </a:br>
            <a:r>
              <a:rPr lang="en-US" altLang="zh-CN" sz="2000" dirty="0"/>
              <a:t>AI in BCI</a:t>
            </a:r>
            <a:endParaRPr lang="zh-CN" altLang="en-US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67525" y="5386450"/>
            <a:ext cx="6112978" cy="468179"/>
          </a:xfrm>
        </p:spPr>
        <p:txBody>
          <a:bodyPr/>
          <a:lstStyle/>
          <a:p>
            <a:r>
              <a:rPr lang="zh-CN" altLang="en-US" dirty="0"/>
              <a:t>介绍人：</a:t>
            </a:r>
            <a:endParaRPr lang="en-US" altLang="zh-CN" dirty="0"/>
          </a:p>
          <a:p>
            <a:r>
              <a:rPr lang="zh-CN" altLang="en-US" dirty="0"/>
              <a:t>黄尚民、张致远、张杭磊、何鋆林、王凯灵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72383" y="6047670"/>
            <a:ext cx="4159250" cy="499004"/>
          </a:xfrm>
        </p:spPr>
        <p:txBody>
          <a:bodyPr>
            <a:normAutofit/>
          </a:bodyPr>
          <a:lstStyle/>
          <a:p>
            <a:r>
              <a:rPr lang="en-US" altLang="zh-CN" dirty="0"/>
              <a:t>2022.7.12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6A695D58-315F-63F1-7FD3-B525EA8B6BD5}"/>
              </a:ext>
            </a:extLst>
          </p:cNvPr>
          <p:cNvSpPr txBox="1">
            <a:spLocks/>
          </p:cNvSpPr>
          <p:nvPr/>
        </p:nvSpPr>
        <p:spPr>
          <a:xfrm>
            <a:off x="494024" y="913321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C2BEA-5DB4-5846-9D06-D413E78CF952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54E7D-C82C-7F41-5440-2548559B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5" y="2632608"/>
            <a:ext cx="3620105" cy="34781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448731-B43B-C0F9-F963-C9AB1C545E72}"/>
              </a:ext>
            </a:extLst>
          </p:cNvPr>
          <p:cNvSpPr txBox="1"/>
          <p:nvPr/>
        </p:nvSpPr>
        <p:spPr>
          <a:xfrm>
            <a:off x="419621" y="1839992"/>
            <a:ext cx="6175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Improving classification performance of four class FNIRS-BCI using Mel Frequency Cepstral Coefficients (MFCC)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232885-85E4-D4D5-52EF-4333F7D427FC}"/>
              </a:ext>
            </a:extLst>
          </p:cNvPr>
          <p:cNvSpPr txBox="1"/>
          <p:nvPr/>
        </p:nvSpPr>
        <p:spPr>
          <a:xfrm>
            <a:off x="331186" y="29673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NexusSerif"/>
              </a:rPr>
              <a:t>Based on Open Access Dataset for EEG+NIRS Single-Trial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NexusSerif"/>
              </a:rPr>
              <a:t>Movement 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NexusSerif"/>
              </a:rPr>
              <a:t>average classification accuracy of 90.54%</a:t>
            </a:r>
          </a:p>
        </p:txBody>
      </p:sp>
    </p:spTree>
    <p:extLst>
      <p:ext uri="{BB962C8B-B14F-4D97-AF65-F5344CB8AC3E}">
        <p14:creationId xmlns:p14="http://schemas.microsoft.com/office/powerpoint/2010/main" val="28226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6A695D58-315F-63F1-7FD3-B525EA8B6BD5}"/>
              </a:ext>
            </a:extLst>
          </p:cNvPr>
          <p:cNvSpPr txBox="1">
            <a:spLocks/>
          </p:cNvSpPr>
          <p:nvPr/>
        </p:nvSpPr>
        <p:spPr>
          <a:xfrm>
            <a:off x="494024" y="913321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C2BEA-5DB4-5846-9D06-D413E78CF952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11</a:t>
            </a:fld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D320FF-C0EA-4C9F-5579-A163E7B03B7D}"/>
              </a:ext>
            </a:extLst>
          </p:cNvPr>
          <p:cNvCxnSpPr>
            <a:cxnSpLocks/>
          </p:cNvCxnSpPr>
          <p:nvPr/>
        </p:nvCxnSpPr>
        <p:spPr>
          <a:xfrm>
            <a:off x="851770" y="3939436"/>
            <a:ext cx="739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B8E6AAE-F68F-099B-8558-47EBE450BD1C}"/>
              </a:ext>
            </a:extLst>
          </p:cNvPr>
          <p:cNvCxnSpPr/>
          <p:nvPr/>
        </p:nvCxnSpPr>
        <p:spPr>
          <a:xfrm>
            <a:off x="6569901" y="3939436"/>
            <a:ext cx="1377863" cy="103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7BD1A47-A584-47E9-FD8A-59EB7432546E}"/>
              </a:ext>
            </a:extLst>
          </p:cNvPr>
          <p:cNvSpPr txBox="1"/>
          <p:nvPr/>
        </p:nvSpPr>
        <p:spPr>
          <a:xfrm>
            <a:off x="6857999" y="4721070"/>
            <a:ext cx="80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MFCC</a:t>
            </a:r>
          </a:p>
          <a:p>
            <a:pPr algn="ctr"/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85DF8D-CA8F-5312-D932-8649D6427094}"/>
              </a:ext>
            </a:extLst>
          </p:cNvPr>
          <p:cNvSpPr txBox="1"/>
          <p:nvPr/>
        </p:nvSpPr>
        <p:spPr>
          <a:xfrm>
            <a:off x="6576272" y="3250237"/>
            <a:ext cx="16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More Deep</a:t>
            </a:r>
          </a:p>
          <a:p>
            <a:pPr algn="ctr"/>
            <a:r>
              <a:rPr lang="en-US" altLang="zh-CN" dirty="0"/>
              <a:t>Learning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58FAD0-1B69-9A89-4724-103BB9C165D3}"/>
              </a:ext>
            </a:extLst>
          </p:cNvPr>
          <p:cNvSpPr txBox="1"/>
          <p:nvPr/>
        </p:nvSpPr>
        <p:spPr>
          <a:xfrm>
            <a:off x="624107" y="2980937"/>
            <a:ext cx="80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ANN</a:t>
            </a:r>
          </a:p>
          <a:p>
            <a:pPr algn="ctr"/>
            <a:r>
              <a:rPr lang="en-US" altLang="zh-CN" dirty="0"/>
              <a:t>2004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E5EC2F4-287D-0218-51A2-803BA05F2012}"/>
              </a:ext>
            </a:extLst>
          </p:cNvPr>
          <p:cNvSpPr/>
          <p:nvPr/>
        </p:nvSpPr>
        <p:spPr>
          <a:xfrm>
            <a:off x="1002081" y="39157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33C962-F530-91DD-BA89-42EF05C4A60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1024940" y="3627268"/>
            <a:ext cx="1" cy="28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DD1DAA3-39C1-B104-C972-2F2FB43A5643}"/>
              </a:ext>
            </a:extLst>
          </p:cNvPr>
          <p:cNvSpPr/>
          <p:nvPr/>
        </p:nvSpPr>
        <p:spPr>
          <a:xfrm>
            <a:off x="1924830" y="39240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0DD210-90FE-879B-56F9-314B49D1C0FC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1947689" y="3142429"/>
            <a:ext cx="1" cy="78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9B09B8C-06CD-8A10-56E9-61B7AD7D3863}"/>
              </a:ext>
            </a:extLst>
          </p:cNvPr>
          <p:cNvSpPr txBox="1"/>
          <p:nvPr/>
        </p:nvSpPr>
        <p:spPr>
          <a:xfrm>
            <a:off x="1546856" y="2496098"/>
            <a:ext cx="80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SVM</a:t>
            </a:r>
          </a:p>
          <a:p>
            <a:pPr algn="ctr"/>
            <a:r>
              <a:rPr lang="en-US" altLang="zh-CN" dirty="0"/>
              <a:t>2010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B4BB32F-2C0B-2C2B-FD59-EA1DE40A4640}"/>
              </a:ext>
            </a:extLst>
          </p:cNvPr>
          <p:cNvSpPr/>
          <p:nvPr/>
        </p:nvSpPr>
        <p:spPr>
          <a:xfrm>
            <a:off x="2897683" y="391988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EE92545-AA76-E19B-86AF-FBE8B52D68C3}"/>
              </a:ext>
            </a:extLst>
          </p:cNvPr>
          <p:cNvCxnSpPr>
            <a:cxnSpLocks/>
            <a:stCxn id="35" idx="0"/>
            <a:endCxn id="33" idx="0"/>
          </p:cNvCxnSpPr>
          <p:nvPr/>
        </p:nvCxnSpPr>
        <p:spPr>
          <a:xfrm flipV="1">
            <a:off x="2920543" y="3919887"/>
            <a:ext cx="0" cy="73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E47260B-4815-02EE-59F5-EE6D52710E81}"/>
              </a:ext>
            </a:extLst>
          </p:cNvPr>
          <p:cNvSpPr txBox="1"/>
          <p:nvPr/>
        </p:nvSpPr>
        <p:spPr>
          <a:xfrm>
            <a:off x="2166839" y="4655930"/>
            <a:ext cx="150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SVM+ANN</a:t>
            </a:r>
          </a:p>
          <a:p>
            <a:pPr algn="ctr"/>
            <a:r>
              <a:rPr lang="en-US" altLang="zh-CN" dirty="0"/>
              <a:t>2013</a:t>
            </a:r>
            <a:endParaRPr lang="zh-CN" altLang="en-US" dirty="0"/>
          </a:p>
        </p:txBody>
      </p:sp>
      <p:pic>
        <p:nvPicPr>
          <p:cNvPr id="43" name="Picture 2" descr="Artificial Neural Networks Explained | by Aegeus Zerium | Good Audience">
            <a:extLst>
              <a:ext uri="{FF2B5EF4-FFF2-40B4-BE49-F238E27FC236}">
                <a16:creationId xmlns:a16="http://schemas.microsoft.com/office/drawing/2014/main" id="{9E82B2E3-D65D-9A2D-22D5-53AB18DA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3" y="4459266"/>
            <a:ext cx="1227804" cy="8896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1C44393-5A04-D1AD-7008-4A7EA9618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15" y="2358983"/>
            <a:ext cx="1212245" cy="128652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B7595A37-EE53-AFB1-BE96-7761E7EDED2D}"/>
              </a:ext>
            </a:extLst>
          </p:cNvPr>
          <p:cNvSpPr txBox="1"/>
          <p:nvPr/>
        </p:nvSpPr>
        <p:spPr>
          <a:xfrm>
            <a:off x="1169159" y="6006662"/>
            <a:ext cx="26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772D83B-9A70-17ED-DB9F-E4B28FFC57A9}"/>
              </a:ext>
            </a:extLst>
          </p:cNvPr>
          <p:cNvSpPr/>
          <p:nvPr/>
        </p:nvSpPr>
        <p:spPr>
          <a:xfrm>
            <a:off x="3945694" y="39208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9DB77-731B-5EBB-39A0-6B1562973FE2}"/>
              </a:ext>
            </a:extLst>
          </p:cNvPr>
          <p:cNvCxnSpPr>
            <a:cxnSpLocks/>
            <a:stCxn id="50" idx="0"/>
            <a:endCxn id="46" idx="0"/>
          </p:cNvCxnSpPr>
          <p:nvPr/>
        </p:nvCxnSpPr>
        <p:spPr>
          <a:xfrm flipV="1">
            <a:off x="3968553" y="3920885"/>
            <a:ext cx="1" cy="140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B03104-3077-6C6B-E81E-1C0E744D3C8F}"/>
              </a:ext>
            </a:extLst>
          </p:cNvPr>
          <p:cNvSpPr txBox="1"/>
          <p:nvPr/>
        </p:nvSpPr>
        <p:spPr>
          <a:xfrm>
            <a:off x="3214849" y="5327280"/>
            <a:ext cx="150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LDA</a:t>
            </a:r>
          </a:p>
          <a:p>
            <a:pPr algn="ctr"/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45BA5-EEC8-F805-462A-80BB6ADD815E}"/>
              </a:ext>
            </a:extLst>
          </p:cNvPr>
          <p:cNvSpPr txBox="1"/>
          <p:nvPr/>
        </p:nvSpPr>
        <p:spPr>
          <a:xfrm>
            <a:off x="851770" y="2174317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KNN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604D787-C022-0E1E-6ED1-AD301C7CBB41}"/>
              </a:ext>
            </a:extLst>
          </p:cNvPr>
          <p:cNvSpPr txBox="1"/>
          <p:nvPr/>
        </p:nvSpPr>
        <p:spPr>
          <a:xfrm>
            <a:off x="2377694" y="1767010"/>
            <a:ext cx="14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Regression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74CF1F1-03A8-C1BC-3106-822B1E82D3D8}"/>
              </a:ext>
            </a:extLst>
          </p:cNvPr>
          <p:cNvSpPr/>
          <p:nvPr/>
        </p:nvSpPr>
        <p:spPr>
          <a:xfrm>
            <a:off x="4722256" y="39240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04C8AEF-850C-63CD-020D-99629493D49F}"/>
              </a:ext>
            </a:extLst>
          </p:cNvPr>
          <p:cNvCxnSpPr>
            <a:cxnSpLocks/>
            <a:stCxn id="58" idx="2"/>
            <a:endCxn id="55" idx="0"/>
          </p:cNvCxnSpPr>
          <p:nvPr/>
        </p:nvCxnSpPr>
        <p:spPr>
          <a:xfrm>
            <a:off x="4745115" y="3230175"/>
            <a:ext cx="1" cy="693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DE79F92-15E4-7542-98F3-642243AA6EE5}"/>
              </a:ext>
            </a:extLst>
          </p:cNvPr>
          <p:cNvSpPr txBox="1"/>
          <p:nvPr/>
        </p:nvSpPr>
        <p:spPr>
          <a:xfrm>
            <a:off x="4022660" y="2583844"/>
            <a:ext cx="14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GLM</a:t>
            </a:r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E79223E-7393-DA9C-12FB-B679731CC0C9}"/>
              </a:ext>
            </a:extLst>
          </p:cNvPr>
          <p:cNvSpPr/>
          <p:nvPr/>
        </p:nvSpPr>
        <p:spPr>
          <a:xfrm>
            <a:off x="5463378" y="39261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F18DC7-F788-39BB-84B8-202D589AD168}"/>
              </a:ext>
            </a:extLst>
          </p:cNvPr>
          <p:cNvCxnSpPr>
            <a:cxnSpLocks/>
            <a:stCxn id="64" idx="0"/>
            <a:endCxn id="61" idx="0"/>
          </p:cNvCxnSpPr>
          <p:nvPr/>
        </p:nvCxnSpPr>
        <p:spPr>
          <a:xfrm flipH="1" flipV="1">
            <a:off x="5486238" y="3926150"/>
            <a:ext cx="1984" cy="84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19F568A-6A12-243C-0808-F6765211BD17}"/>
              </a:ext>
            </a:extLst>
          </p:cNvPr>
          <p:cNvSpPr txBox="1"/>
          <p:nvPr/>
        </p:nvSpPr>
        <p:spPr>
          <a:xfrm>
            <a:off x="4765767" y="4766788"/>
            <a:ext cx="14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</a:p>
          <a:p>
            <a:pPr algn="ctr"/>
            <a:r>
              <a:rPr lang="en-US" altLang="zh-CN" dirty="0"/>
              <a:t>2017-2020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B92C57-0C54-7BDF-D588-E428989D0EBE}"/>
              </a:ext>
            </a:extLst>
          </p:cNvPr>
          <p:cNvSpPr txBox="1"/>
          <p:nvPr/>
        </p:nvSpPr>
        <p:spPr>
          <a:xfrm>
            <a:off x="4697050" y="6061405"/>
            <a:ext cx="16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Deep Learning</a:t>
            </a:r>
            <a:endParaRPr lang="zh-CN" altLang="en-US" dirty="0"/>
          </a:p>
        </p:txBody>
      </p:sp>
      <p:pic>
        <p:nvPicPr>
          <p:cNvPr id="1026" name="Picture 2" descr="Understanding LSTM Networks -- colah's blog">
            <a:extLst>
              <a:ext uri="{FF2B5EF4-FFF2-40B4-BE49-F238E27FC236}">
                <a16:creationId xmlns:a16="http://schemas.microsoft.com/office/drawing/2014/main" id="{B0762E67-B29E-0924-DEC1-A51F038B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81" y="1556787"/>
            <a:ext cx="1904905" cy="148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1D714A-14FE-1ABF-5041-952EDDDC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85" y="5348891"/>
            <a:ext cx="2346937" cy="89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0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7B86-B258-4AA8-6618-8222EA8F37D3}"/>
              </a:ext>
            </a:extLst>
          </p:cNvPr>
          <p:cNvSpPr txBox="1">
            <a:spLocks/>
          </p:cNvSpPr>
          <p:nvPr/>
        </p:nvSpPr>
        <p:spPr>
          <a:xfrm>
            <a:off x="525483" y="981022"/>
            <a:ext cx="8137922" cy="771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Achievement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标题 2">
            <a:extLst>
              <a:ext uri="{FF2B5EF4-FFF2-40B4-BE49-F238E27FC236}">
                <a16:creationId xmlns:a16="http://schemas.microsoft.com/office/drawing/2014/main" id="{BBAF7EEE-D3E5-AF0A-9D88-D7CE758722BD}"/>
              </a:ext>
            </a:extLst>
          </p:cNvPr>
          <p:cNvSpPr txBox="1">
            <a:spLocks/>
          </p:cNvSpPr>
          <p:nvPr/>
        </p:nvSpPr>
        <p:spPr>
          <a:xfrm>
            <a:off x="525483" y="92832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27FBB5-6F58-6298-BBF1-64FD1122C517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DFD98C-64F6-D636-010B-E84F8A085A78}"/>
              </a:ext>
            </a:extLst>
          </p:cNvPr>
          <p:cNvSpPr txBox="1"/>
          <p:nvPr/>
        </p:nvSpPr>
        <p:spPr>
          <a:xfrm>
            <a:off x="635070" y="1986026"/>
            <a:ext cx="7960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P.P. Mini, Tessamma Thomas, R. Gopikakumari, EEG based direct speech BCI system using a fusion of SMRT and MFCC/LPCC features with ANN classifier, Biomedical Signal Processing and Control, Volume 68, 2021, 102625, ISSN 1746-8094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Muhammad Saad Bin Abdul Ghaffar, Umar S. Khan, J. Iqbal, Nasir Rashid, Amir Hamza, Waqar S. Qureshi, Mohsin I. </a:t>
            </a:r>
            <a:r>
              <a:rPr lang="en-US" altLang="zh-CN" dirty="0" err="1"/>
              <a:t>Tiwana</a:t>
            </a:r>
            <a:r>
              <a:rPr lang="en-US" altLang="zh-CN" dirty="0"/>
              <a:t>, U. Izhar, Improving classification performance of four class FNIRS-BCI using Mel Frequency Cepstral Coefficients (MFCC), Infrared Physics &amp; Technology, Volume 112, 2021, 103589, ISSN 1350-4495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Development</a:t>
            </a:r>
            <a:r>
              <a:rPr lang="zh-CN" altLang="en-US" dirty="0"/>
              <a:t>（</a:t>
            </a:r>
            <a:r>
              <a:rPr lang="en-US" altLang="zh-CN" dirty="0"/>
              <a:t>see attached files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2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ṧlïḋe">
            <a:extLst>
              <a:ext uri="{FF2B5EF4-FFF2-40B4-BE49-F238E27FC236}">
                <a16:creationId xmlns:a16="http://schemas.microsoft.com/office/drawing/2014/main" id="{B66694BE-8709-4194-B0C0-D280BE7D0C95}"/>
              </a:ext>
            </a:extLst>
          </p:cNvPr>
          <p:cNvSpPr/>
          <p:nvPr/>
        </p:nvSpPr>
        <p:spPr>
          <a:xfrm>
            <a:off x="1390771" y="1909854"/>
            <a:ext cx="792465" cy="7924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Impact" panose="020B0806030902050204" pitchFamily="34" charset="0"/>
              </a:rPr>
              <a:t>1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D8A3E9-E002-B18F-CA5B-80902416878C}"/>
              </a:ext>
            </a:extLst>
          </p:cNvPr>
          <p:cNvCxnSpPr/>
          <p:nvPr/>
        </p:nvCxnSpPr>
        <p:spPr>
          <a:xfrm>
            <a:off x="2223770" y="2618261"/>
            <a:ext cx="360045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F8BB85-43B0-FF8E-CA0E-8F8709C50A95}"/>
              </a:ext>
            </a:extLst>
          </p:cNvPr>
          <p:cNvCxnSpPr/>
          <p:nvPr/>
        </p:nvCxnSpPr>
        <p:spPr>
          <a:xfrm>
            <a:off x="2162381" y="2618261"/>
            <a:ext cx="3709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CAC69D-6CF6-A972-4C9E-05A3F1AF457F}"/>
              </a:ext>
            </a:extLst>
          </p:cNvPr>
          <p:cNvCxnSpPr/>
          <p:nvPr/>
        </p:nvCxnSpPr>
        <p:spPr>
          <a:xfrm>
            <a:off x="2223770" y="2618261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ïṩľîḋé">
            <a:extLst>
              <a:ext uri="{FF2B5EF4-FFF2-40B4-BE49-F238E27FC236}">
                <a16:creationId xmlns:a16="http://schemas.microsoft.com/office/drawing/2014/main" id="{E4147F3D-6487-B0D6-A624-7BEDFB6AED7B}"/>
              </a:ext>
            </a:extLst>
          </p:cNvPr>
          <p:cNvSpPr/>
          <p:nvPr/>
        </p:nvSpPr>
        <p:spPr bwMode="auto">
          <a:xfrm>
            <a:off x="2119896" y="2049806"/>
            <a:ext cx="4066274" cy="3444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/>
              <a:t>数据处理</a:t>
            </a:r>
            <a:endParaRPr lang="en-US" altLang="zh-CN" sz="2800" dirty="0"/>
          </a:p>
        </p:txBody>
      </p:sp>
      <p:sp>
        <p:nvSpPr>
          <p:cNvPr id="12" name="îṧlïḋe">
            <a:extLst>
              <a:ext uri="{FF2B5EF4-FFF2-40B4-BE49-F238E27FC236}">
                <a16:creationId xmlns:a16="http://schemas.microsoft.com/office/drawing/2014/main" id="{50185BD3-680C-1D3D-DDEF-164D5D9DBEF2}"/>
              </a:ext>
            </a:extLst>
          </p:cNvPr>
          <p:cNvSpPr/>
          <p:nvPr/>
        </p:nvSpPr>
        <p:spPr>
          <a:xfrm>
            <a:off x="1390771" y="2907542"/>
            <a:ext cx="792465" cy="7924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3" name="ïṩľîḋé">
            <a:extLst>
              <a:ext uri="{FF2B5EF4-FFF2-40B4-BE49-F238E27FC236}">
                <a16:creationId xmlns:a16="http://schemas.microsoft.com/office/drawing/2014/main" id="{2C9D703F-5EFE-74B1-0CA3-E8C0B490E4DE}"/>
              </a:ext>
            </a:extLst>
          </p:cNvPr>
          <p:cNvSpPr/>
          <p:nvPr/>
        </p:nvSpPr>
        <p:spPr bwMode="auto">
          <a:xfrm>
            <a:off x="2119896" y="3047494"/>
            <a:ext cx="4066274" cy="3444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/>
              <a:t>SVM</a:t>
            </a:r>
            <a:r>
              <a:rPr lang="zh-CN" altLang="en-US" sz="2800" dirty="0"/>
              <a:t>介绍与应用</a:t>
            </a:r>
            <a:endParaRPr lang="en-US" altLang="zh-CN" sz="28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1AB721B-8EBC-EB8C-7487-789E2D9AC90F}"/>
              </a:ext>
            </a:extLst>
          </p:cNvPr>
          <p:cNvCxnSpPr/>
          <p:nvPr/>
        </p:nvCxnSpPr>
        <p:spPr>
          <a:xfrm>
            <a:off x="2223770" y="3615949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îṧlïḋe">
            <a:extLst>
              <a:ext uri="{FF2B5EF4-FFF2-40B4-BE49-F238E27FC236}">
                <a16:creationId xmlns:a16="http://schemas.microsoft.com/office/drawing/2014/main" id="{4AD8B0F8-9E60-D29C-86CF-3D37C2112B20}"/>
              </a:ext>
            </a:extLst>
          </p:cNvPr>
          <p:cNvSpPr/>
          <p:nvPr/>
        </p:nvSpPr>
        <p:spPr>
          <a:xfrm>
            <a:off x="1390771" y="3902143"/>
            <a:ext cx="792465" cy="7924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Impact" panose="020B0806030902050204" pitchFamily="34" charset="0"/>
              </a:rPr>
              <a:t>3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2134A2C-EB10-A162-364A-CFF35BCB17E5}"/>
              </a:ext>
            </a:extLst>
          </p:cNvPr>
          <p:cNvCxnSpPr/>
          <p:nvPr/>
        </p:nvCxnSpPr>
        <p:spPr>
          <a:xfrm>
            <a:off x="2223770" y="4610550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îṧlïḋe">
            <a:extLst>
              <a:ext uri="{FF2B5EF4-FFF2-40B4-BE49-F238E27FC236}">
                <a16:creationId xmlns:a16="http://schemas.microsoft.com/office/drawing/2014/main" id="{3FC2B901-C8D0-BA4E-9D2C-48A32556CC4F}"/>
              </a:ext>
            </a:extLst>
          </p:cNvPr>
          <p:cNvSpPr/>
          <p:nvPr/>
        </p:nvSpPr>
        <p:spPr>
          <a:xfrm>
            <a:off x="1390771" y="4899831"/>
            <a:ext cx="792465" cy="7924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8" name="ïṩľîḋé">
            <a:extLst>
              <a:ext uri="{FF2B5EF4-FFF2-40B4-BE49-F238E27FC236}">
                <a16:creationId xmlns:a16="http://schemas.microsoft.com/office/drawing/2014/main" id="{34E70A28-07BC-D0B8-C89C-E443CA0B6DCB}"/>
              </a:ext>
            </a:extLst>
          </p:cNvPr>
          <p:cNvSpPr/>
          <p:nvPr/>
        </p:nvSpPr>
        <p:spPr bwMode="auto">
          <a:xfrm>
            <a:off x="2119896" y="5039783"/>
            <a:ext cx="4066274" cy="3444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/>
              <a:t>补充介绍（</a:t>
            </a:r>
            <a:r>
              <a:rPr lang="en-US" altLang="zh-CN" sz="2800" b="1" dirty="0"/>
              <a:t>MFCC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E974807-F04E-A868-AA18-7202F899B3A1}"/>
              </a:ext>
            </a:extLst>
          </p:cNvPr>
          <p:cNvCxnSpPr/>
          <p:nvPr/>
        </p:nvCxnSpPr>
        <p:spPr>
          <a:xfrm>
            <a:off x="2223770" y="5608238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ïṩľîḋé">
            <a:extLst>
              <a:ext uri="{FF2B5EF4-FFF2-40B4-BE49-F238E27FC236}">
                <a16:creationId xmlns:a16="http://schemas.microsoft.com/office/drawing/2014/main" id="{48B42F6E-3B22-E7A9-385A-624F95459178}"/>
              </a:ext>
            </a:extLst>
          </p:cNvPr>
          <p:cNvSpPr/>
          <p:nvPr/>
        </p:nvSpPr>
        <p:spPr bwMode="auto">
          <a:xfrm>
            <a:off x="2183236" y="4051490"/>
            <a:ext cx="4066274" cy="34444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/>
              <a:t>HDL</a:t>
            </a:r>
            <a:r>
              <a:rPr lang="zh-CN" altLang="en-US" sz="2800" dirty="0"/>
              <a:t>案例与分析</a:t>
            </a:r>
            <a:endParaRPr lang="en-US" altLang="zh-CN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4A5F73-B0D8-D417-5898-F633EB4DE53E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BF22A81-912C-B1D9-B301-CBBC68F83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49" y="2799362"/>
            <a:ext cx="2977803" cy="160824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13321"/>
            <a:ext cx="8372163" cy="574183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Mel Frequency Cepstral Coefficient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A236554-D4B7-94EF-2860-46EE41958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9"/>
          <a:stretch/>
        </p:blipFill>
        <p:spPr>
          <a:xfrm>
            <a:off x="3099394" y="4632047"/>
            <a:ext cx="5541365" cy="1461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DBDC9A-9A5D-2312-87A6-1D6670E3888C}"/>
              </a:ext>
            </a:extLst>
          </p:cNvPr>
          <p:cNvSpPr txBox="1"/>
          <p:nvPr/>
        </p:nvSpPr>
        <p:spPr>
          <a:xfrm>
            <a:off x="597546" y="1936391"/>
            <a:ext cx="5656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Pre-emphasis and frame-windowing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Enhance the energy of high frequency signals to prepare for Fourier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Framing to preserve timing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There should be 50% overlapping part between adjacent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Windowing to make it smooth 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107CF-6B49-2F44-D765-89F23FF6A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6"/>
          <a:stretch/>
        </p:blipFill>
        <p:spPr>
          <a:xfrm>
            <a:off x="871653" y="4632047"/>
            <a:ext cx="2227741" cy="1511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742D1C-5FDB-EB0D-46F3-F21FBD08434E}"/>
              </a:ext>
            </a:extLst>
          </p:cNvPr>
          <p:cNvSpPr txBox="1"/>
          <p:nvPr/>
        </p:nvSpPr>
        <p:spPr>
          <a:xfrm>
            <a:off x="3099394" y="5217090"/>
            <a:ext cx="3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8102FE-4EB3-844D-9B97-CB9412A40BE3}"/>
              </a:ext>
            </a:extLst>
          </p:cNvPr>
          <p:cNvCxnSpPr/>
          <p:nvPr/>
        </p:nvCxnSpPr>
        <p:spPr>
          <a:xfrm>
            <a:off x="5849655" y="5430033"/>
            <a:ext cx="237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D31F96F-B5DA-8BF2-C937-76B1051E266E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13321"/>
            <a:ext cx="8372163" cy="574183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Mel Frequency Cepstral Coefficient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BDC9A-9A5D-2312-87A6-1D6670E3888C}"/>
              </a:ext>
            </a:extLst>
          </p:cNvPr>
          <p:cNvSpPr txBox="1"/>
          <p:nvPr/>
        </p:nvSpPr>
        <p:spPr>
          <a:xfrm>
            <a:off x="597546" y="1936391"/>
            <a:ext cx="565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Pre-emphasis and frame-windowing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-apple-system"/>
              </a:rPr>
              <a:t>F</a:t>
            </a:r>
            <a:r>
              <a:rPr lang="en-US" altLang="zh-CN" sz="2000" b="0" i="0" dirty="0">
                <a:effectLst/>
                <a:latin typeface="-apple-system"/>
              </a:rPr>
              <a:t>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F552847-A1C2-429C-EF97-AE86DC36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062" y="3080515"/>
            <a:ext cx="2248805" cy="6408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F98DF05-6342-1D9E-33C3-5CA9772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77" y="2760090"/>
            <a:ext cx="4391325" cy="364342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C1946E9-9078-9E55-9060-3C92B8F4D00E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13321"/>
            <a:ext cx="8372163" cy="574183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-apple-system"/>
              </a:rPr>
              <a:t>Mel Frequency Cepstral Coefficient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BDC9A-9A5D-2312-87A6-1D6670E3888C}"/>
              </a:ext>
            </a:extLst>
          </p:cNvPr>
          <p:cNvSpPr txBox="1"/>
          <p:nvPr/>
        </p:nvSpPr>
        <p:spPr>
          <a:xfrm>
            <a:off x="597546" y="1936391"/>
            <a:ext cx="5656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Pre-emphasis and frame-windowing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-apple-system"/>
              </a:rPr>
              <a:t>F</a:t>
            </a:r>
            <a:r>
              <a:rPr lang="en-US" altLang="zh-CN" sz="2000" b="0" i="0" dirty="0">
                <a:effectLst/>
                <a:latin typeface="-apple-system"/>
              </a:rPr>
              <a:t>FT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-apple-system"/>
              </a:rPr>
              <a:t>Mel Filter Banks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B28F8-1404-BE22-C1E6-2E49FC80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5" y="4165864"/>
            <a:ext cx="4546948" cy="126866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58050C-63CB-C10C-7BFD-ABF46A4ED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7" b="-20450"/>
          <a:stretch/>
        </p:blipFill>
        <p:spPr bwMode="auto">
          <a:xfrm>
            <a:off x="1050098" y="3481155"/>
            <a:ext cx="3521902" cy="2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89D24C-4CE7-A400-3C94-06E90C2FEDA9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25A743-4C61-2CF1-2F4E-A2E5CA17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20" y="1829591"/>
            <a:ext cx="2854348" cy="45199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96BB2A-C992-AC97-6761-751A1ADD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3" y="2550883"/>
            <a:ext cx="3749577" cy="320482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5437F7C-B709-6EB3-59BC-B3A4FE639696}"/>
              </a:ext>
            </a:extLst>
          </p:cNvPr>
          <p:cNvSpPr/>
          <p:nvPr/>
        </p:nvSpPr>
        <p:spPr>
          <a:xfrm>
            <a:off x="4572000" y="3128190"/>
            <a:ext cx="1364622" cy="102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EEG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CFB9A23-968A-782D-F336-03037EB2E309}"/>
              </a:ext>
            </a:extLst>
          </p:cNvPr>
          <p:cNvSpPr/>
          <p:nvPr/>
        </p:nvSpPr>
        <p:spPr>
          <a:xfrm flipH="1">
            <a:off x="3920232" y="3741047"/>
            <a:ext cx="1458774" cy="102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voice signal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6A695D58-315F-63F1-7FD3-B525EA8B6BD5}"/>
              </a:ext>
            </a:extLst>
          </p:cNvPr>
          <p:cNvSpPr txBox="1">
            <a:spLocks/>
          </p:cNvSpPr>
          <p:nvPr/>
        </p:nvSpPr>
        <p:spPr>
          <a:xfrm>
            <a:off x="494024" y="913321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C2BEA-5DB4-5846-9D06-D413E78CF952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14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8D51E-87D1-4F3F-7D04-DA02436BA827}"/>
              </a:ext>
            </a:extLst>
          </p:cNvPr>
          <p:cNvSpPr txBox="1">
            <a:spLocks/>
          </p:cNvSpPr>
          <p:nvPr/>
        </p:nvSpPr>
        <p:spPr>
          <a:xfrm>
            <a:off x="525483" y="981022"/>
            <a:ext cx="8137922" cy="771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Achievement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477D02-5BAD-4557-81CA-C1B6D601C180}"/>
              </a:ext>
            </a:extLst>
          </p:cNvPr>
          <p:cNvSpPr/>
          <p:nvPr/>
        </p:nvSpPr>
        <p:spPr>
          <a:xfrm>
            <a:off x="690670" y="1851635"/>
            <a:ext cx="7927848" cy="3875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signal with high signal-to-noise ratio</a:t>
            </a:r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E31FB-2D30-2CF7-E183-3F944130B907}"/>
              </a:ext>
            </a:extLst>
          </p:cNvPr>
          <p:cNvSpPr txBox="1"/>
          <p:nvPr/>
        </p:nvSpPr>
        <p:spPr>
          <a:xfrm>
            <a:off x="1684922" y="2071936"/>
            <a:ext cx="1429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AD371-A890-A3A5-3459-1A24B260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4" y="2405410"/>
            <a:ext cx="2317825" cy="106759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895CF-FD42-CFFC-7689-9B585C43E90C}"/>
              </a:ext>
            </a:extLst>
          </p:cNvPr>
          <p:cNvSpPr/>
          <p:nvPr/>
        </p:nvSpPr>
        <p:spPr>
          <a:xfrm>
            <a:off x="4286770" y="2684092"/>
            <a:ext cx="1015656" cy="510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5AA925-982E-4ACC-70D4-2DE1D30E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41" y="3590524"/>
            <a:ext cx="2117395" cy="106759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C60A4C-77D4-3881-278C-D39C98AF028C}"/>
              </a:ext>
            </a:extLst>
          </p:cNvPr>
          <p:cNvSpPr/>
          <p:nvPr/>
        </p:nvSpPr>
        <p:spPr>
          <a:xfrm>
            <a:off x="7038821" y="2681039"/>
            <a:ext cx="1015656" cy="510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Drift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B4A014-4ECD-9B0D-0565-EEEDE8D16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19" y="3628659"/>
            <a:ext cx="2081930" cy="9913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E3CA3E-919F-066A-3CFF-1F9F25A56476}"/>
              </a:ext>
            </a:extLst>
          </p:cNvPr>
          <p:cNvSpPr txBox="1"/>
          <p:nvPr/>
        </p:nvSpPr>
        <p:spPr>
          <a:xfrm>
            <a:off x="2860225" y="4742250"/>
            <a:ext cx="1654826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noises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&lt;0.3Hz or &gt;10Hz</a:t>
            </a:r>
            <a:endParaRPr lang="zh-CN" altLang="en-US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5DBF81-2A70-BB0C-2356-67916F301284}"/>
              </a:ext>
            </a:extLst>
          </p:cNvPr>
          <p:cNvSpPr txBox="1"/>
          <p:nvPr/>
        </p:nvSpPr>
        <p:spPr>
          <a:xfrm>
            <a:off x="5511586" y="4742251"/>
            <a:ext cx="1988196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wandering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EEADE-8B44-7FC0-E7A1-E6A22DA12EF5}"/>
              </a:ext>
            </a:extLst>
          </p:cNvPr>
          <p:cNvSpPr txBox="1"/>
          <p:nvPr/>
        </p:nvSpPr>
        <p:spPr>
          <a:xfrm>
            <a:off x="5339260" y="2384042"/>
            <a:ext cx="1601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fitting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8EDE5-F34D-8213-7C27-E15AA24CD3DD}"/>
              </a:ext>
            </a:extLst>
          </p:cNvPr>
          <p:cNvSpPr txBox="1"/>
          <p:nvPr/>
        </p:nvSpPr>
        <p:spPr>
          <a:xfrm>
            <a:off x="2117070" y="5879397"/>
            <a:ext cx="6082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signal with high signal-to-noise ratio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AD9D7F6-EE64-F906-89E6-6A7B04211A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043019" y="2838944"/>
            <a:ext cx="396198" cy="110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D58054C-B78F-22CF-31B2-EABF0E1C774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807474" y="2889483"/>
            <a:ext cx="437387" cy="1040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DBEECF1-B084-B3AF-03E7-208F20ED6898}"/>
              </a:ext>
            </a:extLst>
          </p:cNvPr>
          <p:cNvSpPr/>
          <p:nvPr/>
        </p:nvSpPr>
        <p:spPr>
          <a:xfrm>
            <a:off x="3497653" y="2735144"/>
            <a:ext cx="726425" cy="485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D8F9585-C340-6030-BDF6-2A4DDD2E8AC4}"/>
              </a:ext>
            </a:extLst>
          </p:cNvPr>
          <p:cNvSpPr/>
          <p:nvPr/>
        </p:nvSpPr>
        <p:spPr>
          <a:xfrm>
            <a:off x="5605792" y="2691819"/>
            <a:ext cx="1129661" cy="485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5B172E73-427D-3538-4B9B-9104C2B54484}"/>
              </a:ext>
            </a:extLst>
          </p:cNvPr>
          <p:cNvSpPr txBox="1">
            <a:spLocks/>
          </p:cNvSpPr>
          <p:nvPr/>
        </p:nvSpPr>
        <p:spPr>
          <a:xfrm>
            <a:off x="525483" y="92832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Complete Process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2286F2-084C-B821-25C5-3F4E873B9BAD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3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7B86-B258-4AA8-6618-8222EA8F37D3}"/>
              </a:ext>
            </a:extLst>
          </p:cNvPr>
          <p:cNvSpPr txBox="1">
            <a:spLocks/>
          </p:cNvSpPr>
          <p:nvPr/>
        </p:nvSpPr>
        <p:spPr>
          <a:xfrm>
            <a:off x="525483" y="981022"/>
            <a:ext cx="8137922" cy="771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Achievement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BB3773-F946-2743-22BF-0C5ED6BF986D}"/>
              </a:ext>
            </a:extLst>
          </p:cNvPr>
          <p:cNvSpPr/>
          <p:nvPr/>
        </p:nvSpPr>
        <p:spPr>
          <a:xfrm>
            <a:off x="735557" y="2070118"/>
            <a:ext cx="7927848" cy="1857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CA443-9B61-4D5E-8008-EF0667E8756B}"/>
              </a:ext>
            </a:extLst>
          </p:cNvPr>
          <p:cNvSpPr txBox="1"/>
          <p:nvPr/>
        </p:nvSpPr>
        <p:spPr>
          <a:xfrm>
            <a:off x="1012996" y="2876263"/>
            <a:ext cx="91211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MFCCs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421CA5-D083-C0BA-D8E9-F86679410213}"/>
              </a:ext>
            </a:extLst>
          </p:cNvPr>
          <p:cNvSpPr/>
          <p:nvPr/>
        </p:nvSpPr>
        <p:spPr>
          <a:xfrm>
            <a:off x="6143883" y="2197439"/>
            <a:ext cx="1000256" cy="5570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 Filtering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0515E5-9ACF-753C-5C97-958FDB21AFAF}"/>
              </a:ext>
            </a:extLst>
          </p:cNvPr>
          <p:cNvSpPr/>
          <p:nvPr/>
        </p:nvSpPr>
        <p:spPr>
          <a:xfrm>
            <a:off x="7546437" y="2191788"/>
            <a:ext cx="1000256" cy="5663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840F4C-4D29-438B-8C26-E74F38348BC4}"/>
              </a:ext>
            </a:extLst>
          </p:cNvPr>
          <p:cNvSpPr/>
          <p:nvPr/>
        </p:nvSpPr>
        <p:spPr>
          <a:xfrm>
            <a:off x="2075052" y="2231138"/>
            <a:ext cx="963528" cy="5270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C6C6AB-8444-47D3-8E6F-8CFCC1567296}"/>
              </a:ext>
            </a:extLst>
          </p:cNvPr>
          <p:cNvSpPr/>
          <p:nvPr/>
        </p:nvSpPr>
        <p:spPr>
          <a:xfrm>
            <a:off x="4096252" y="2203390"/>
            <a:ext cx="963528" cy="55707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3224FB-4D43-F5C0-D503-E93105865D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38580" y="2481927"/>
            <a:ext cx="1057672" cy="1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8E0639-FAA2-FF2C-151C-6BA4008D12F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059780" y="2475976"/>
            <a:ext cx="1084103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1C9A0C6-5950-D95E-2B8F-DE4279C6380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44139" y="2474985"/>
            <a:ext cx="402298" cy="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A0A30-FB17-DB12-8827-210A101BE883}"/>
              </a:ext>
            </a:extLst>
          </p:cNvPr>
          <p:cNvSpPr txBox="1"/>
          <p:nvPr/>
        </p:nvSpPr>
        <p:spPr>
          <a:xfrm>
            <a:off x="1012996" y="3531299"/>
            <a:ext cx="175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signal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6B1803-79EA-BA59-9526-0164DB7A488D}"/>
              </a:ext>
            </a:extLst>
          </p:cNvPr>
          <p:cNvSpPr txBox="1"/>
          <p:nvPr/>
        </p:nvSpPr>
        <p:spPr>
          <a:xfrm>
            <a:off x="2851486" y="2038815"/>
            <a:ext cx="141251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3F3B6E-B0D3-1345-D07B-63E6CE6BA367}"/>
              </a:ext>
            </a:extLst>
          </p:cNvPr>
          <p:cNvSpPr txBox="1"/>
          <p:nvPr/>
        </p:nvSpPr>
        <p:spPr>
          <a:xfrm>
            <a:off x="5045611" y="1982989"/>
            <a:ext cx="119142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 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banks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6E5313-0B68-9BC0-2B9C-D81689072142}"/>
              </a:ext>
            </a:extLst>
          </p:cNvPr>
          <p:cNvSpPr txBox="1"/>
          <p:nvPr/>
        </p:nvSpPr>
        <p:spPr>
          <a:xfrm>
            <a:off x="2041312" y="4104617"/>
            <a:ext cx="522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highly distinguishable features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786DCB-67D5-3655-FC2C-C63D2EE11E0B}"/>
              </a:ext>
            </a:extLst>
          </p:cNvPr>
          <p:cNvGrpSpPr/>
          <p:nvPr/>
        </p:nvGrpSpPr>
        <p:grpSpPr>
          <a:xfrm>
            <a:off x="690670" y="4576821"/>
            <a:ext cx="7927848" cy="1112476"/>
            <a:chOff x="736340" y="2056745"/>
            <a:chExt cx="10570464" cy="129500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7288EC4-B8BD-5345-7DC7-938834A9863C}"/>
                </a:ext>
              </a:extLst>
            </p:cNvPr>
            <p:cNvSpPr/>
            <p:nvPr/>
          </p:nvSpPr>
          <p:spPr>
            <a:xfrm>
              <a:off x="736340" y="2056745"/>
              <a:ext cx="10570464" cy="12950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76F3AAB-6D67-21F8-D70C-29CA7710B3D7}"/>
                </a:ext>
              </a:extLst>
            </p:cNvPr>
            <p:cNvSpPr txBox="1"/>
            <p:nvPr/>
          </p:nvSpPr>
          <p:spPr>
            <a:xfrm>
              <a:off x="1166108" y="2540221"/>
              <a:ext cx="1356915" cy="3761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2" descr="Artificial Neural Networks Explained | by Aegeus Zerium | Good Audience">
              <a:extLst>
                <a:ext uri="{FF2B5EF4-FFF2-40B4-BE49-F238E27FC236}">
                  <a16:creationId xmlns:a16="http://schemas.microsoft.com/office/drawing/2014/main" id="{BC75AED8-3DB7-DA75-E398-B2775D4A9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314" y="2186452"/>
              <a:ext cx="1637072" cy="103558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EEC70B-7F1C-FB5E-76E1-C2CC8B7230A4}"/>
                </a:ext>
              </a:extLst>
            </p:cNvPr>
            <p:cNvSpPr txBox="1"/>
            <p:nvPr/>
          </p:nvSpPr>
          <p:spPr>
            <a:xfrm>
              <a:off x="8331253" y="2534064"/>
              <a:ext cx="2212947" cy="35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053D6FC-62C6-F3F3-4F7C-2D71EFADE6F3}"/>
              </a:ext>
            </a:extLst>
          </p:cNvPr>
          <p:cNvSpPr txBox="1"/>
          <p:nvPr/>
        </p:nvSpPr>
        <p:spPr>
          <a:xfrm>
            <a:off x="3014801" y="4994558"/>
            <a:ext cx="1451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910F35-D314-C606-00A1-EE01D726BBFD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4466285" y="5133059"/>
            <a:ext cx="337366" cy="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19A89F-83D3-0810-B98A-12F45AC3B8C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031455" y="5133059"/>
            <a:ext cx="355400" cy="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Sensors | Free Full-Text | Bee Swarm Activity Acoustic Classification for  an IoT-Based Farm Service | HTML">
            <a:extLst>
              <a:ext uri="{FF2B5EF4-FFF2-40B4-BE49-F238E27FC236}">
                <a16:creationId xmlns:a16="http://schemas.microsoft.com/office/drawing/2014/main" id="{FB783E9B-4C1C-BEB2-4AE6-BC83E085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31" y="2881586"/>
            <a:ext cx="2148654" cy="8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89853D6D-B55E-18E7-A318-DB2E1136AA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99" y="2936699"/>
            <a:ext cx="1886400" cy="750179"/>
          </a:xfrm>
          <a:prstGeom prst="rect">
            <a:avLst/>
          </a:prstGeom>
        </p:spPr>
      </p:pic>
      <p:sp>
        <p:nvSpPr>
          <p:cNvPr id="47" name="标题 2">
            <a:extLst>
              <a:ext uri="{FF2B5EF4-FFF2-40B4-BE49-F238E27FC236}">
                <a16:creationId xmlns:a16="http://schemas.microsoft.com/office/drawing/2014/main" id="{BBAF7EEE-D3E5-AF0A-9D88-D7CE758722BD}"/>
              </a:ext>
            </a:extLst>
          </p:cNvPr>
          <p:cNvSpPr txBox="1">
            <a:spLocks/>
          </p:cNvSpPr>
          <p:nvPr/>
        </p:nvSpPr>
        <p:spPr>
          <a:xfrm>
            <a:off x="525483" y="928329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Complete Process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27FBB5-6F58-6298-BBF1-64FD1122C517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6A695D58-315F-63F1-7FD3-B525EA8B6BD5}"/>
              </a:ext>
            </a:extLst>
          </p:cNvPr>
          <p:cNvSpPr txBox="1">
            <a:spLocks/>
          </p:cNvSpPr>
          <p:nvPr/>
        </p:nvSpPr>
        <p:spPr>
          <a:xfrm>
            <a:off x="494024" y="913321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C2BEA-5DB4-5846-9D06-D413E78CF952}"/>
              </a:ext>
            </a:extLst>
          </p:cNvPr>
          <p:cNvSpPr txBox="1"/>
          <p:nvPr/>
        </p:nvSpPr>
        <p:spPr>
          <a:xfrm>
            <a:off x="8595360" y="619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CEB6CC9-D7EC-4D69-96D9-6EB6F313E8B3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C4107-DC58-37E5-ECC7-05FB220F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87" y="3590292"/>
            <a:ext cx="4881825" cy="27919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FBDF91-7016-F2C9-BB3E-BC0BB64B9A46}"/>
              </a:ext>
            </a:extLst>
          </p:cNvPr>
          <p:cNvSpPr txBox="1"/>
          <p:nvPr/>
        </p:nvSpPr>
        <p:spPr>
          <a:xfrm>
            <a:off x="548639" y="1811226"/>
            <a:ext cx="5379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NexusSerif"/>
              </a:rPr>
              <a:t>EEG based direct speech BCI system using a fusion of SMRT and MFCC/LPCC features with ANN classifier</a:t>
            </a:r>
          </a:p>
          <a:p>
            <a:endParaRPr lang="en-US" altLang="zh-CN" b="0" i="0" dirty="0">
              <a:effectLst/>
              <a:latin typeface="Nexus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NexusSerif"/>
              </a:rPr>
              <a:t>Based on dataset Kara 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NexusSerif"/>
              </a:rPr>
              <a:t>Direct speech BCI</a:t>
            </a:r>
            <a:endParaRPr lang="en-US" altLang="zh-CN" b="0" i="0" dirty="0">
              <a:effectLst/>
              <a:latin typeface="Nexus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NexusSerif"/>
              </a:rPr>
              <a:t>highest average recognition rate as 83.34%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6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431</Words>
  <Application>Microsoft Office PowerPoint</Application>
  <PresentationFormat>全屏显示(4:3)</PresentationFormat>
  <Paragraphs>110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NexusSerif</vt:lpstr>
      <vt:lpstr>等线</vt:lpstr>
      <vt:lpstr>Arial</vt:lpstr>
      <vt:lpstr>Calibri</vt:lpstr>
      <vt:lpstr>Calibri Light</vt:lpstr>
      <vt:lpstr>Impact</vt:lpstr>
      <vt:lpstr>Times New Roman</vt:lpstr>
      <vt:lpstr>Office 主题​​</vt:lpstr>
      <vt:lpstr>1_Office 主题​​</vt:lpstr>
      <vt:lpstr>人工智能技术在脑机接口中的应用 AI in BCI</vt:lpstr>
      <vt:lpstr>PowerPoint 演示文稿</vt:lpstr>
      <vt:lpstr>MFCC(Mel Frequency Cepstral Coefficient)</vt:lpstr>
      <vt:lpstr>MFCC(Mel Frequency Cepstral Coefficient)</vt:lpstr>
      <vt:lpstr>MFCC(Mel Frequency Cepstral Coefficient)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Kailing</dc:creator>
  <cp:lastModifiedBy>Wang Kailing</cp:lastModifiedBy>
  <cp:revision>15</cp:revision>
  <dcterms:created xsi:type="dcterms:W3CDTF">2022-07-11T13:04:13Z</dcterms:created>
  <dcterms:modified xsi:type="dcterms:W3CDTF">2022-07-17T11:09:22Z</dcterms:modified>
</cp:coreProperties>
</file>