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81" r:id="rId2"/>
    <p:sldId id="282" r:id="rId3"/>
    <p:sldId id="283" r:id="rId4"/>
    <p:sldId id="262" r:id="rId5"/>
    <p:sldId id="289" r:id="rId6"/>
    <p:sldId id="291" r:id="rId7"/>
    <p:sldId id="290" r:id="rId8"/>
    <p:sldId id="292" r:id="rId9"/>
    <p:sldId id="259" r:id="rId10"/>
    <p:sldId id="293" r:id="rId11"/>
    <p:sldId id="276" r:id="rId12"/>
    <p:sldId id="260" r:id="rId13"/>
    <p:sldId id="294" r:id="rId14"/>
    <p:sldId id="265" r:id="rId15"/>
    <p:sldId id="270" r:id="rId16"/>
    <p:sldId id="295" r:id="rId17"/>
    <p:sldId id="279" r:id="rId18"/>
    <p:sldId id="285" r:id="rId19"/>
    <p:sldId id="297" r:id="rId20"/>
    <p:sldId id="298" r:id="rId21"/>
    <p:sldId id="299" r:id="rId22"/>
    <p:sldId id="286" r:id="rId23"/>
    <p:sldId id="261" r:id="rId24"/>
    <p:sldId id="300" r:id="rId25"/>
    <p:sldId id="301" r:id="rId26"/>
    <p:sldId id="302" r:id="rId27"/>
    <p:sldId id="303" r:id="rId28"/>
    <p:sldId id="287" r:id="rId2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6F5"/>
    <a:srgbClr val="7F7F7F"/>
    <a:srgbClr val="EBE5BD"/>
    <a:srgbClr val="FFDE70"/>
    <a:srgbClr val="FFFD01"/>
    <a:srgbClr val="404040"/>
    <a:srgbClr val="006FFF"/>
    <a:srgbClr val="019EF6"/>
    <a:srgbClr val="656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6314" autoAdjust="0"/>
  </p:normalViewPr>
  <p:slideViewPr>
    <p:cSldViewPr snapToGrid="0">
      <p:cViewPr varScale="1">
        <p:scale>
          <a:sx n="82" d="100"/>
          <a:sy n="82" d="100"/>
        </p:scale>
        <p:origin x="163"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iji\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iji\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Cambridge</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Sheet1!$B$2</c:f>
              <c:strCache>
                <c:ptCount val="1"/>
                <c:pt idx="0">
                  <c:v>Fathers</c:v>
                </c:pt>
              </c:strCache>
            </c:strRef>
          </c:tx>
          <c:spPr>
            <a:ln w="28575" cap="rnd">
              <a:solidFill>
                <a:schemeClr val="accent1"/>
              </a:solidFill>
              <a:round/>
            </a:ln>
            <a:effectLst/>
          </c:spPr>
          <c:marker>
            <c:symbol val="none"/>
          </c:marker>
          <c:dLbls>
            <c:dLbl>
              <c:idx val="1"/>
              <c:layout>
                <c:manualLayout>
                  <c:x val="-8.0479221347331584E-2"/>
                  <c:y val="-5.32061096529600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EE-4D0B-A77D-A038C644B6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Sheet1!$A$3:$A$5</c:f>
              <c:numCache>
                <c:formatCode>General</c:formatCode>
                <c:ptCount val="3"/>
                <c:pt idx="0">
                  <c:v>1840</c:v>
                </c:pt>
                <c:pt idx="1">
                  <c:v>1870</c:v>
                </c:pt>
                <c:pt idx="2">
                  <c:v>1900</c:v>
                </c:pt>
              </c:numCache>
            </c:numRef>
          </c:cat>
          <c:val>
            <c:numRef>
              <c:f>Sheet1!$B$3:$B$5</c:f>
              <c:numCache>
                <c:formatCode>0.00%</c:formatCode>
                <c:ptCount val="3"/>
                <c:pt idx="0">
                  <c:v>0.19800000000000001</c:v>
                </c:pt>
                <c:pt idx="1">
                  <c:v>0.23300000000000001</c:v>
                </c:pt>
                <c:pt idx="2">
                  <c:v>0.439</c:v>
                </c:pt>
              </c:numCache>
            </c:numRef>
          </c:val>
          <c:smooth val="0"/>
          <c:extLst>
            <c:ext xmlns:c16="http://schemas.microsoft.com/office/drawing/2014/chart" uri="{C3380CC4-5D6E-409C-BE32-E72D297353CC}">
              <c16:uniqueId val="{00000001-4EEE-4D0B-A77D-A038C644B66E}"/>
            </c:ext>
          </c:extLst>
        </c:ser>
        <c:ser>
          <c:idx val="1"/>
          <c:order val="1"/>
          <c:tx>
            <c:strRef>
              <c:f>Sheet1!$C$2</c:f>
              <c:strCache>
                <c:ptCount val="1"/>
                <c:pt idx="0">
                  <c:v>Matriculants</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Sheet1!$A$3:$A$5</c:f>
              <c:numCache>
                <c:formatCode>General</c:formatCode>
                <c:ptCount val="3"/>
                <c:pt idx="0">
                  <c:v>1840</c:v>
                </c:pt>
                <c:pt idx="1">
                  <c:v>1870</c:v>
                </c:pt>
                <c:pt idx="2">
                  <c:v>1900</c:v>
                </c:pt>
              </c:numCache>
            </c:numRef>
          </c:cat>
          <c:val>
            <c:numRef>
              <c:f>Sheet1!$C$3:$C$5</c:f>
              <c:numCache>
                <c:formatCode>0.00%</c:formatCode>
                <c:ptCount val="3"/>
                <c:pt idx="0">
                  <c:v>0.04</c:v>
                </c:pt>
                <c:pt idx="1">
                  <c:v>7.9000000000000001E-2</c:v>
                </c:pt>
                <c:pt idx="2">
                  <c:v>0.16</c:v>
                </c:pt>
              </c:numCache>
            </c:numRef>
          </c:val>
          <c:smooth val="0"/>
          <c:extLst>
            <c:ext xmlns:c16="http://schemas.microsoft.com/office/drawing/2014/chart" uri="{C3380CC4-5D6E-409C-BE32-E72D297353CC}">
              <c16:uniqueId val="{00000002-4EEE-4D0B-A77D-A038C644B66E}"/>
            </c:ext>
          </c:extLst>
        </c:ser>
        <c:dLbls>
          <c:showLegendKey val="0"/>
          <c:showVal val="0"/>
          <c:showCatName val="0"/>
          <c:showSerName val="0"/>
          <c:showPercent val="0"/>
          <c:showBubbleSize val="0"/>
        </c:dLbls>
        <c:smooth val="0"/>
        <c:axId val="1223785599"/>
        <c:axId val="1223786015"/>
      </c:lineChart>
      <c:catAx>
        <c:axId val="1223785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23786015"/>
        <c:crosses val="autoZero"/>
        <c:auto val="1"/>
        <c:lblAlgn val="ctr"/>
        <c:lblOffset val="100"/>
        <c:noMultiLvlLbl val="0"/>
      </c:catAx>
      <c:valAx>
        <c:axId val="1223786015"/>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23785599"/>
        <c:crosses val="autoZero"/>
        <c:crossBetween val="between"/>
      </c:valAx>
      <c:spPr>
        <a:solidFill>
          <a:sysClr val="window" lastClr="FFFFFF"/>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Oxford</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Sheet1!$M$3</c:f>
              <c:strCache>
                <c:ptCount val="1"/>
                <c:pt idx="0">
                  <c:v>Fathers</c:v>
                </c:pt>
              </c:strCache>
            </c:strRef>
          </c:tx>
          <c:spPr>
            <a:ln w="28575" cap="rnd">
              <a:solidFill>
                <a:schemeClr val="accent1"/>
              </a:solidFill>
              <a:round/>
            </a:ln>
            <a:effectLst/>
          </c:spPr>
          <c:marker>
            <c:symbol val="none"/>
          </c:marker>
          <c:dLbls>
            <c:dLbl>
              <c:idx val="1"/>
              <c:layout>
                <c:manualLayout>
                  <c:x val="-7.2145888013998252E-2"/>
                  <c:y val="-5.32061096529600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2FF-4E23-8ECD-3F30789EE8A7}"/>
                </c:ext>
              </c:extLst>
            </c:dLbl>
            <c:dLbl>
              <c:idx val="2"/>
              <c:layout>
                <c:manualLayout>
                  <c:x val="-7.4923665791776131E-2"/>
                  <c:y val="-3.9317220764071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FF-4E23-8ECD-3F30789EE8A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Sheet1!$L$4:$L$6</c:f>
              <c:numCache>
                <c:formatCode>General</c:formatCode>
                <c:ptCount val="3"/>
                <c:pt idx="0">
                  <c:v>1840</c:v>
                </c:pt>
                <c:pt idx="1">
                  <c:v>1870</c:v>
                </c:pt>
                <c:pt idx="2">
                  <c:v>1900</c:v>
                </c:pt>
              </c:numCache>
            </c:numRef>
          </c:cat>
          <c:val>
            <c:numRef>
              <c:f>Sheet1!$M$4:$M$6</c:f>
              <c:numCache>
                <c:formatCode>0.00%</c:formatCode>
                <c:ptCount val="3"/>
                <c:pt idx="0">
                  <c:v>0.17399999999999999</c:v>
                </c:pt>
                <c:pt idx="1">
                  <c:v>0.247</c:v>
                </c:pt>
                <c:pt idx="2">
                  <c:v>0.41</c:v>
                </c:pt>
              </c:numCache>
            </c:numRef>
          </c:val>
          <c:smooth val="0"/>
          <c:extLst>
            <c:ext xmlns:c16="http://schemas.microsoft.com/office/drawing/2014/chart" uri="{C3380CC4-5D6E-409C-BE32-E72D297353CC}">
              <c16:uniqueId val="{00000002-F2FF-4E23-8ECD-3F30789EE8A7}"/>
            </c:ext>
          </c:extLst>
        </c:ser>
        <c:ser>
          <c:idx val="1"/>
          <c:order val="1"/>
          <c:tx>
            <c:strRef>
              <c:f>Sheet1!$N$3</c:f>
              <c:strCache>
                <c:ptCount val="1"/>
                <c:pt idx="0">
                  <c:v>Matriculants</c:v>
                </c:pt>
              </c:strCache>
            </c:strRef>
          </c:tx>
          <c:spPr>
            <a:ln w="28575" cap="rnd">
              <a:solidFill>
                <a:schemeClr val="accent2"/>
              </a:solidFill>
              <a:round/>
            </a:ln>
            <a:effectLst/>
          </c:spPr>
          <c:marker>
            <c:symbol val="none"/>
          </c:marker>
          <c:dLbls>
            <c:dLbl>
              <c:idx val="2"/>
              <c:layout>
                <c:manualLayout>
                  <c:x val="-6.3812554680664921E-2"/>
                  <c:y val="-4.39468503937008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FF-4E23-8ECD-3F30789EE8A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Sheet1!$L$4:$L$6</c:f>
              <c:numCache>
                <c:formatCode>General</c:formatCode>
                <c:ptCount val="3"/>
                <c:pt idx="0">
                  <c:v>1840</c:v>
                </c:pt>
                <c:pt idx="1">
                  <c:v>1870</c:v>
                </c:pt>
                <c:pt idx="2">
                  <c:v>1900</c:v>
                </c:pt>
              </c:numCache>
            </c:numRef>
          </c:cat>
          <c:val>
            <c:numRef>
              <c:f>Sheet1!$N$4:$N$6</c:f>
              <c:numCache>
                <c:formatCode>0.00%</c:formatCode>
                <c:ptCount val="3"/>
                <c:pt idx="0">
                  <c:v>3.3000000000000002E-2</c:v>
                </c:pt>
                <c:pt idx="1">
                  <c:v>3.5000000000000003E-2</c:v>
                </c:pt>
                <c:pt idx="2">
                  <c:v>0.154</c:v>
                </c:pt>
              </c:numCache>
            </c:numRef>
          </c:val>
          <c:smooth val="0"/>
          <c:extLst>
            <c:ext xmlns:c16="http://schemas.microsoft.com/office/drawing/2014/chart" uri="{C3380CC4-5D6E-409C-BE32-E72D297353CC}">
              <c16:uniqueId val="{00000004-F2FF-4E23-8ECD-3F30789EE8A7}"/>
            </c:ext>
          </c:extLst>
        </c:ser>
        <c:dLbls>
          <c:dLblPos val="t"/>
          <c:showLegendKey val="0"/>
          <c:showVal val="1"/>
          <c:showCatName val="0"/>
          <c:showSerName val="0"/>
          <c:showPercent val="0"/>
          <c:showBubbleSize val="0"/>
        </c:dLbls>
        <c:smooth val="0"/>
        <c:axId val="1222675407"/>
        <c:axId val="1222674575"/>
      </c:lineChart>
      <c:catAx>
        <c:axId val="1222675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22674575"/>
        <c:crosses val="autoZero"/>
        <c:auto val="1"/>
        <c:lblAlgn val="ctr"/>
        <c:lblOffset val="100"/>
        <c:noMultiLvlLbl val="0"/>
      </c:catAx>
      <c:valAx>
        <c:axId val="1222674575"/>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22675407"/>
        <c:crosses val="autoZero"/>
        <c:crossBetween val="between"/>
      </c:valAx>
      <c:spPr>
        <a:solidFill>
          <a:sysClr val="window" lastClr="FFFFFF"/>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4C7F682-628D-43C4-BF4B-EA6DF90D5CC0}" type="datetimeFigureOut">
              <a:rPr lang="zh-CN" altLang="en-US" smtClean="0"/>
              <a:t>2022/3/29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EEECF63-4B02-4534-A165-ED4B355A90F9}" type="slidenum">
              <a:rPr lang="zh-CN" altLang="en-US" smtClean="0"/>
              <a:t>‹#›</a:t>
            </a:fld>
            <a:endParaRPr lang="zh-CN" altLang="en-US"/>
          </a:p>
        </p:txBody>
      </p:sp>
    </p:spTree>
    <p:extLst>
      <p:ext uri="{BB962C8B-B14F-4D97-AF65-F5344CB8AC3E}">
        <p14:creationId xmlns:p14="http://schemas.microsoft.com/office/powerpoint/2010/main" val="1596422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EECF63-4B02-4534-A165-ED4B355A90F9}" type="slidenum">
              <a:rPr lang="zh-CN" altLang="en-US" smtClean="0"/>
              <a:t>11</a:t>
            </a:fld>
            <a:endParaRPr lang="zh-CN" altLang="en-US"/>
          </a:p>
        </p:txBody>
      </p:sp>
    </p:spTree>
    <p:extLst>
      <p:ext uri="{BB962C8B-B14F-4D97-AF65-F5344CB8AC3E}">
        <p14:creationId xmlns:p14="http://schemas.microsoft.com/office/powerpoint/2010/main" val="300248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CEEECF63-4B02-4534-A165-ED4B355A90F9}" type="slidenum">
              <a:rPr lang="zh-CN" altLang="en-US" smtClean="0"/>
              <a:t>15</a:t>
            </a:fld>
            <a:endParaRPr lang="zh-CN" altLang="en-US"/>
          </a:p>
        </p:txBody>
      </p:sp>
    </p:spTree>
    <p:extLst>
      <p:ext uri="{BB962C8B-B14F-4D97-AF65-F5344CB8AC3E}">
        <p14:creationId xmlns:p14="http://schemas.microsoft.com/office/powerpoint/2010/main" val="381590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CEEECF63-4B02-4534-A165-ED4B355A90F9}" type="slidenum">
              <a:rPr lang="zh-CN" altLang="en-US" smtClean="0"/>
              <a:t>16</a:t>
            </a:fld>
            <a:endParaRPr lang="zh-CN" altLang="en-US"/>
          </a:p>
        </p:txBody>
      </p:sp>
    </p:spTree>
    <p:extLst>
      <p:ext uri="{BB962C8B-B14F-4D97-AF65-F5344CB8AC3E}">
        <p14:creationId xmlns:p14="http://schemas.microsoft.com/office/powerpoint/2010/main" val="1123984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CEEECF63-4B02-4534-A165-ED4B355A90F9}" type="slidenum">
              <a:rPr lang="zh-CN" altLang="en-US" smtClean="0"/>
              <a:t>19</a:t>
            </a:fld>
            <a:endParaRPr lang="zh-CN" altLang="en-US"/>
          </a:p>
        </p:txBody>
      </p:sp>
    </p:spTree>
    <p:extLst>
      <p:ext uri="{BB962C8B-B14F-4D97-AF65-F5344CB8AC3E}">
        <p14:creationId xmlns:p14="http://schemas.microsoft.com/office/powerpoint/2010/main" val="4282307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CEEECF63-4B02-4534-A165-ED4B355A90F9}" type="slidenum">
              <a:rPr lang="zh-CN" altLang="en-US" smtClean="0"/>
              <a:t>20</a:t>
            </a:fld>
            <a:endParaRPr lang="zh-CN" altLang="en-US"/>
          </a:p>
        </p:txBody>
      </p:sp>
    </p:spTree>
    <p:extLst>
      <p:ext uri="{BB962C8B-B14F-4D97-AF65-F5344CB8AC3E}">
        <p14:creationId xmlns:p14="http://schemas.microsoft.com/office/powerpoint/2010/main" val="96773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CEEECF63-4B02-4534-A165-ED4B355A90F9}" type="slidenum">
              <a:rPr lang="zh-CN" altLang="en-US" smtClean="0"/>
              <a:t>21</a:t>
            </a:fld>
            <a:endParaRPr lang="zh-CN" altLang="en-US"/>
          </a:p>
        </p:txBody>
      </p:sp>
    </p:spTree>
    <p:extLst>
      <p:ext uri="{BB962C8B-B14F-4D97-AF65-F5344CB8AC3E}">
        <p14:creationId xmlns:p14="http://schemas.microsoft.com/office/powerpoint/2010/main" val="146295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67B9EC3-2ED7-4529-AC10-1E7675EA9EBD}" type="datetime1">
              <a:rPr lang="zh-CN" altLang="en-US" smtClean="0"/>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DB06A29F-7DE4-4415-9A96-061B0E53138A}" type="datetime1">
              <a:rPr lang="zh-CN" altLang="en-US" smtClean="0"/>
              <a:t>2022/3/29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4015D4-5C51-48DA-A39F-D37A92C48949}" type="datetime1">
              <a:rPr lang="zh-CN" altLang="en-US" smtClean="0"/>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231AE08-FCF9-456B-99AF-CED2D1674621}" type="datetime1">
              <a:rPr lang="zh-CN" altLang="en-US" smtClean="0"/>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1C99E03-E981-4989-BA79-06B69E84616E}" type="datetime1">
              <a:rPr lang="zh-CN" altLang="en-US" smtClean="0"/>
              <a:t>2022/3/29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96C71F6-AAA8-46B9-A230-2B6F520C9757}" type="datetime1">
              <a:rPr lang="zh-CN" altLang="en-US" smtClean="0"/>
              <a:t>2022/3/29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F54141-D51A-4F72-95AE-B7B5A3647AF9}" type="datetime1">
              <a:rPr lang="zh-CN" altLang="en-US" smtClean="0"/>
              <a:t>2022/3/29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B0F233-791C-44B1-8161-655278971E60}" type="datetime1">
              <a:rPr lang="zh-CN" altLang="en-US" smtClean="0"/>
              <a:t>2022/3/29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25F2DCE-8EE3-4C83-BC3C-F2B0C09623A0}" type="datetime1">
              <a:rPr lang="zh-CN" altLang="en-US" smtClean="0"/>
              <a:t>2022/3/29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1A3B35C-185B-44DC-B702-AB0424690A9F}" type="datetime1">
              <a:rPr lang="zh-CN" altLang="en-US" smtClean="0"/>
              <a:t>2022/3/29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print"/>
          <a:stretch>
            <a:fillRect/>
          </a:stretch>
        </a:blipFill>
        <a:effectLst/>
      </p:bgPr>
    </p:bg>
    <p:spTree>
      <p:nvGrpSpPr>
        <p:cNvPr id="1" name=""/>
        <p:cNvGrpSpPr/>
        <p:nvPr/>
      </p:nvGrpSpPr>
      <p:grpSpPr>
        <a:xfrm>
          <a:off x="0" y="0"/>
          <a:ext cx="0" cy="0"/>
          <a:chOff x="0" y="0"/>
          <a:chExt cx="0" cy="0"/>
        </a:xfrm>
      </p:grpSpPr>
      <p:grpSp>
        <p:nvGrpSpPr>
          <p:cNvPr id="7" name="组合 6"/>
          <p:cNvGrpSpPr/>
          <p:nvPr userDrawn="1"/>
        </p:nvGrpSpPr>
        <p:grpSpPr>
          <a:xfrm>
            <a:off x="442432" y="-2921459"/>
            <a:ext cx="11293094" cy="3867150"/>
            <a:chOff x="1790700" y="1181100"/>
            <a:chExt cx="8591550" cy="3867150"/>
          </a:xfrm>
        </p:grpSpPr>
        <p:sp>
          <p:nvSpPr>
            <p:cNvPr id="8" name="圆角矩形 7"/>
            <p:cNvSpPr/>
            <p:nvPr/>
          </p:nvSpPr>
          <p:spPr>
            <a:xfrm>
              <a:off x="2095500" y="1485900"/>
              <a:ext cx="7940062"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943100" y="1333500"/>
              <a:ext cx="8247052"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userDrawn="1"/>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5787353" y="716242"/>
            <a:ext cx="603251" cy="133627"/>
            <a:chOff x="2273300" y="968237"/>
            <a:chExt cx="603251" cy="133627"/>
          </a:xfrm>
        </p:grpSpPr>
        <p:sp>
          <p:nvSpPr>
            <p:cNvPr id="13" name="椭圆 12"/>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A51A4-9082-4E98-A04B-0D4BF9FF359F}" type="datetime1">
              <a:rPr lang="zh-CN" altLang="en-US" smtClean="0"/>
              <a:t>2022/3/29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
        <p:nvSpPr>
          <p:cNvPr id="16" name="矩形 15"/>
          <p:cNvSpPr/>
          <p:nvPr userDrawn="1"/>
        </p:nvSpPr>
        <p:spPr>
          <a:xfrm>
            <a:off x="-15240" y="-3178629"/>
            <a:ext cx="12207240" cy="3178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7300348" y="4416788"/>
            <a:ext cx="2638324" cy="821779"/>
          </a:xfrm>
          <a:prstGeom prst="roundRect">
            <a:avLst>
              <a:gd name="adj" fmla="val 9468"/>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7400333" y="4828529"/>
            <a:ext cx="2460033" cy="307777"/>
          </a:xfrm>
          <a:prstGeom prst="rect">
            <a:avLst/>
          </a:prstGeom>
          <a:noFill/>
        </p:spPr>
        <p:txBody>
          <a:bodyPr wrap="square" rtlCol="0">
            <a:spAutoFit/>
          </a:bodyPr>
          <a:lstStyle/>
          <a:p>
            <a:pPr algn="ctr"/>
            <a:r>
              <a:rPr lang="zh-CN" altLang="en-US" sz="14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第五组 </a:t>
            </a:r>
            <a:r>
              <a:rPr lang="en-US" altLang="zh-CN" sz="14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2022.03.29</a:t>
            </a:r>
            <a:endParaRPr lang="zh-CN" altLang="en-US" sz="14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grpSp>
        <p:nvGrpSpPr>
          <p:cNvPr id="94" name="组合 93"/>
          <p:cNvGrpSpPr/>
          <p:nvPr/>
        </p:nvGrpSpPr>
        <p:grpSpPr>
          <a:xfrm>
            <a:off x="8924608" y="3617888"/>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05546"/>
            <a:ext cx="7264175" cy="2126704"/>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40113" y="2070100"/>
            <a:ext cx="7350125" cy="548099"/>
          </a:xfrm>
          <a:prstGeom prst="rect">
            <a:avLst/>
          </a:prstGeom>
          <a:noFill/>
        </p:spPr>
        <p:txBody>
          <a:bodyPr wrap="square" rtlCol="0">
            <a:spAutoFit/>
          </a:bodyPr>
          <a:lstStyle/>
          <a:p>
            <a:pPr indent="228600">
              <a:lnSpc>
                <a:spcPct val="115000"/>
              </a:lnSpc>
              <a:spcBef>
                <a:spcPts val="1200"/>
              </a:spcBef>
              <a:spcAft>
                <a:spcPts val="1000"/>
              </a:spcAft>
            </a:pPr>
            <a:r>
              <a:rPr lang="en-US" altLang="zh-CN" sz="2800" b="1" i="1" dirty="0">
                <a:effectLst/>
                <a:latin typeface="Times New Roman" panose="02020603050405020304" pitchFamily="18" charset="0"/>
                <a:ea typeface="等线" panose="02010600030101010101" pitchFamily="2" charset="-122"/>
              </a:rPr>
              <a:t>The Chosen: Who Gets Education in the</a:t>
            </a:r>
            <a:r>
              <a:rPr lang="en-US" altLang="zh-CN" sz="2800" b="1" i="1" spc="-10" dirty="0">
                <a:effectLst/>
                <a:latin typeface="Times New Roman" panose="02020603050405020304" pitchFamily="18" charset="0"/>
                <a:ea typeface="等线" panose="02010600030101010101" pitchFamily="2" charset="-122"/>
              </a:rPr>
              <a:t> </a:t>
            </a:r>
            <a:r>
              <a:rPr lang="en-US" altLang="zh-CN" sz="2800" b="1" i="1" dirty="0">
                <a:effectLst/>
                <a:latin typeface="Times New Roman" panose="02020603050405020304" pitchFamily="18" charset="0"/>
                <a:ea typeface="等线" panose="02010600030101010101" pitchFamily="2" charset="-122"/>
              </a:rPr>
              <a:t>Qing</a:t>
            </a:r>
            <a:endParaRPr lang="zh-CN" altLang="zh-CN" sz="2800" b="1" i="1" dirty="0">
              <a:effectLst/>
              <a:latin typeface="Times New Roman" panose="02020603050405020304" pitchFamily="18" charset="0"/>
              <a:ea typeface="等线" panose="02010600030101010101" pitchFamily="2" charset="-122"/>
            </a:endParaRPr>
          </a:p>
        </p:txBody>
      </p:sp>
      <p:sp>
        <p:nvSpPr>
          <p:cNvPr id="56" name="矩形 55"/>
          <p:cNvSpPr/>
          <p:nvPr/>
        </p:nvSpPr>
        <p:spPr>
          <a:xfrm>
            <a:off x="2974827" y="2598644"/>
            <a:ext cx="6214310" cy="1207510"/>
          </a:xfrm>
          <a:prstGeom prst="rect">
            <a:avLst/>
          </a:prstGeom>
        </p:spPr>
        <p:txBody>
          <a:bodyPr wrap="square">
            <a:spAutoFit/>
          </a:bodyPr>
          <a:lstStyle/>
          <a:p>
            <a:pPr>
              <a:lnSpc>
                <a:spcPct val="115000"/>
              </a:lnSpc>
              <a:spcAft>
                <a:spcPts val="1000"/>
              </a:spcAft>
            </a:pPr>
            <a:r>
              <a:rPr lang="en-US" altLang="zh-CN" sz="1600" dirty="0">
                <a:effectLst/>
                <a:latin typeface="Times New Roman" panose="02020603050405020304" pitchFamily="18" charset="0"/>
                <a:ea typeface="等线" panose="02010600030101010101" pitchFamily="2" charset="-122"/>
                <a:cs typeface="Times New Roman" panose="02020603050405020304" pitchFamily="18" charset="0"/>
              </a:rPr>
              <a:t>Including education, what are the main pathways and mechanisms to social mobility?  In the past? In the present? To what extent do such indices as the World Economic Forum Global Social Mobility Index fail to account or measure these pathways and mechanisms properly?</a:t>
            </a:r>
            <a:endParaRPr lang="zh-CN" altLang="zh-CN" sz="16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5" name="圆角矩形 94"/>
          <p:cNvSpPr/>
          <p:nvPr/>
        </p:nvSpPr>
        <p:spPr>
          <a:xfrm>
            <a:off x="4764718" y="4181316"/>
            <a:ext cx="2638324" cy="290306"/>
          </a:xfrm>
          <a:prstGeom prst="roundRect">
            <a:avLst>
              <a:gd name="adj" fmla="val 50000"/>
            </a:avLst>
          </a:prstGeom>
          <a:solidFill>
            <a:srgbClr val="7F7F7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石静雯 王国宇 杨志鹏 朱棋然  </a:t>
            </a:r>
          </a:p>
        </p:txBody>
      </p:sp>
      <p:grpSp>
        <p:nvGrpSpPr>
          <p:cNvPr id="7" name="组合 6"/>
          <p:cNvGrpSpPr/>
          <p:nvPr/>
        </p:nvGrpSpPr>
        <p:grpSpPr>
          <a:xfrm>
            <a:off x="-1052453" y="5808494"/>
            <a:ext cx="2746152" cy="1580714"/>
            <a:chOff x="10486405" y="-306263"/>
            <a:chExt cx="2746152" cy="1580714"/>
          </a:xfrm>
        </p:grpSpPr>
        <p:cxnSp>
          <p:nvCxnSpPr>
            <p:cNvPr id="33" name="直接连接符 32"/>
            <p:cNvCxnSpPr/>
            <p:nvPr/>
          </p:nvCxnSpPr>
          <p:spPr>
            <a:xfrm flipH="1">
              <a:off x="11598269" y="-133676"/>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048640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502864" y="352492"/>
              <a:ext cx="729693" cy="704064"/>
            </a:xfrm>
            <a:prstGeom prst="line">
              <a:avLst/>
            </a:prstGeom>
            <a:ln w="38100">
              <a:gradFill>
                <a:gsLst>
                  <a:gs pos="19000">
                    <a:schemeClr val="tx1">
                      <a:lumMod val="85000"/>
                      <a:lumOff val="1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112864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F2EF96FB-87F3-4BFF-9E31-DAEB46AA0432}"/>
              </a:ext>
            </a:extLst>
          </p:cNvPr>
          <p:cNvSpPr>
            <a:spLocks noGrp="1"/>
          </p:cNvSpPr>
          <p:nvPr>
            <p:ph type="sldNum" sz="quarter" idx="12"/>
          </p:nvPr>
        </p:nvSpPr>
        <p:spPr/>
        <p:txBody>
          <a:bodyPr/>
          <a:lstStyle/>
          <a:p>
            <a:fld id="{2AD41599-230C-477F-86E7-8E1423FC21A7}" type="slidenum">
              <a:rPr lang="zh-CN" altLang="en-US" sz="2000" smtClean="0">
                <a:solidFill>
                  <a:srgbClr val="FF0000"/>
                </a:solidFill>
              </a:rPr>
              <a:t>1</a:t>
            </a:fld>
            <a:endParaRPr lang="zh-CN" altLang="en-US" sz="2000" dirty="0">
              <a:solidFill>
                <a:srgbClr val="FF0000"/>
              </a:solidFill>
            </a:endParaRPr>
          </a:p>
        </p:txBody>
      </p:sp>
    </p:spTree>
    <p:extLst>
      <p:ext uri="{BB962C8B-B14F-4D97-AF65-F5344CB8AC3E}">
        <p14:creationId xmlns:p14="http://schemas.microsoft.com/office/powerpoint/2010/main" val="394585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91069" y="110433"/>
            <a:ext cx="435304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p>
        </p:txBody>
      </p:sp>
      <p:pic>
        <p:nvPicPr>
          <p:cNvPr id="15" name="图表 1">
            <a:extLst>
              <a:ext uri="{FF2B5EF4-FFF2-40B4-BE49-F238E27FC236}">
                <a16:creationId xmlns:a16="http://schemas.microsoft.com/office/drawing/2014/main" id="{9B1E25DD-EE63-47F5-8770-170E0A110C39}"/>
              </a:ext>
            </a:extLst>
          </p:cNvPr>
          <p:cNvPicPr/>
          <p:nvPr/>
        </p:nvPicPr>
        <p:blipFill>
          <a:blip r:embed="rId2"/>
          <a:stretch>
            <a:fillRect/>
          </a:stretch>
        </p:blipFill>
        <p:spPr>
          <a:xfrm>
            <a:off x="3342350" y="1068061"/>
            <a:ext cx="8849650" cy="4679595"/>
          </a:xfrm>
          <a:prstGeom prst="rect">
            <a:avLst/>
          </a:prstGeom>
          <a:noFill/>
          <a:ln>
            <a:noFill/>
          </a:ln>
        </p:spPr>
      </p:pic>
      <p:sp>
        <p:nvSpPr>
          <p:cNvPr id="5" name="矩形 4">
            <a:extLst>
              <a:ext uri="{FF2B5EF4-FFF2-40B4-BE49-F238E27FC236}">
                <a16:creationId xmlns:a16="http://schemas.microsoft.com/office/drawing/2014/main" id="{948B8130-6814-48CC-A1A4-C4A6CF1F3767}"/>
              </a:ext>
            </a:extLst>
          </p:cNvPr>
          <p:cNvSpPr/>
          <p:nvPr/>
        </p:nvSpPr>
        <p:spPr>
          <a:xfrm>
            <a:off x="4340596" y="5810263"/>
            <a:ext cx="6853158" cy="707886"/>
          </a:xfrm>
          <a:prstGeom prst="rect">
            <a:avLst/>
          </a:prstGeom>
          <a:noFill/>
        </p:spPr>
        <p:txBody>
          <a:bodyPr wrap="none" lIns="91440" tIns="45720" rIns="91440" bIns="45720">
            <a:spAutoFit/>
          </a:bodyPr>
          <a:lstStyle/>
          <a:p>
            <a:pPr algn="ctr"/>
            <a:r>
              <a:rPr lang="zh-CN" altLang="en-US" sz="4000" b="0" cap="none" spc="0" dirty="0">
                <a:ln w="0"/>
                <a:solidFill>
                  <a:schemeClr val="tx1"/>
                </a:solidFill>
                <a:effectLst>
                  <a:outerShdw blurRad="38100" dist="19050" dir="2700000" algn="tl" rotWithShape="0">
                    <a:schemeClr val="dk1">
                      <a:alpha val="40000"/>
                    </a:schemeClr>
                  </a:outerShdw>
                </a:effectLst>
              </a:rPr>
              <a:t>将官职的高低等同于社会地位</a:t>
            </a:r>
          </a:p>
        </p:txBody>
      </p:sp>
      <p:grpSp>
        <p:nvGrpSpPr>
          <p:cNvPr id="20" name="组合 19">
            <a:extLst>
              <a:ext uri="{FF2B5EF4-FFF2-40B4-BE49-F238E27FC236}">
                <a16:creationId xmlns:a16="http://schemas.microsoft.com/office/drawing/2014/main" id="{F04151C6-F53D-413F-BF46-4C732E2D4404}"/>
              </a:ext>
            </a:extLst>
          </p:cNvPr>
          <p:cNvGrpSpPr/>
          <p:nvPr/>
        </p:nvGrpSpPr>
        <p:grpSpPr>
          <a:xfrm>
            <a:off x="0" y="1007706"/>
            <a:ext cx="3321698" cy="6275319"/>
            <a:chOff x="0" y="1007706"/>
            <a:chExt cx="3321698" cy="6275319"/>
          </a:xfrm>
        </p:grpSpPr>
        <p:pic>
          <p:nvPicPr>
            <p:cNvPr id="21" name="图片 20">
              <a:extLst>
                <a:ext uri="{FF2B5EF4-FFF2-40B4-BE49-F238E27FC236}">
                  <a16:creationId xmlns:a16="http://schemas.microsoft.com/office/drawing/2014/main" id="{1C0C2FFC-1169-40AA-AC25-ABAF5DA07BE5}"/>
                </a:ext>
              </a:extLst>
            </p:cNvPr>
            <p:cNvPicPr>
              <a:picLocks noChangeAspect="1"/>
            </p:cNvPicPr>
            <p:nvPr/>
          </p:nvPicPr>
          <p:blipFill>
            <a:blip r:embed="rId3"/>
            <a:stretch>
              <a:fillRect/>
            </a:stretch>
          </p:blipFill>
          <p:spPr>
            <a:xfrm>
              <a:off x="0" y="1007706"/>
              <a:ext cx="3116423" cy="5766318"/>
            </a:xfrm>
            <a:prstGeom prst="rect">
              <a:avLst/>
            </a:prstGeom>
          </p:spPr>
        </p:pic>
        <p:sp>
          <p:nvSpPr>
            <p:cNvPr id="22" name="文本框 21">
              <a:extLst>
                <a:ext uri="{FF2B5EF4-FFF2-40B4-BE49-F238E27FC236}">
                  <a16:creationId xmlns:a16="http://schemas.microsoft.com/office/drawing/2014/main" id="{038EDF39-AFB0-4E29-9117-5833664BAF3E}"/>
                </a:ext>
              </a:extLst>
            </p:cNvPr>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 name="灯片编号占位符 1">
            <a:extLst>
              <a:ext uri="{FF2B5EF4-FFF2-40B4-BE49-F238E27FC236}">
                <a16:creationId xmlns:a16="http://schemas.microsoft.com/office/drawing/2014/main" id="{E13A53E6-472C-477E-B100-975870E3AB4D}"/>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10</a:t>
            </a:fld>
            <a:endParaRPr lang="zh-CN" altLang="en-US" sz="1800" dirty="0">
              <a:solidFill>
                <a:srgbClr val="FF0000"/>
              </a:solidFill>
            </a:endParaRPr>
          </a:p>
        </p:txBody>
      </p:sp>
    </p:spTree>
    <p:extLst>
      <p:ext uri="{BB962C8B-B14F-4D97-AF65-F5344CB8AC3E}">
        <p14:creationId xmlns:p14="http://schemas.microsoft.com/office/powerpoint/2010/main" val="234301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4" name="任意多边形 13"/>
          <p:cNvSpPr/>
          <p:nvPr/>
        </p:nvSpPr>
        <p:spPr>
          <a:xfrm>
            <a:off x="4466686" y="2553878"/>
            <a:ext cx="7725314" cy="2525643"/>
          </a:xfrm>
          <a:custGeom>
            <a:avLst/>
            <a:gdLst>
              <a:gd name="connsiteX0" fmla="*/ 2463210 w 7725314"/>
              <a:gd name="connsiteY0" fmla="*/ 0 h 2525643"/>
              <a:gd name="connsiteX1" fmla="*/ 7725314 w 7725314"/>
              <a:gd name="connsiteY1" fmla="*/ 0 h 2525643"/>
              <a:gd name="connsiteX2" fmla="*/ 7725314 w 7725314"/>
              <a:gd name="connsiteY2" fmla="*/ 2525643 h 2525643"/>
              <a:gd name="connsiteX3" fmla="*/ 0 w 7725314"/>
              <a:gd name="connsiteY3" fmla="*/ 2525643 h 2525643"/>
              <a:gd name="connsiteX4" fmla="*/ 2463210 w 7725314"/>
              <a:gd name="connsiteY4" fmla="*/ 0 h 25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5314" h="2525643">
                <a:moveTo>
                  <a:pt x="2463210" y="0"/>
                </a:moveTo>
                <a:lnTo>
                  <a:pt x="7725314" y="0"/>
                </a:lnTo>
                <a:lnTo>
                  <a:pt x="7725314" y="2525643"/>
                </a:lnTo>
                <a:lnTo>
                  <a:pt x="0" y="2525643"/>
                </a:lnTo>
                <a:lnTo>
                  <a:pt x="2463210" y="0"/>
                </a:lnTo>
                <a:close/>
              </a:path>
            </a:pathLst>
          </a:cu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0" name="任意多边形 9"/>
          <p:cNvSpPr/>
          <p:nvPr/>
        </p:nvSpPr>
        <p:spPr>
          <a:xfrm>
            <a:off x="0" y="2247328"/>
            <a:ext cx="6929896" cy="2525643"/>
          </a:xfrm>
          <a:custGeom>
            <a:avLst/>
            <a:gdLst>
              <a:gd name="connsiteX0" fmla="*/ 0 w 6929896"/>
              <a:gd name="connsiteY0" fmla="*/ 0 h 2525643"/>
              <a:gd name="connsiteX1" fmla="*/ 6929896 w 6929896"/>
              <a:gd name="connsiteY1" fmla="*/ 0 h 2525643"/>
              <a:gd name="connsiteX2" fmla="*/ 4466686 w 6929896"/>
              <a:gd name="connsiteY2" fmla="*/ 2525643 h 2525643"/>
              <a:gd name="connsiteX3" fmla="*/ 0 w 6929896"/>
              <a:gd name="connsiteY3" fmla="*/ 2525643 h 2525643"/>
              <a:gd name="connsiteX4" fmla="*/ 0 w 6929896"/>
              <a:gd name="connsiteY4" fmla="*/ 0 h 25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9896" h="2525643">
                <a:moveTo>
                  <a:pt x="0" y="0"/>
                </a:moveTo>
                <a:lnTo>
                  <a:pt x="6929896" y="0"/>
                </a:lnTo>
                <a:lnTo>
                  <a:pt x="4466686" y="2525643"/>
                </a:lnTo>
                <a:lnTo>
                  <a:pt x="0" y="2525643"/>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8" name="文本框 7"/>
          <p:cNvSpPr txBox="1"/>
          <p:nvPr/>
        </p:nvSpPr>
        <p:spPr>
          <a:xfrm>
            <a:off x="399982" y="3383449"/>
            <a:ext cx="4696324" cy="1107226"/>
          </a:xfrm>
          <a:prstGeom prst="rect">
            <a:avLst/>
          </a:prstGeom>
          <a:noFill/>
        </p:spPr>
        <p:txBody>
          <a:bodyPr wrap="square" rtlCol="0">
            <a:spAutoFit/>
          </a:bodyPr>
          <a:lstStyle/>
          <a:p>
            <a:pPr>
              <a:lnSpc>
                <a:spcPct val="130000"/>
              </a:lnSpc>
            </a:pPr>
            <a:r>
              <a:rPr lang="zh-CN" altLang="en-US"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“在中国，</a:t>
            </a:r>
            <a:r>
              <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个世纪以来，由教育，特别是考试规定的出仕资格，远比财产重要，决定着人的社会等第。中国是一个非常重视文学教育，把它作为社会评价的标准的国家，这种重视远远超过了欧洲人文主义时期或者德国近期。”</a:t>
            </a:r>
            <a:endPar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7" name="文本框 16"/>
          <p:cNvSpPr txBox="1"/>
          <p:nvPr/>
        </p:nvSpPr>
        <p:spPr>
          <a:xfrm>
            <a:off x="6179300" y="3201686"/>
            <a:ext cx="5845060" cy="1887440"/>
          </a:xfrm>
          <a:prstGeom prst="rect">
            <a:avLst/>
          </a:prstGeom>
          <a:noFill/>
        </p:spPr>
        <p:txBody>
          <a:bodyPr wrap="square" rtlCol="0">
            <a:spAutoFit/>
          </a:bodyPr>
          <a:lstStyle/>
          <a:p>
            <a:pPr>
              <a:lnSpc>
                <a:spcPct val="130000"/>
              </a:lnSpc>
            </a:pPr>
            <a:r>
              <a:rPr lang="zh-CN" altLang="en-US"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任何士，包括仅仅及第而未做官的，都拥有等级制的特权。士在他们的地位巩固以后不久，就享有特殊的等级制的特权。</a:t>
            </a:r>
            <a:endPar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30000"/>
              </a:lnSpc>
            </a:pPr>
            <a:r>
              <a:rPr lang="zh-CN" altLang="en-US"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虽然读书需要一定的前期投入，但是政府也对“预备的士”有优惠政策：</a:t>
            </a:r>
            <a:endPar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30000"/>
              </a:lnSpc>
            </a:pPr>
            <a:r>
              <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免除“下贱的劳动”，不服徭役</a:t>
            </a:r>
            <a:endPar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30000"/>
              </a:lnSpc>
            </a:pPr>
            <a:r>
              <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免除笞刑</a:t>
            </a:r>
            <a:endPar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30000"/>
              </a:lnSpc>
            </a:pPr>
            <a:r>
              <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享受津贴（因为财政状况一般难以负担而大大被削减）、助学金等</a:t>
            </a:r>
            <a:endPar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30000"/>
              </a:lnSpc>
            </a:pPr>
            <a:r>
              <a:rPr lang="zh-CN" altLang="en-US"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更重要的是，族人只要踏上仕途，宗族一般都能收回本钱。</a:t>
            </a:r>
            <a:endParaRPr lang="en-US" altLang="zh-CN" sz="13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cxnSp>
        <p:nvCxnSpPr>
          <p:cNvPr id="9" name="直接连接符 8"/>
          <p:cNvCxnSpPr/>
          <p:nvPr/>
        </p:nvCxnSpPr>
        <p:spPr>
          <a:xfrm flipH="1">
            <a:off x="4466686" y="1523577"/>
            <a:ext cx="3253421" cy="3335883"/>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631086" y="3583384"/>
            <a:ext cx="2196516" cy="2252189"/>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812043" y="2616911"/>
            <a:ext cx="874643" cy="58477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32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士</a:t>
            </a:r>
            <a:endParaRPr kumimoji="0" lang="en-US" altLang="zh-CN" sz="32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 name="文本框 1"/>
          <p:cNvSpPr txBox="1"/>
          <p:nvPr/>
        </p:nvSpPr>
        <p:spPr>
          <a:xfrm>
            <a:off x="451462" y="2581011"/>
            <a:ext cx="3626848" cy="707886"/>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马克思</a:t>
            </a:r>
            <a:r>
              <a:rPr kumimoji="0" lang="en-US" altLang="zh-CN"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kumimoji="0" lang="zh-CN" altLang="en-US"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韦伯</a:t>
            </a:r>
            <a:r>
              <a:rPr kumimoji="0" lang="en-US" altLang="zh-CN"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kumimoji="0" lang="zh-CN" altLang="en-US"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儒教与道教</a:t>
            </a:r>
            <a:r>
              <a:rPr kumimoji="0" lang="en-US" altLang="zh-CN"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kumimoji="0" lang="zh-CN" altLang="en-US"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中</a:t>
            </a:r>
            <a:endParaRPr kumimoji="0" lang="en-US" altLang="zh-CN"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给出的论断：</a:t>
            </a:r>
            <a:endParaRPr kumimoji="0" lang="en-US" altLang="zh-CN"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8" name="iconfont-11910-5478353">
            <a:extLst>
              <a:ext uri="{FF2B5EF4-FFF2-40B4-BE49-F238E27FC236}">
                <a16:creationId xmlns:a16="http://schemas.microsoft.com/office/drawing/2014/main" id="{54405246-CCE2-4201-BBB1-D3F3EB6E740D}"/>
              </a:ext>
            </a:extLst>
          </p:cNvPr>
          <p:cNvSpPr/>
          <p:nvPr/>
        </p:nvSpPr>
        <p:spPr>
          <a:xfrm>
            <a:off x="4806629" y="2600327"/>
            <a:ext cx="609685" cy="567740"/>
          </a:xfrm>
          <a:custGeom>
            <a:avLst/>
            <a:gdLst>
              <a:gd name="T0" fmla="*/ 8052 w 11204"/>
              <a:gd name="T1" fmla="*/ 701 h 10433"/>
              <a:gd name="T2" fmla="*/ 7702 w 11204"/>
              <a:gd name="T3" fmla="*/ 6 h 10433"/>
              <a:gd name="T4" fmla="*/ 7352 w 11204"/>
              <a:gd name="T5" fmla="*/ 701 h 10433"/>
              <a:gd name="T6" fmla="*/ 3854 w 11204"/>
              <a:gd name="T7" fmla="*/ 353 h 10433"/>
              <a:gd name="T8" fmla="*/ 3504 w 11204"/>
              <a:gd name="T9" fmla="*/ 6 h 10433"/>
              <a:gd name="T10" fmla="*/ 3154 w 11204"/>
              <a:gd name="T11" fmla="*/ 353 h 10433"/>
              <a:gd name="T12" fmla="*/ 1755 w 11204"/>
              <a:gd name="T13" fmla="*/ 701 h 10433"/>
              <a:gd name="T14" fmla="*/ 5 w 11204"/>
              <a:gd name="T15" fmla="*/ 2438 h 10433"/>
              <a:gd name="T16" fmla="*/ 513 w 11204"/>
              <a:gd name="T17" fmla="*/ 9925 h 10433"/>
              <a:gd name="T18" fmla="*/ 9450 w 11204"/>
              <a:gd name="T19" fmla="*/ 10428 h 10433"/>
              <a:gd name="T20" fmla="*/ 11200 w 11204"/>
              <a:gd name="T21" fmla="*/ 8691 h 10433"/>
              <a:gd name="T22" fmla="*/ 10693 w 11204"/>
              <a:gd name="T23" fmla="*/ 1205 h 10433"/>
              <a:gd name="T24" fmla="*/ 707 w 11204"/>
              <a:gd name="T25" fmla="*/ 2438 h 10433"/>
              <a:gd name="T26" fmla="*/ 3155 w 11204"/>
              <a:gd name="T27" fmla="*/ 1396 h 10433"/>
              <a:gd name="T28" fmla="*/ 3252 w 11204"/>
              <a:gd name="T29" fmla="*/ 1996 h 10433"/>
              <a:gd name="T30" fmla="*/ 3759 w 11204"/>
              <a:gd name="T31" fmla="*/ 1996 h 10433"/>
              <a:gd name="T32" fmla="*/ 3855 w 11204"/>
              <a:gd name="T33" fmla="*/ 1396 h 10433"/>
              <a:gd name="T34" fmla="*/ 7353 w 11204"/>
              <a:gd name="T35" fmla="*/ 1743 h 10433"/>
              <a:gd name="T36" fmla="*/ 7950 w 11204"/>
              <a:gd name="T37" fmla="*/ 1990 h 10433"/>
              <a:gd name="T38" fmla="*/ 8053 w 11204"/>
              <a:gd name="T39" fmla="*/ 1396 h 10433"/>
              <a:gd name="T40" fmla="*/ 10500 w 11204"/>
              <a:gd name="T41" fmla="*/ 2438 h 10433"/>
              <a:gd name="T42" fmla="*/ 707 w 11204"/>
              <a:gd name="T43" fmla="*/ 3480 h 10433"/>
              <a:gd name="T44" fmla="*/ 10499 w 11204"/>
              <a:gd name="T45" fmla="*/ 8691 h 10433"/>
              <a:gd name="T46" fmla="*/ 1757 w 11204"/>
              <a:gd name="T47" fmla="*/ 9733 h 10433"/>
              <a:gd name="T48" fmla="*/ 707 w 11204"/>
              <a:gd name="T49" fmla="*/ 4175 h 10433"/>
              <a:gd name="T50" fmla="*/ 10499 w 11204"/>
              <a:gd name="T51" fmla="*/ 8691 h 10433"/>
              <a:gd name="T52" fmla="*/ 2504 w 11204"/>
              <a:gd name="T53" fmla="*/ 8691 h 10433"/>
              <a:gd name="T54" fmla="*/ 3202 w 11204"/>
              <a:gd name="T55" fmla="*/ 7996 h 10433"/>
              <a:gd name="T56" fmla="*/ 2502 w 11204"/>
              <a:gd name="T57" fmla="*/ 7301 h 10433"/>
              <a:gd name="T58" fmla="*/ 1802 w 11204"/>
              <a:gd name="T59" fmla="*/ 7996 h 10433"/>
              <a:gd name="T60" fmla="*/ 2504 w 11204"/>
              <a:gd name="T61" fmla="*/ 8691 h 10433"/>
              <a:gd name="T62" fmla="*/ 2991 w 11204"/>
              <a:gd name="T63" fmla="*/ 6398 h 10433"/>
              <a:gd name="T64" fmla="*/ 2991 w 11204"/>
              <a:gd name="T65" fmla="*/ 5426 h 10433"/>
              <a:gd name="T66" fmla="*/ 2012 w 11204"/>
              <a:gd name="T67" fmla="*/ 5426 h 10433"/>
              <a:gd name="T68" fmla="*/ 2012 w 11204"/>
              <a:gd name="T69" fmla="*/ 6398 h 10433"/>
              <a:gd name="T70" fmla="*/ 5646 w 11204"/>
              <a:gd name="T71" fmla="*/ 8691 h 10433"/>
              <a:gd name="T72" fmla="*/ 6136 w 11204"/>
              <a:gd name="T73" fmla="*/ 7510 h 10433"/>
              <a:gd name="T74" fmla="*/ 5156 w 11204"/>
              <a:gd name="T75" fmla="*/ 7510 h 10433"/>
              <a:gd name="T76" fmla="*/ 5156 w 11204"/>
              <a:gd name="T77" fmla="*/ 8482 h 10433"/>
              <a:gd name="T78" fmla="*/ 5646 w 11204"/>
              <a:gd name="T79" fmla="*/ 6606 h 10433"/>
              <a:gd name="T80" fmla="*/ 6139 w 11204"/>
              <a:gd name="T81" fmla="*/ 5426 h 10433"/>
              <a:gd name="T82" fmla="*/ 5159 w 11204"/>
              <a:gd name="T83" fmla="*/ 5426 h 10433"/>
              <a:gd name="T84" fmla="*/ 5154 w 11204"/>
              <a:gd name="T85" fmla="*/ 6398 h 10433"/>
              <a:gd name="T86" fmla="*/ 8630 w 11204"/>
              <a:gd name="T87" fmla="*/ 8691 h 10433"/>
              <a:gd name="T88" fmla="*/ 9330 w 11204"/>
              <a:gd name="T89" fmla="*/ 7996 h 10433"/>
              <a:gd name="T90" fmla="*/ 8630 w 11204"/>
              <a:gd name="T91" fmla="*/ 7301 h 10433"/>
              <a:gd name="T92" fmla="*/ 7930 w 11204"/>
              <a:gd name="T93" fmla="*/ 7996 h 10433"/>
              <a:gd name="T94" fmla="*/ 8630 w 11204"/>
              <a:gd name="T95" fmla="*/ 8691 h 10433"/>
              <a:gd name="T96" fmla="*/ 9329 w 11204"/>
              <a:gd name="T97" fmla="*/ 5912 h 10433"/>
              <a:gd name="T98" fmla="*/ 8629 w 11204"/>
              <a:gd name="T99" fmla="*/ 5217 h 10433"/>
              <a:gd name="T100" fmla="*/ 7929 w 11204"/>
              <a:gd name="T101" fmla="*/ 5912 h 10433"/>
              <a:gd name="T102" fmla="*/ 8630 w 11204"/>
              <a:gd name="T103" fmla="*/ 6606 h 10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04" h="10433">
                <a:moveTo>
                  <a:pt x="9450" y="701"/>
                </a:moveTo>
                <a:lnTo>
                  <a:pt x="8052" y="701"/>
                </a:lnTo>
                <a:lnTo>
                  <a:pt x="8052" y="353"/>
                </a:lnTo>
                <a:cubicBezTo>
                  <a:pt x="8052" y="161"/>
                  <a:pt x="7895" y="6"/>
                  <a:pt x="7702" y="6"/>
                </a:cubicBezTo>
                <a:cubicBezTo>
                  <a:pt x="7509" y="6"/>
                  <a:pt x="7353" y="161"/>
                  <a:pt x="7352" y="353"/>
                </a:cubicBezTo>
                <a:lnTo>
                  <a:pt x="7352" y="701"/>
                </a:lnTo>
                <a:lnTo>
                  <a:pt x="3854" y="701"/>
                </a:lnTo>
                <a:lnTo>
                  <a:pt x="3854" y="353"/>
                </a:lnTo>
                <a:cubicBezTo>
                  <a:pt x="3860" y="260"/>
                  <a:pt x="3825" y="167"/>
                  <a:pt x="3758" y="101"/>
                </a:cubicBezTo>
                <a:cubicBezTo>
                  <a:pt x="3690" y="35"/>
                  <a:pt x="3598" y="0"/>
                  <a:pt x="3504" y="6"/>
                </a:cubicBezTo>
                <a:cubicBezTo>
                  <a:pt x="3410" y="0"/>
                  <a:pt x="3318" y="35"/>
                  <a:pt x="3250" y="101"/>
                </a:cubicBezTo>
                <a:cubicBezTo>
                  <a:pt x="3184" y="167"/>
                  <a:pt x="3149" y="260"/>
                  <a:pt x="3154" y="353"/>
                </a:cubicBezTo>
                <a:lnTo>
                  <a:pt x="3154" y="701"/>
                </a:lnTo>
                <a:lnTo>
                  <a:pt x="1755" y="701"/>
                </a:lnTo>
                <a:cubicBezTo>
                  <a:pt x="1290" y="696"/>
                  <a:pt x="843" y="877"/>
                  <a:pt x="513" y="1205"/>
                </a:cubicBezTo>
                <a:cubicBezTo>
                  <a:pt x="184" y="1531"/>
                  <a:pt x="2" y="1975"/>
                  <a:pt x="5" y="2438"/>
                </a:cubicBezTo>
                <a:lnTo>
                  <a:pt x="5" y="8691"/>
                </a:lnTo>
                <a:cubicBezTo>
                  <a:pt x="0" y="9153"/>
                  <a:pt x="184" y="9598"/>
                  <a:pt x="513" y="9925"/>
                </a:cubicBezTo>
                <a:cubicBezTo>
                  <a:pt x="843" y="10252"/>
                  <a:pt x="1290" y="10433"/>
                  <a:pt x="1755" y="10428"/>
                </a:cubicBezTo>
                <a:lnTo>
                  <a:pt x="9450" y="10428"/>
                </a:lnTo>
                <a:cubicBezTo>
                  <a:pt x="9915" y="10433"/>
                  <a:pt x="10363" y="10252"/>
                  <a:pt x="10693" y="9925"/>
                </a:cubicBezTo>
                <a:cubicBezTo>
                  <a:pt x="11022" y="9598"/>
                  <a:pt x="11204" y="9155"/>
                  <a:pt x="11200" y="8691"/>
                </a:cubicBezTo>
                <a:lnTo>
                  <a:pt x="11200" y="2438"/>
                </a:lnTo>
                <a:cubicBezTo>
                  <a:pt x="11204" y="1976"/>
                  <a:pt x="11022" y="1531"/>
                  <a:pt x="10693" y="1205"/>
                </a:cubicBezTo>
                <a:cubicBezTo>
                  <a:pt x="10362" y="878"/>
                  <a:pt x="9915" y="697"/>
                  <a:pt x="9450" y="701"/>
                </a:cubicBezTo>
                <a:close/>
                <a:moveTo>
                  <a:pt x="707" y="2438"/>
                </a:moveTo>
                <a:cubicBezTo>
                  <a:pt x="720" y="1868"/>
                  <a:pt x="1183" y="1410"/>
                  <a:pt x="1757" y="1396"/>
                </a:cubicBezTo>
                <a:lnTo>
                  <a:pt x="3155" y="1396"/>
                </a:lnTo>
                <a:lnTo>
                  <a:pt x="3155" y="1743"/>
                </a:lnTo>
                <a:cubicBezTo>
                  <a:pt x="3149" y="1837"/>
                  <a:pt x="3184" y="1930"/>
                  <a:pt x="3252" y="1996"/>
                </a:cubicBezTo>
                <a:cubicBezTo>
                  <a:pt x="3319" y="2062"/>
                  <a:pt x="3410" y="2097"/>
                  <a:pt x="3505" y="2091"/>
                </a:cubicBezTo>
                <a:cubicBezTo>
                  <a:pt x="3599" y="2097"/>
                  <a:pt x="3692" y="2062"/>
                  <a:pt x="3759" y="1996"/>
                </a:cubicBezTo>
                <a:cubicBezTo>
                  <a:pt x="3827" y="1930"/>
                  <a:pt x="3862" y="1837"/>
                  <a:pt x="3855" y="1743"/>
                </a:cubicBezTo>
                <a:lnTo>
                  <a:pt x="3855" y="1396"/>
                </a:lnTo>
                <a:lnTo>
                  <a:pt x="7353" y="1396"/>
                </a:lnTo>
                <a:lnTo>
                  <a:pt x="7353" y="1743"/>
                </a:lnTo>
                <a:cubicBezTo>
                  <a:pt x="7353" y="1936"/>
                  <a:pt x="7509" y="2091"/>
                  <a:pt x="7703" y="2091"/>
                </a:cubicBezTo>
                <a:cubicBezTo>
                  <a:pt x="7795" y="2091"/>
                  <a:pt x="7884" y="2055"/>
                  <a:pt x="7950" y="1990"/>
                </a:cubicBezTo>
                <a:cubicBezTo>
                  <a:pt x="8015" y="1925"/>
                  <a:pt x="8053" y="1836"/>
                  <a:pt x="8053" y="1743"/>
                </a:cubicBezTo>
                <a:lnTo>
                  <a:pt x="8053" y="1396"/>
                </a:lnTo>
                <a:lnTo>
                  <a:pt x="9452" y="1396"/>
                </a:lnTo>
                <a:cubicBezTo>
                  <a:pt x="10025" y="1410"/>
                  <a:pt x="10486" y="1868"/>
                  <a:pt x="10500" y="2438"/>
                </a:cubicBezTo>
                <a:lnTo>
                  <a:pt x="10500" y="3480"/>
                </a:lnTo>
                <a:lnTo>
                  <a:pt x="707" y="3480"/>
                </a:lnTo>
                <a:lnTo>
                  <a:pt x="707" y="2438"/>
                </a:lnTo>
                <a:close/>
                <a:moveTo>
                  <a:pt x="10499" y="8691"/>
                </a:moveTo>
                <a:cubicBezTo>
                  <a:pt x="10485" y="9261"/>
                  <a:pt x="10023" y="9718"/>
                  <a:pt x="9450" y="9733"/>
                </a:cubicBezTo>
                <a:lnTo>
                  <a:pt x="1757" y="9733"/>
                </a:lnTo>
                <a:cubicBezTo>
                  <a:pt x="1183" y="9720"/>
                  <a:pt x="720" y="9261"/>
                  <a:pt x="707" y="8691"/>
                </a:cubicBezTo>
                <a:lnTo>
                  <a:pt x="707" y="4175"/>
                </a:lnTo>
                <a:lnTo>
                  <a:pt x="10500" y="4175"/>
                </a:lnTo>
                <a:lnTo>
                  <a:pt x="10499" y="8691"/>
                </a:lnTo>
                <a:close/>
                <a:moveTo>
                  <a:pt x="10499" y="8691"/>
                </a:moveTo>
                <a:close/>
                <a:moveTo>
                  <a:pt x="2504" y="8691"/>
                </a:moveTo>
                <a:cubicBezTo>
                  <a:pt x="2689" y="8696"/>
                  <a:pt x="2868" y="8620"/>
                  <a:pt x="2991" y="8482"/>
                </a:cubicBezTo>
                <a:cubicBezTo>
                  <a:pt x="3125" y="8356"/>
                  <a:pt x="3202" y="8179"/>
                  <a:pt x="3202" y="7996"/>
                </a:cubicBezTo>
                <a:cubicBezTo>
                  <a:pt x="3202" y="7812"/>
                  <a:pt x="3125" y="7636"/>
                  <a:pt x="2991" y="7510"/>
                </a:cubicBezTo>
                <a:cubicBezTo>
                  <a:pt x="2864" y="7376"/>
                  <a:pt x="2687" y="7301"/>
                  <a:pt x="2502" y="7301"/>
                </a:cubicBezTo>
                <a:cubicBezTo>
                  <a:pt x="2316" y="7301"/>
                  <a:pt x="2140" y="7376"/>
                  <a:pt x="2012" y="7510"/>
                </a:cubicBezTo>
                <a:cubicBezTo>
                  <a:pt x="1878" y="7636"/>
                  <a:pt x="1802" y="7812"/>
                  <a:pt x="1802" y="7996"/>
                </a:cubicBezTo>
                <a:cubicBezTo>
                  <a:pt x="1802" y="8179"/>
                  <a:pt x="1878" y="8356"/>
                  <a:pt x="2012" y="8482"/>
                </a:cubicBezTo>
                <a:cubicBezTo>
                  <a:pt x="2137" y="8621"/>
                  <a:pt x="2317" y="8697"/>
                  <a:pt x="2504" y="8691"/>
                </a:cubicBezTo>
                <a:close/>
                <a:moveTo>
                  <a:pt x="2504" y="6606"/>
                </a:moveTo>
                <a:cubicBezTo>
                  <a:pt x="2689" y="6611"/>
                  <a:pt x="2868" y="6535"/>
                  <a:pt x="2991" y="6398"/>
                </a:cubicBezTo>
                <a:cubicBezTo>
                  <a:pt x="3118" y="6267"/>
                  <a:pt x="3193" y="6095"/>
                  <a:pt x="3202" y="5912"/>
                </a:cubicBezTo>
                <a:cubicBezTo>
                  <a:pt x="3194" y="5730"/>
                  <a:pt x="3119" y="5557"/>
                  <a:pt x="2991" y="5426"/>
                </a:cubicBezTo>
                <a:cubicBezTo>
                  <a:pt x="2864" y="5292"/>
                  <a:pt x="2687" y="5217"/>
                  <a:pt x="2502" y="5217"/>
                </a:cubicBezTo>
                <a:cubicBezTo>
                  <a:pt x="2316" y="5217"/>
                  <a:pt x="2139" y="5292"/>
                  <a:pt x="2012" y="5426"/>
                </a:cubicBezTo>
                <a:cubicBezTo>
                  <a:pt x="1885" y="5557"/>
                  <a:pt x="1810" y="5730"/>
                  <a:pt x="1802" y="5912"/>
                </a:cubicBezTo>
                <a:cubicBezTo>
                  <a:pt x="1810" y="6095"/>
                  <a:pt x="1884" y="6267"/>
                  <a:pt x="2012" y="6398"/>
                </a:cubicBezTo>
                <a:cubicBezTo>
                  <a:pt x="2137" y="6536"/>
                  <a:pt x="2317" y="6612"/>
                  <a:pt x="2504" y="6606"/>
                </a:cubicBezTo>
                <a:close/>
                <a:moveTo>
                  <a:pt x="5646" y="8691"/>
                </a:moveTo>
                <a:cubicBezTo>
                  <a:pt x="5929" y="8695"/>
                  <a:pt x="6185" y="8526"/>
                  <a:pt x="6294" y="8265"/>
                </a:cubicBezTo>
                <a:cubicBezTo>
                  <a:pt x="6401" y="8005"/>
                  <a:pt x="6339" y="7705"/>
                  <a:pt x="6136" y="7510"/>
                </a:cubicBezTo>
                <a:cubicBezTo>
                  <a:pt x="6009" y="7376"/>
                  <a:pt x="5831" y="7301"/>
                  <a:pt x="5646" y="7301"/>
                </a:cubicBezTo>
                <a:cubicBezTo>
                  <a:pt x="5461" y="7301"/>
                  <a:pt x="5284" y="7376"/>
                  <a:pt x="5156" y="7510"/>
                </a:cubicBezTo>
                <a:cubicBezTo>
                  <a:pt x="5023" y="7636"/>
                  <a:pt x="4946" y="7812"/>
                  <a:pt x="4946" y="7996"/>
                </a:cubicBezTo>
                <a:cubicBezTo>
                  <a:pt x="4946" y="8179"/>
                  <a:pt x="5023" y="8356"/>
                  <a:pt x="5156" y="8482"/>
                </a:cubicBezTo>
                <a:cubicBezTo>
                  <a:pt x="5281" y="8621"/>
                  <a:pt x="5461" y="8696"/>
                  <a:pt x="5646" y="8691"/>
                </a:cubicBezTo>
                <a:close/>
                <a:moveTo>
                  <a:pt x="5646" y="6606"/>
                </a:moveTo>
                <a:cubicBezTo>
                  <a:pt x="6030" y="6598"/>
                  <a:pt x="6339" y="6292"/>
                  <a:pt x="6349" y="5912"/>
                </a:cubicBezTo>
                <a:cubicBezTo>
                  <a:pt x="6340" y="5730"/>
                  <a:pt x="6267" y="5557"/>
                  <a:pt x="6139" y="5426"/>
                </a:cubicBezTo>
                <a:cubicBezTo>
                  <a:pt x="6012" y="5292"/>
                  <a:pt x="5834" y="5217"/>
                  <a:pt x="5649" y="5217"/>
                </a:cubicBezTo>
                <a:cubicBezTo>
                  <a:pt x="5464" y="5217"/>
                  <a:pt x="5288" y="5292"/>
                  <a:pt x="5159" y="5426"/>
                </a:cubicBezTo>
                <a:cubicBezTo>
                  <a:pt x="5032" y="5557"/>
                  <a:pt x="4958" y="5730"/>
                  <a:pt x="4949" y="5912"/>
                </a:cubicBezTo>
                <a:cubicBezTo>
                  <a:pt x="4957" y="6093"/>
                  <a:pt x="5029" y="6266"/>
                  <a:pt x="5154" y="6398"/>
                </a:cubicBezTo>
                <a:cubicBezTo>
                  <a:pt x="5280" y="6536"/>
                  <a:pt x="5460" y="6612"/>
                  <a:pt x="5646" y="6606"/>
                </a:cubicBezTo>
                <a:close/>
                <a:moveTo>
                  <a:pt x="8630" y="8691"/>
                </a:moveTo>
                <a:cubicBezTo>
                  <a:pt x="8817" y="8696"/>
                  <a:pt x="8995" y="8620"/>
                  <a:pt x="9120" y="8482"/>
                </a:cubicBezTo>
                <a:cubicBezTo>
                  <a:pt x="9254" y="8356"/>
                  <a:pt x="9330" y="8179"/>
                  <a:pt x="9330" y="7996"/>
                </a:cubicBezTo>
                <a:cubicBezTo>
                  <a:pt x="9330" y="7812"/>
                  <a:pt x="9254" y="7636"/>
                  <a:pt x="9120" y="7510"/>
                </a:cubicBezTo>
                <a:cubicBezTo>
                  <a:pt x="8993" y="7376"/>
                  <a:pt x="8815" y="7301"/>
                  <a:pt x="8630" y="7301"/>
                </a:cubicBezTo>
                <a:cubicBezTo>
                  <a:pt x="8445" y="7301"/>
                  <a:pt x="8268" y="7376"/>
                  <a:pt x="8140" y="7510"/>
                </a:cubicBezTo>
                <a:cubicBezTo>
                  <a:pt x="8003" y="7633"/>
                  <a:pt x="7925" y="7811"/>
                  <a:pt x="7930" y="7996"/>
                </a:cubicBezTo>
                <a:cubicBezTo>
                  <a:pt x="7939" y="8178"/>
                  <a:pt x="8013" y="8351"/>
                  <a:pt x="8140" y="8482"/>
                </a:cubicBezTo>
                <a:cubicBezTo>
                  <a:pt x="8265" y="8620"/>
                  <a:pt x="8444" y="8696"/>
                  <a:pt x="8630" y="8691"/>
                </a:cubicBezTo>
                <a:close/>
                <a:moveTo>
                  <a:pt x="8630" y="6606"/>
                </a:moveTo>
                <a:cubicBezTo>
                  <a:pt x="9013" y="6597"/>
                  <a:pt x="9320" y="6291"/>
                  <a:pt x="9329" y="5912"/>
                </a:cubicBezTo>
                <a:cubicBezTo>
                  <a:pt x="9320" y="5730"/>
                  <a:pt x="9247" y="5557"/>
                  <a:pt x="9119" y="5426"/>
                </a:cubicBezTo>
                <a:cubicBezTo>
                  <a:pt x="8992" y="5292"/>
                  <a:pt x="8814" y="5217"/>
                  <a:pt x="8629" y="5217"/>
                </a:cubicBezTo>
                <a:cubicBezTo>
                  <a:pt x="8444" y="5217"/>
                  <a:pt x="8267" y="5292"/>
                  <a:pt x="8139" y="5426"/>
                </a:cubicBezTo>
                <a:cubicBezTo>
                  <a:pt x="8013" y="5557"/>
                  <a:pt x="7938" y="5730"/>
                  <a:pt x="7929" y="5912"/>
                </a:cubicBezTo>
                <a:cubicBezTo>
                  <a:pt x="7938" y="6095"/>
                  <a:pt x="8012" y="6267"/>
                  <a:pt x="8139" y="6398"/>
                </a:cubicBezTo>
                <a:cubicBezTo>
                  <a:pt x="8265" y="6536"/>
                  <a:pt x="8444" y="6612"/>
                  <a:pt x="8630" y="6606"/>
                </a:cubicBezTo>
                <a:close/>
                <a:moveTo>
                  <a:pt x="8630" y="6606"/>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本框 21"/>
          <p:cNvSpPr txBox="1"/>
          <p:nvPr/>
        </p:nvSpPr>
        <p:spPr>
          <a:xfrm>
            <a:off x="3734263" y="111240"/>
            <a:ext cx="4890074" cy="461665"/>
          </a:xfrm>
          <a:prstGeom prst="rect">
            <a:avLst/>
          </a:prstGeom>
          <a:noFill/>
        </p:spPr>
        <p:txBody>
          <a:bodyPr wrap="square" rtlCol="0">
            <a:spAutoFit/>
          </a:bodyPr>
          <a:lstStyle/>
          <a:p>
            <a:pPr algn="ctr"/>
            <a:r>
              <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用</a:t>
            </a: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官职高低</a:t>
            </a:r>
            <a:r>
              <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衡量社会地位是否合理</a:t>
            </a:r>
          </a:p>
        </p:txBody>
      </p:sp>
      <p:sp>
        <p:nvSpPr>
          <p:cNvPr id="4" name="矩形 3">
            <a:extLst>
              <a:ext uri="{FF2B5EF4-FFF2-40B4-BE49-F238E27FC236}">
                <a16:creationId xmlns:a16="http://schemas.microsoft.com/office/drawing/2014/main" id="{44AABBA2-B83B-451B-A3CB-97FB9C4E6692}"/>
              </a:ext>
            </a:extLst>
          </p:cNvPr>
          <p:cNvSpPr/>
          <p:nvPr/>
        </p:nvSpPr>
        <p:spPr>
          <a:xfrm>
            <a:off x="777821" y="5754998"/>
            <a:ext cx="10802957" cy="646331"/>
          </a:xfrm>
          <a:prstGeom prst="rect">
            <a:avLst/>
          </a:prstGeom>
          <a:noFill/>
        </p:spPr>
        <p:txBody>
          <a:bodyPr wrap="none" lIns="91440" tIns="45720" rIns="91440" bIns="45720">
            <a:spAutoFit/>
          </a:bodyPr>
          <a:lstStyle/>
          <a:p>
            <a:pPr algn="ctr"/>
            <a:r>
              <a:rPr lang="zh-CN" altLang="en-US" sz="3600" b="0" cap="none" spc="0" dirty="0">
                <a:ln w="0"/>
                <a:solidFill>
                  <a:schemeClr val="tx1"/>
                </a:solidFill>
                <a:effectLst>
                  <a:outerShdw blurRad="38100" dist="19050" dir="2700000" algn="tl" rotWithShape="0">
                    <a:schemeClr val="dk1">
                      <a:alpha val="40000"/>
                    </a:schemeClr>
                  </a:outerShdw>
                </a:effectLst>
              </a:rPr>
              <a:t>在这样的语境下，用官职衡量社会地位高低是合理的</a:t>
            </a:r>
          </a:p>
        </p:txBody>
      </p:sp>
      <p:sp>
        <p:nvSpPr>
          <p:cNvPr id="3" name="灯片编号占位符 2">
            <a:extLst>
              <a:ext uri="{FF2B5EF4-FFF2-40B4-BE49-F238E27FC236}">
                <a16:creationId xmlns:a16="http://schemas.microsoft.com/office/drawing/2014/main" id="{17DDEE7D-B5F5-462D-928A-173BB8D1F712}"/>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11</a:t>
            </a:fld>
            <a:endParaRPr lang="zh-CN" altLang="en-US" sz="1800" dirty="0">
              <a:solidFill>
                <a:srgbClr val="FF0000"/>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053652" y="3774894"/>
            <a:ext cx="997471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039365" y="2931932"/>
            <a:ext cx="428625"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425127" y="2817631"/>
            <a:ext cx="157163" cy="15716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9" name="椭圆 8"/>
          <p:cNvSpPr/>
          <p:nvPr/>
        </p:nvSpPr>
        <p:spPr>
          <a:xfrm>
            <a:off x="1535855" y="2006815"/>
            <a:ext cx="642938" cy="642938"/>
          </a:xfrm>
          <a:prstGeom prst="ellipse">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a:t>
            </a:r>
            <a:r>
              <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类</a:t>
            </a:r>
          </a:p>
        </p:txBody>
      </p:sp>
      <p:grpSp>
        <p:nvGrpSpPr>
          <p:cNvPr id="10" name="组合 9"/>
          <p:cNvGrpSpPr/>
          <p:nvPr/>
        </p:nvGrpSpPr>
        <p:grpSpPr>
          <a:xfrm>
            <a:off x="1425127" y="1896087"/>
            <a:ext cx="864394" cy="864394"/>
            <a:chOff x="857250" y="1893093"/>
            <a:chExt cx="864394" cy="864394"/>
          </a:xfrm>
        </p:grpSpPr>
        <p:sp>
          <p:nvSpPr>
            <p:cNvPr id="11" name="弧形 10"/>
            <p:cNvSpPr/>
            <p:nvPr/>
          </p:nvSpPr>
          <p:spPr>
            <a:xfrm>
              <a:off x="857250" y="1893093"/>
              <a:ext cx="864394" cy="864394"/>
            </a:xfrm>
            <a:prstGeom prst="arc">
              <a:avLst>
                <a:gd name="adj1" fmla="val 3406397"/>
                <a:gd name="adj2" fmla="val 20528884"/>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2" name="弧形 11"/>
            <p:cNvSpPr/>
            <p:nvPr/>
          </p:nvSpPr>
          <p:spPr>
            <a:xfrm>
              <a:off x="857250" y="1893093"/>
              <a:ext cx="864394" cy="864394"/>
            </a:xfrm>
            <a:prstGeom prst="arc">
              <a:avLst>
                <a:gd name="adj1" fmla="val 7448849"/>
                <a:gd name="adj2" fmla="val 17571339"/>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13" name="文本框 12"/>
          <p:cNvSpPr txBox="1"/>
          <p:nvPr/>
        </p:nvSpPr>
        <p:spPr>
          <a:xfrm>
            <a:off x="2400249" y="1912785"/>
            <a:ext cx="2943230" cy="523220"/>
          </a:xfrm>
          <a:prstGeom prst="rect">
            <a:avLst/>
          </a:prstGeom>
          <a:noFill/>
        </p:spPr>
        <p:txBody>
          <a:bodyPr wrap="square" rtlCol="0">
            <a:spAutoFit/>
          </a:bodyPr>
          <a:lstStyle/>
          <a:p>
            <a:r>
              <a:rPr lang="zh-CN" altLang="en-US" sz="1400" dirty="0">
                <a:ln w="0"/>
                <a:effectLst>
                  <a:outerShdw blurRad="38100" dist="19050" dir="2700000" algn="tl" rotWithShape="0">
                    <a:schemeClr val="dk1">
                      <a:alpha val="40000"/>
                    </a:schemeClr>
                  </a:outerShdw>
                </a:effectLst>
              </a:rPr>
              <a:t>祖宗三代中没有一个取得过初阶科名（生员）或以上官位的头衔</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cxnSp>
        <p:nvCxnSpPr>
          <p:cNvPr id="14" name="直接连接符 13"/>
          <p:cNvCxnSpPr/>
          <p:nvPr/>
        </p:nvCxnSpPr>
        <p:spPr>
          <a:xfrm flipH="1">
            <a:off x="2460971" y="3791593"/>
            <a:ext cx="428625"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V="1">
            <a:off x="2382390" y="4576245"/>
            <a:ext cx="157163" cy="15716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6" name="椭圆 15"/>
          <p:cNvSpPr/>
          <p:nvPr/>
        </p:nvSpPr>
        <p:spPr>
          <a:xfrm>
            <a:off x="1793022" y="4916735"/>
            <a:ext cx="642938" cy="64293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B</a:t>
            </a:r>
            <a:r>
              <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类</a:t>
            </a:r>
          </a:p>
        </p:txBody>
      </p:sp>
      <p:grpSp>
        <p:nvGrpSpPr>
          <p:cNvPr id="17" name="组合 16"/>
          <p:cNvGrpSpPr/>
          <p:nvPr/>
        </p:nvGrpSpPr>
        <p:grpSpPr>
          <a:xfrm>
            <a:off x="1682294" y="4806007"/>
            <a:ext cx="864394" cy="864394"/>
            <a:chOff x="857250" y="1893093"/>
            <a:chExt cx="864394" cy="864394"/>
          </a:xfrm>
        </p:grpSpPr>
        <p:sp>
          <p:nvSpPr>
            <p:cNvPr id="18" name="弧形 17"/>
            <p:cNvSpPr/>
            <p:nvPr/>
          </p:nvSpPr>
          <p:spPr>
            <a:xfrm>
              <a:off x="857250" y="1893093"/>
              <a:ext cx="864394" cy="864394"/>
            </a:xfrm>
            <a:prstGeom prst="arc">
              <a:avLst>
                <a:gd name="adj1" fmla="val 3406397"/>
                <a:gd name="adj2" fmla="val 20528884"/>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9" name="弧形 18"/>
            <p:cNvSpPr/>
            <p:nvPr/>
          </p:nvSpPr>
          <p:spPr>
            <a:xfrm>
              <a:off x="857250" y="1893093"/>
              <a:ext cx="864394" cy="864394"/>
            </a:xfrm>
            <a:prstGeom prst="arc">
              <a:avLst>
                <a:gd name="adj1" fmla="val 7448849"/>
                <a:gd name="adj2" fmla="val 17571339"/>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0" name="文本框 19"/>
          <p:cNvSpPr txBox="1"/>
          <p:nvPr/>
        </p:nvSpPr>
        <p:spPr>
          <a:xfrm>
            <a:off x="2657416" y="4822705"/>
            <a:ext cx="2943230" cy="954107"/>
          </a:xfrm>
          <a:prstGeom prst="rect">
            <a:avLst/>
          </a:prstGeom>
          <a:noFill/>
        </p:spPr>
        <p:txBody>
          <a:bodyPr wrap="square" rtlCol="0">
            <a:spAutoFit/>
          </a:bodyPr>
          <a:lstStyle/>
          <a:p>
            <a:pPr>
              <a:spcBef>
                <a:spcPts val="600"/>
              </a:spcBef>
            </a:pP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祖上三代中有一个或更多生员（或是在清代有监生，因为清代监生名额大幅膨胀，含金量下降），而无更高功名的举子</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cxnSp>
        <p:nvCxnSpPr>
          <p:cNvPr id="21" name="直接连接符 20"/>
          <p:cNvCxnSpPr/>
          <p:nvPr/>
        </p:nvCxnSpPr>
        <p:spPr>
          <a:xfrm flipV="1">
            <a:off x="6176498" y="2931932"/>
            <a:ext cx="428625"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562260" y="2817631"/>
            <a:ext cx="157163" cy="15716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3" name="椭圆 22"/>
          <p:cNvSpPr/>
          <p:nvPr/>
        </p:nvSpPr>
        <p:spPr>
          <a:xfrm>
            <a:off x="6672988" y="2006815"/>
            <a:ext cx="642938" cy="64293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C</a:t>
            </a:r>
            <a:r>
              <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类</a:t>
            </a:r>
          </a:p>
        </p:txBody>
      </p:sp>
      <p:grpSp>
        <p:nvGrpSpPr>
          <p:cNvPr id="24" name="组合 23"/>
          <p:cNvGrpSpPr/>
          <p:nvPr/>
        </p:nvGrpSpPr>
        <p:grpSpPr>
          <a:xfrm>
            <a:off x="6562260" y="1896087"/>
            <a:ext cx="864394" cy="864394"/>
            <a:chOff x="857250" y="1893093"/>
            <a:chExt cx="864394" cy="864394"/>
          </a:xfrm>
        </p:grpSpPr>
        <p:sp>
          <p:nvSpPr>
            <p:cNvPr id="25" name="弧形 24"/>
            <p:cNvSpPr/>
            <p:nvPr/>
          </p:nvSpPr>
          <p:spPr>
            <a:xfrm>
              <a:off x="857250" y="1893093"/>
              <a:ext cx="864394" cy="864394"/>
            </a:xfrm>
            <a:prstGeom prst="arc">
              <a:avLst>
                <a:gd name="adj1" fmla="val 3406397"/>
                <a:gd name="adj2" fmla="val 20528884"/>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6" name="弧形 25"/>
            <p:cNvSpPr/>
            <p:nvPr/>
          </p:nvSpPr>
          <p:spPr>
            <a:xfrm>
              <a:off x="857250" y="1893093"/>
              <a:ext cx="864394" cy="864394"/>
            </a:xfrm>
            <a:prstGeom prst="arc">
              <a:avLst>
                <a:gd name="adj1" fmla="val 7448849"/>
                <a:gd name="adj2" fmla="val 17571339"/>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7" name="文本框 26"/>
          <p:cNvSpPr txBox="1"/>
          <p:nvPr/>
        </p:nvSpPr>
        <p:spPr>
          <a:xfrm>
            <a:off x="7537382" y="1912785"/>
            <a:ext cx="2943230" cy="738664"/>
          </a:xfrm>
          <a:prstGeom prst="rect">
            <a:avLst/>
          </a:prstGeom>
          <a:noFill/>
        </p:spPr>
        <p:txBody>
          <a:bodyPr wrap="square" rtlCol="0">
            <a:spAutoFit/>
          </a:bodyPr>
          <a:lstStyle/>
          <a:p>
            <a:pPr>
              <a:spcBef>
                <a:spcPts val="600"/>
              </a:spcBef>
            </a:pP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剩下所有举子，他们祖上的功名比</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B</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类人群要好，是“广义官僚群体的后代”</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cxnSp>
        <p:nvCxnSpPr>
          <p:cNvPr id="28" name="直接连接符 27"/>
          <p:cNvCxnSpPr/>
          <p:nvPr/>
        </p:nvCxnSpPr>
        <p:spPr>
          <a:xfrm flipH="1">
            <a:off x="7598104" y="3791593"/>
            <a:ext cx="428625"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flipV="1">
            <a:off x="7519523" y="4576245"/>
            <a:ext cx="157163" cy="15716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0" name="椭圆 29"/>
          <p:cNvSpPr/>
          <p:nvPr/>
        </p:nvSpPr>
        <p:spPr>
          <a:xfrm>
            <a:off x="6930155" y="4916735"/>
            <a:ext cx="642938" cy="642938"/>
          </a:xfrm>
          <a:prstGeom prst="ellipse">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D</a:t>
            </a:r>
            <a:r>
              <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类</a:t>
            </a:r>
          </a:p>
        </p:txBody>
      </p:sp>
      <p:grpSp>
        <p:nvGrpSpPr>
          <p:cNvPr id="31" name="组合 30"/>
          <p:cNvGrpSpPr/>
          <p:nvPr/>
        </p:nvGrpSpPr>
        <p:grpSpPr>
          <a:xfrm>
            <a:off x="6819427" y="4806007"/>
            <a:ext cx="864394" cy="864394"/>
            <a:chOff x="857250" y="1893093"/>
            <a:chExt cx="864394" cy="864394"/>
          </a:xfrm>
        </p:grpSpPr>
        <p:sp>
          <p:nvSpPr>
            <p:cNvPr id="32" name="弧形 31"/>
            <p:cNvSpPr/>
            <p:nvPr/>
          </p:nvSpPr>
          <p:spPr>
            <a:xfrm>
              <a:off x="857250" y="1893093"/>
              <a:ext cx="864394" cy="864394"/>
            </a:xfrm>
            <a:prstGeom prst="arc">
              <a:avLst>
                <a:gd name="adj1" fmla="val 3406397"/>
                <a:gd name="adj2" fmla="val 20528884"/>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3" name="弧形 32"/>
            <p:cNvSpPr/>
            <p:nvPr/>
          </p:nvSpPr>
          <p:spPr>
            <a:xfrm>
              <a:off x="857250" y="1893093"/>
              <a:ext cx="864394" cy="864394"/>
            </a:xfrm>
            <a:prstGeom prst="arc">
              <a:avLst>
                <a:gd name="adj1" fmla="val 7448849"/>
                <a:gd name="adj2" fmla="val 17571339"/>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34" name="文本框 33"/>
          <p:cNvSpPr txBox="1"/>
          <p:nvPr/>
        </p:nvSpPr>
        <p:spPr>
          <a:xfrm>
            <a:off x="7794548" y="4822705"/>
            <a:ext cx="3076651" cy="523220"/>
          </a:xfrm>
          <a:prstGeom prst="rect">
            <a:avLst/>
          </a:prstGeom>
          <a:noFill/>
        </p:spPr>
        <p:txBody>
          <a:bodyPr wrap="square" rtlCol="0">
            <a:spAutoFit/>
          </a:bodyPr>
          <a:lstStyle/>
          <a:p>
            <a:pPr>
              <a:spcBef>
                <a:spcPts val="600"/>
              </a:spcBef>
            </a:pP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祖上三代至少出过一位三品以上的高官，或是举子出身皇家及高阶贵族</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6" name="矩形 35"/>
          <p:cNvSpPr/>
          <p:nvPr/>
        </p:nvSpPr>
        <p:spPr>
          <a:xfrm>
            <a:off x="2412323" y="1594379"/>
            <a:ext cx="2262158" cy="369332"/>
          </a:xfrm>
          <a:prstGeom prst="rect">
            <a:avLst/>
          </a:prstGeom>
        </p:spPr>
        <p:txBody>
          <a:bodyPr wrap="none">
            <a:spAutoFit/>
          </a:bodyPr>
          <a:lstStyle/>
          <a:p>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家境最为贫寒的人群</a:t>
            </a:r>
          </a:p>
        </p:txBody>
      </p:sp>
      <p:sp>
        <p:nvSpPr>
          <p:cNvPr id="37" name="矩形 36"/>
          <p:cNvSpPr/>
          <p:nvPr/>
        </p:nvSpPr>
        <p:spPr>
          <a:xfrm>
            <a:off x="7537382" y="1594379"/>
            <a:ext cx="1957587" cy="369332"/>
          </a:xfrm>
          <a:prstGeom prst="rect">
            <a:avLst/>
          </a:prstGeom>
        </p:spPr>
        <p:txBody>
          <a:bodyPr wrap="none">
            <a:spAutoFit/>
          </a:bodyPr>
          <a:lstStyle/>
          <a:p>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祖上功名比</a:t>
            </a: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B</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类好</a:t>
            </a:r>
          </a:p>
        </p:txBody>
      </p:sp>
      <p:sp>
        <p:nvSpPr>
          <p:cNvPr id="38" name="矩形 37"/>
          <p:cNvSpPr/>
          <p:nvPr/>
        </p:nvSpPr>
        <p:spPr>
          <a:xfrm>
            <a:off x="2675048" y="4481408"/>
            <a:ext cx="2896947" cy="369332"/>
          </a:xfrm>
          <a:prstGeom prst="rect">
            <a:avLst/>
          </a:prstGeom>
        </p:spPr>
        <p:txBody>
          <a:bodyPr wrap="none">
            <a:spAutoFit/>
          </a:bodyPr>
          <a:lstStyle/>
          <a:p>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家境比</a:t>
            </a: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A</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类好，但也不富裕</a:t>
            </a:r>
          </a:p>
        </p:txBody>
      </p:sp>
      <p:sp>
        <p:nvSpPr>
          <p:cNvPr id="39" name="矩形 38"/>
          <p:cNvSpPr/>
          <p:nvPr/>
        </p:nvSpPr>
        <p:spPr>
          <a:xfrm>
            <a:off x="7821065" y="4481408"/>
            <a:ext cx="1569660" cy="369332"/>
          </a:xfrm>
          <a:prstGeom prst="rect">
            <a:avLst/>
          </a:prstGeom>
        </p:spPr>
        <p:txBody>
          <a:bodyPr wrap="none">
            <a:spAutoFit/>
          </a:bodyPr>
          <a:lstStyle/>
          <a:p>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顶级官僚家族</a:t>
            </a:r>
          </a:p>
        </p:txBody>
      </p:sp>
      <p:sp>
        <p:nvSpPr>
          <p:cNvPr id="40" name="文本框 39"/>
          <p:cNvSpPr txBox="1"/>
          <p:nvPr/>
        </p:nvSpPr>
        <p:spPr>
          <a:xfrm>
            <a:off x="3891069" y="110433"/>
            <a:ext cx="435304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何炳棣先生</a:t>
            </a:r>
            <a:r>
              <a:rPr kumimoji="0" lang="zh-CN" altLang="en-US" sz="2400" b="1"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对社会地位的处理</a:t>
            </a:r>
          </a:p>
        </p:txBody>
      </p:sp>
      <p:sp>
        <p:nvSpPr>
          <p:cNvPr id="2" name="矩形 1">
            <a:extLst>
              <a:ext uri="{FF2B5EF4-FFF2-40B4-BE49-F238E27FC236}">
                <a16:creationId xmlns:a16="http://schemas.microsoft.com/office/drawing/2014/main" id="{2D1E66E8-D8D1-4DEA-B7B2-D9C374BE385E}"/>
              </a:ext>
            </a:extLst>
          </p:cNvPr>
          <p:cNvSpPr/>
          <p:nvPr/>
        </p:nvSpPr>
        <p:spPr>
          <a:xfrm>
            <a:off x="2889596" y="5640770"/>
            <a:ext cx="6955750" cy="1200329"/>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依据：传统中国是是一个多元阶级的社会，</a:t>
            </a:r>
          </a:p>
          <a:p>
            <a:pPr algn="ctr"/>
            <a:r>
              <a:rPr lang="zh-CN" altLang="en-US" sz="2400" b="0" cap="none" spc="0" dirty="0">
                <a:ln w="0"/>
                <a:solidFill>
                  <a:schemeClr val="tx1"/>
                </a:solidFill>
                <a:effectLst>
                  <a:outerShdw blurRad="38100" dist="19050" dir="2700000" algn="tl" rotWithShape="0">
                    <a:schemeClr val="dk1">
                      <a:alpha val="40000"/>
                    </a:schemeClr>
                  </a:outerShdw>
                </a:effectLst>
              </a:rPr>
              <a:t>但同时人们的财富、地位被绑定于权力的大小</a:t>
            </a:r>
          </a:p>
          <a:p>
            <a:pPr algn="ctr"/>
            <a:r>
              <a:rPr lang="zh-CN" altLang="en-US" sz="2400" b="0" cap="none" spc="0" dirty="0">
                <a:ln w="0"/>
                <a:solidFill>
                  <a:schemeClr val="tx1"/>
                </a:solidFill>
                <a:effectLst>
                  <a:outerShdw blurRad="38100" dist="19050" dir="2700000" algn="tl" rotWithShape="0">
                    <a:schemeClr val="dk1">
                      <a:alpha val="40000"/>
                    </a:schemeClr>
                  </a:outerShdw>
                </a:effectLst>
              </a:rPr>
              <a:t>首先提取出官僚阶级和平民两类群体，再进行细分</a:t>
            </a:r>
          </a:p>
        </p:txBody>
      </p:sp>
      <p:sp>
        <p:nvSpPr>
          <p:cNvPr id="3" name="灯片编号占位符 2">
            <a:extLst>
              <a:ext uri="{FF2B5EF4-FFF2-40B4-BE49-F238E27FC236}">
                <a16:creationId xmlns:a16="http://schemas.microsoft.com/office/drawing/2014/main" id="{23715385-7B33-4D98-B428-87DD847D0413}"/>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12</a:t>
            </a:fld>
            <a:endParaRPr lang="zh-CN" alt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002845" y="107625"/>
            <a:ext cx="67178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何炳棣先生对社会流动的</a:t>
            </a: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kumimoji="0" lang="zh-CN" altLang="en-US" sz="2400" b="1"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7" name="矩形 6">
            <a:extLst>
              <a:ext uri="{FF2B5EF4-FFF2-40B4-BE49-F238E27FC236}">
                <a16:creationId xmlns:a16="http://schemas.microsoft.com/office/drawing/2014/main" id="{93583375-2432-4710-976E-47E286688EA5}"/>
              </a:ext>
            </a:extLst>
          </p:cNvPr>
          <p:cNvSpPr/>
          <p:nvPr/>
        </p:nvSpPr>
        <p:spPr>
          <a:xfrm>
            <a:off x="3002845" y="1135328"/>
            <a:ext cx="6186309" cy="646331"/>
          </a:xfrm>
          <a:prstGeom prst="rect">
            <a:avLst/>
          </a:prstGeom>
          <a:noFill/>
        </p:spPr>
        <p:txBody>
          <a:bodyPr wrap="none" lIns="91440" tIns="45720" rIns="91440" bIns="45720">
            <a:spAutoFit/>
          </a:bodyPr>
          <a:lstStyle/>
          <a:p>
            <a:pPr algn="ctr"/>
            <a:r>
              <a:rPr lang="zh-CN" altLang="en-US" sz="3600" b="0" cap="none" spc="0" dirty="0">
                <a:ln w="0"/>
                <a:solidFill>
                  <a:schemeClr val="tx1"/>
                </a:solidFill>
                <a:effectLst>
                  <a:outerShdw blurRad="38100" dist="19050" dir="2700000" algn="tl" rotWithShape="0">
                    <a:schemeClr val="dk1">
                      <a:alpha val="40000"/>
                    </a:schemeClr>
                  </a:outerShdw>
                </a:effectLst>
              </a:rPr>
              <a:t>对各人群出现举子数进行统计</a:t>
            </a:r>
          </a:p>
        </p:txBody>
      </p:sp>
      <p:sp>
        <p:nvSpPr>
          <p:cNvPr id="20" name="矩形 19">
            <a:extLst>
              <a:ext uri="{FF2B5EF4-FFF2-40B4-BE49-F238E27FC236}">
                <a16:creationId xmlns:a16="http://schemas.microsoft.com/office/drawing/2014/main" id="{159DDA1D-702D-48F2-BCBB-609CB0233796}"/>
              </a:ext>
            </a:extLst>
          </p:cNvPr>
          <p:cNvSpPr/>
          <p:nvPr/>
        </p:nvSpPr>
        <p:spPr>
          <a:xfrm>
            <a:off x="9302279" y="2085618"/>
            <a:ext cx="2339102" cy="523220"/>
          </a:xfrm>
          <a:prstGeom prst="rect">
            <a:avLst/>
          </a:prstGeom>
          <a:noFill/>
        </p:spPr>
        <p:txBody>
          <a:bodyPr wrap="none" lIns="91440" tIns="45720" rIns="91440" bIns="45720">
            <a:spAutoFit/>
          </a:bodyPr>
          <a:lstStyle/>
          <a:p>
            <a:pPr algn="ctr"/>
            <a:r>
              <a:rPr lang="zh-CN" altLang="en-US" sz="2800" b="0" cap="none" spc="0" dirty="0">
                <a:ln w="0"/>
                <a:solidFill>
                  <a:schemeClr val="tx1"/>
                </a:solidFill>
                <a:effectLst>
                  <a:outerShdw blurRad="38100" dist="19050" dir="2700000" algn="tl" rotWithShape="0">
                    <a:schemeClr val="dk1">
                      <a:alpha val="40000"/>
                    </a:schemeClr>
                  </a:outerShdw>
                </a:effectLst>
              </a:rPr>
              <a:t>人数逐年递减</a:t>
            </a:r>
          </a:p>
        </p:txBody>
      </p:sp>
      <p:sp>
        <p:nvSpPr>
          <p:cNvPr id="28" name="矩形 27">
            <a:extLst>
              <a:ext uri="{FF2B5EF4-FFF2-40B4-BE49-F238E27FC236}">
                <a16:creationId xmlns:a16="http://schemas.microsoft.com/office/drawing/2014/main" id="{A7AE2F3C-DABD-4139-8C5E-3886A80719C0}"/>
              </a:ext>
            </a:extLst>
          </p:cNvPr>
          <p:cNvSpPr/>
          <p:nvPr/>
        </p:nvSpPr>
        <p:spPr>
          <a:xfrm>
            <a:off x="9280750" y="2608838"/>
            <a:ext cx="2339102" cy="523220"/>
          </a:xfrm>
          <a:prstGeom prst="rect">
            <a:avLst/>
          </a:prstGeom>
          <a:noFill/>
        </p:spPr>
        <p:txBody>
          <a:bodyPr wrap="none" lIns="91440" tIns="45720" rIns="91440" bIns="45720">
            <a:spAutoFit/>
          </a:bodyPr>
          <a:lstStyle/>
          <a:p>
            <a:pPr algn="ctr"/>
            <a:r>
              <a:rPr lang="zh-CN" altLang="en-US" sz="2800" b="0" cap="none" spc="0" dirty="0">
                <a:ln w="0"/>
                <a:solidFill>
                  <a:schemeClr val="tx1"/>
                </a:solidFill>
                <a:effectLst>
                  <a:outerShdw blurRad="38100" dist="19050" dir="2700000" algn="tl" rotWithShape="0">
                    <a:schemeClr val="dk1">
                      <a:alpha val="40000"/>
                    </a:schemeClr>
                  </a:outerShdw>
                </a:effectLst>
              </a:rPr>
              <a:t>人数逐年递增</a:t>
            </a:r>
          </a:p>
        </p:txBody>
      </p:sp>
      <p:sp>
        <p:nvSpPr>
          <p:cNvPr id="22" name="矩形 21">
            <a:extLst>
              <a:ext uri="{FF2B5EF4-FFF2-40B4-BE49-F238E27FC236}">
                <a16:creationId xmlns:a16="http://schemas.microsoft.com/office/drawing/2014/main" id="{8CB4CF13-1636-4716-86E7-0E8CF30752CF}"/>
              </a:ext>
            </a:extLst>
          </p:cNvPr>
          <p:cNvSpPr/>
          <p:nvPr/>
        </p:nvSpPr>
        <p:spPr>
          <a:xfrm>
            <a:off x="3307862" y="6055990"/>
            <a:ext cx="5519460"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一定程度上解释了王朝的衰亡</a:t>
            </a:r>
          </a:p>
        </p:txBody>
      </p:sp>
      <p:grpSp>
        <p:nvGrpSpPr>
          <p:cNvPr id="29" name="组合 28">
            <a:extLst>
              <a:ext uri="{FF2B5EF4-FFF2-40B4-BE49-F238E27FC236}">
                <a16:creationId xmlns:a16="http://schemas.microsoft.com/office/drawing/2014/main" id="{C0C13ADA-E341-47FE-B878-D18279F84C91}"/>
              </a:ext>
            </a:extLst>
          </p:cNvPr>
          <p:cNvGrpSpPr/>
          <p:nvPr/>
        </p:nvGrpSpPr>
        <p:grpSpPr>
          <a:xfrm>
            <a:off x="0" y="1007706"/>
            <a:ext cx="3321698" cy="6275319"/>
            <a:chOff x="0" y="1007706"/>
            <a:chExt cx="3321698" cy="6275319"/>
          </a:xfrm>
        </p:grpSpPr>
        <p:pic>
          <p:nvPicPr>
            <p:cNvPr id="31" name="图片 30">
              <a:extLst>
                <a:ext uri="{FF2B5EF4-FFF2-40B4-BE49-F238E27FC236}">
                  <a16:creationId xmlns:a16="http://schemas.microsoft.com/office/drawing/2014/main" id="{6A057446-2199-4A03-9BBD-1EFF22B549C0}"/>
                </a:ext>
              </a:extLst>
            </p:cNvPr>
            <p:cNvPicPr>
              <a:picLocks noChangeAspect="1"/>
            </p:cNvPicPr>
            <p:nvPr/>
          </p:nvPicPr>
          <p:blipFill>
            <a:blip r:embed="rId2"/>
            <a:stretch>
              <a:fillRect/>
            </a:stretch>
          </p:blipFill>
          <p:spPr>
            <a:xfrm>
              <a:off x="0" y="1007706"/>
              <a:ext cx="3116423" cy="5766318"/>
            </a:xfrm>
            <a:prstGeom prst="rect">
              <a:avLst/>
            </a:prstGeom>
          </p:spPr>
        </p:pic>
        <p:sp>
          <p:nvSpPr>
            <p:cNvPr id="32" name="文本框 31">
              <a:extLst>
                <a:ext uri="{FF2B5EF4-FFF2-40B4-BE49-F238E27FC236}">
                  <a16:creationId xmlns:a16="http://schemas.microsoft.com/office/drawing/2014/main" id="{898E0295-ADDA-4E50-A2C0-A371D1DCB38E}"/>
                </a:ext>
              </a:extLst>
            </p:cNvPr>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pic>
        <p:nvPicPr>
          <p:cNvPr id="16" name="图片 15">
            <a:extLst>
              <a:ext uri="{FF2B5EF4-FFF2-40B4-BE49-F238E27FC236}">
                <a16:creationId xmlns:a16="http://schemas.microsoft.com/office/drawing/2014/main" id="{363CBE53-2DD1-470B-87A0-5732BB180A74}"/>
              </a:ext>
            </a:extLst>
          </p:cNvPr>
          <p:cNvPicPr>
            <a:picLocks noChangeAspect="1"/>
          </p:cNvPicPr>
          <p:nvPr/>
        </p:nvPicPr>
        <p:blipFill>
          <a:blip r:embed="rId3"/>
          <a:stretch>
            <a:fillRect/>
          </a:stretch>
        </p:blipFill>
        <p:spPr>
          <a:xfrm>
            <a:off x="2889721" y="1805740"/>
            <a:ext cx="6214148" cy="4188694"/>
          </a:xfrm>
          <a:prstGeom prst="rect">
            <a:avLst/>
          </a:prstGeom>
          <a:noFill/>
          <a:ln>
            <a:noFill/>
          </a:ln>
        </p:spPr>
      </p:pic>
      <p:cxnSp>
        <p:nvCxnSpPr>
          <p:cNvPr id="27" name="直接箭头连接符 26">
            <a:extLst>
              <a:ext uri="{FF2B5EF4-FFF2-40B4-BE49-F238E27FC236}">
                <a16:creationId xmlns:a16="http://schemas.microsoft.com/office/drawing/2014/main" id="{6A72C768-1817-4E0A-9ED8-C18A721C5434}"/>
              </a:ext>
            </a:extLst>
          </p:cNvPr>
          <p:cNvCxnSpPr>
            <a:cxnSpLocks/>
          </p:cNvCxnSpPr>
          <p:nvPr/>
        </p:nvCxnSpPr>
        <p:spPr>
          <a:xfrm flipV="1">
            <a:off x="8761352" y="3096984"/>
            <a:ext cx="615913" cy="420549"/>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3D9BEB3-5B80-42FA-9DF9-9C5FD0697F45}"/>
              </a:ext>
            </a:extLst>
          </p:cNvPr>
          <p:cNvCxnSpPr>
            <a:cxnSpLocks/>
          </p:cNvCxnSpPr>
          <p:nvPr/>
        </p:nvCxnSpPr>
        <p:spPr>
          <a:xfrm flipV="1">
            <a:off x="7779448" y="2452071"/>
            <a:ext cx="1522831" cy="920207"/>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1AFF870-BBE9-4FB4-A967-A324DC5727DC}"/>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13</a:t>
            </a:fld>
            <a:endParaRPr lang="zh-CN" altLang="en-US" dirty="0">
              <a:solidFill>
                <a:srgbClr val="FF0000"/>
              </a:solidFill>
            </a:endParaRPr>
          </a:p>
        </p:txBody>
      </p:sp>
    </p:spTree>
    <p:extLst>
      <p:ext uri="{BB962C8B-B14F-4D97-AF65-F5344CB8AC3E}">
        <p14:creationId xmlns:p14="http://schemas.microsoft.com/office/powerpoint/2010/main" val="219282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263098" y="2283332"/>
            <a:ext cx="3835520" cy="4186402"/>
          </a:xfrm>
          <a:prstGeom prst="rect">
            <a:avLst/>
          </a:prstGeom>
          <a:noFill/>
        </p:spPr>
        <p:txBody>
          <a:bodyPr wrap="square" rtlCol="0">
            <a:spAutoFit/>
          </a:bodyPr>
          <a:lstStyle/>
          <a:p>
            <a:pPr algn="just">
              <a:lnSpc>
                <a:spcPct val="130000"/>
              </a:lnSpc>
            </a:pPr>
            <a:r>
              <a:rPr lang="en-US" altLang="zh-CN" sz="2000" b="1"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sz="2000" b="1"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明初寒门学子比例巨大的奇景</a:t>
            </a:r>
            <a:endParaRPr lang="en-US" altLang="zh-CN" sz="2000" b="1"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just">
              <a:lnSpc>
                <a:spcPct val="130000"/>
              </a:lnSpc>
            </a:pPr>
            <a:r>
              <a:rPr lang="en-US" altLang="zh-CN" sz="16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sz="16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明朝的建立摧毁了往日的显贵</a:t>
            </a:r>
            <a:endParaRPr lang="en-US" altLang="zh-CN" sz="16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just">
              <a:lnSpc>
                <a:spcPct val="130000"/>
              </a:lnSpc>
            </a:pPr>
            <a:r>
              <a:rPr lang="en-US" altLang="zh-CN" sz="16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sz="16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明太祖下诏建立官学</a:t>
            </a:r>
            <a:endParaRPr lang="en-US" altLang="zh-CN" sz="16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just">
              <a:lnSpc>
                <a:spcPct val="130000"/>
              </a:lnSpc>
            </a:pPr>
            <a:r>
              <a:rPr lang="en-US" altLang="zh-CN" sz="16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sz="16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社学与私立书院产生</a:t>
            </a:r>
            <a:endParaRPr lang="en-US" altLang="zh-CN" sz="16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just">
              <a:lnSpc>
                <a:spcPct val="130000"/>
              </a:lnSpc>
            </a:pPr>
            <a:endParaRPr lang="en-US" altLang="zh-CN" sz="2000" b="1"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just">
              <a:lnSpc>
                <a:spcPct val="130000"/>
              </a:lnSpc>
            </a:pPr>
            <a:endParaRPr lang="en-US" altLang="zh-CN"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just">
              <a:lnSpc>
                <a:spcPct val="130000"/>
              </a:lnSpc>
            </a:pPr>
            <a:r>
              <a:rPr lang="en-US" altLang="zh-CN" sz="2000" b="1" dirty="0">
                <a:solidFill>
                  <a:srgbClr val="3A3A3A"/>
                </a:solidFill>
                <a:ea typeface="阿里巴巴普惠体 2.0 55 Regular" panose="00020600040101010101" pitchFamily="18" charset="-122"/>
                <a:sym typeface="阿里巴巴普惠体 2.0 55 Regular" panose="00020600040101010101" pitchFamily="18" charset="-122"/>
              </a:rPr>
              <a:t>2.C</a:t>
            </a:r>
            <a:r>
              <a:rPr lang="zh-CN" altLang="en-US" sz="2000" b="1" dirty="0">
                <a:solidFill>
                  <a:srgbClr val="3A3A3A"/>
                </a:solidFill>
                <a:ea typeface="阿里巴巴普惠体 2.0 55 Regular" panose="00020600040101010101" pitchFamily="18" charset="-122"/>
                <a:sym typeface="阿里巴巴普惠体 2.0 55 Regular" panose="00020600040101010101" pitchFamily="18" charset="-122"/>
              </a:rPr>
              <a:t>类人群随着时间发展比例越来越大</a:t>
            </a:r>
            <a:endParaRPr lang="en-US" altLang="zh-CN" sz="2000" b="1" dirty="0">
              <a:solidFill>
                <a:srgbClr val="3A3A3A"/>
              </a:solidFill>
              <a:ea typeface="阿里巴巴普惠体 2.0 55 Regular" panose="00020600040101010101" pitchFamily="18" charset="-122"/>
              <a:sym typeface="阿里巴巴普惠体 2.0 55 Regular" panose="00020600040101010101" pitchFamily="18" charset="-122"/>
            </a:endParaRPr>
          </a:p>
          <a:p>
            <a:pPr algn="just">
              <a:lnSpc>
                <a:spcPct val="130000"/>
              </a:lnSpc>
            </a:pPr>
            <a:r>
              <a:rPr lang="en-US" altLang="zh-CN" sz="1600" dirty="0">
                <a:solidFill>
                  <a:srgbClr val="3A3A3A"/>
                </a:solidFill>
                <a:ea typeface="阿里巴巴普惠体 2.0 55 Regular" panose="00020600040101010101" pitchFamily="18" charset="-122"/>
                <a:sym typeface="阿里巴巴普惠体 2.0 55 Regular" panose="00020600040101010101" pitchFamily="18" charset="-122"/>
              </a:rPr>
              <a:t>(1.</a:t>
            </a:r>
            <a:r>
              <a:rPr lang="zh-CN" altLang="en-US" sz="1600" dirty="0">
                <a:solidFill>
                  <a:srgbClr val="3A3A3A"/>
                </a:solidFill>
                <a:ea typeface="阿里巴巴普惠体 2.0 55 Regular" panose="00020600040101010101" pitchFamily="18" charset="-122"/>
                <a:sym typeface="阿里巴巴普惠体 2.0 55 Regular" panose="00020600040101010101" pitchFamily="18" charset="-122"/>
              </a:rPr>
              <a:t>政府行政能力下降，无法维持大规模初级教育</a:t>
            </a:r>
            <a:endParaRPr lang="en-US" altLang="zh-CN" sz="1600" dirty="0">
              <a:solidFill>
                <a:srgbClr val="3A3A3A"/>
              </a:solidFill>
              <a:ea typeface="阿里巴巴普惠体 2.0 55 Regular" panose="00020600040101010101" pitchFamily="18" charset="-122"/>
              <a:sym typeface="阿里巴巴普惠体 2.0 55 Regular" panose="00020600040101010101" pitchFamily="18" charset="-122"/>
            </a:endParaRPr>
          </a:p>
          <a:p>
            <a:pPr algn="just">
              <a:lnSpc>
                <a:spcPct val="130000"/>
              </a:lnSpc>
            </a:pPr>
            <a:r>
              <a:rPr lang="en-US" altLang="zh-CN" sz="1600" dirty="0">
                <a:solidFill>
                  <a:srgbClr val="3A3A3A"/>
                </a:solidFill>
                <a:ea typeface="阿里巴巴普惠体 2.0 55 Regular" panose="00020600040101010101" pitchFamily="18" charset="-122"/>
                <a:sym typeface="阿里巴巴普惠体 2.0 55 Regular" panose="00020600040101010101" pitchFamily="18" charset="-122"/>
              </a:rPr>
              <a:t>(2.</a:t>
            </a:r>
            <a:r>
              <a:rPr lang="zh-CN" altLang="en-US" sz="1600" dirty="0">
                <a:solidFill>
                  <a:srgbClr val="3A3A3A"/>
                </a:solidFill>
                <a:ea typeface="阿里巴巴普惠体 2.0 55 Regular" panose="00020600040101010101" pitchFamily="18" charset="-122"/>
                <a:sym typeface="阿里巴巴普惠体 2.0 55 Regular" panose="00020600040101010101" pitchFamily="18" charset="-122"/>
              </a:rPr>
              <a:t>有限的教育资源被优先分配给更具财富的群体</a:t>
            </a:r>
            <a:endParaRPr lang="en-US" altLang="zh-CN" sz="1600" dirty="0">
              <a:solidFill>
                <a:srgbClr val="3A3A3A"/>
              </a:solidFill>
              <a:ea typeface="阿里巴巴普惠体 2.0 55 Regular" panose="00020600040101010101" pitchFamily="18" charset="-122"/>
              <a:sym typeface="阿里巴巴普惠体 2.0 55 Regular" panose="00020600040101010101" pitchFamily="18" charset="-122"/>
            </a:endParaRPr>
          </a:p>
        </p:txBody>
      </p:sp>
      <p:sp>
        <p:nvSpPr>
          <p:cNvPr id="23" name="文本框 22"/>
          <p:cNvSpPr txBox="1"/>
          <p:nvPr/>
        </p:nvSpPr>
        <p:spPr>
          <a:xfrm>
            <a:off x="8356481" y="1588026"/>
            <a:ext cx="3835519" cy="400110"/>
          </a:xfrm>
          <a:prstGeom prst="rect">
            <a:avLst/>
          </a:prstGeom>
          <a:solidFill>
            <a:srgbClr val="3A3A3A"/>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对数据进行解释</a:t>
            </a:r>
            <a:endParaRPr kumimoji="0" lang="en-US" altLang="zh-CN"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6" name="文本框 25"/>
          <p:cNvSpPr txBox="1"/>
          <p:nvPr/>
        </p:nvSpPr>
        <p:spPr>
          <a:xfrm>
            <a:off x="2928461" y="83976"/>
            <a:ext cx="705373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何炳棣先生对社会流动的</a:t>
            </a: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kumimoji="0" lang="zh-CN" altLang="en-US" sz="2400" b="1"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pic>
        <p:nvPicPr>
          <p:cNvPr id="14" name="图片 13">
            <a:extLst>
              <a:ext uri="{FF2B5EF4-FFF2-40B4-BE49-F238E27FC236}">
                <a16:creationId xmlns:a16="http://schemas.microsoft.com/office/drawing/2014/main" id="{EB6EAB0E-FEA5-4B6B-AF8F-DDB83F8C8177}"/>
              </a:ext>
            </a:extLst>
          </p:cNvPr>
          <p:cNvPicPr>
            <a:picLocks noChangeAspect="1"/>
          </p:cNvPicPr>
          <p:nvPr/>
        </p:nvPicPr>
        <p:blipFill>
          <a:blip r:embed="rId2"/>
          <a:stretch>
            <a:fillRect/>
          </a:stretch>
        </p:blipFill>
        <p:spPr>
          <a:xfrm>
            <a:off x="3157933" y="1588026"/>
            <a:ext cx="5105164" cy="3441175"/>
          </a:xfrm>
          <a:prstGeom prst="rect">
            <a:avLst/>
          </a:prstGeom>
          <a:noFill/>
          <a:ln>
            <a:noFill/>
          </a:ln>
        </p:spPr>
      </p:pic>
      <p:grpSp>
        <p:nvGrpSpPr>
          <p:cNvPr id="16" name="组合 15">
            <a:extLst>
              <a:ext uri="{FF2B5EF4-FFF2-40B4-BE49-F238E27FC236}">
                <a16:creationId xmlns:a16="http://schemas.microsoft.com/office/drawing/2014/main" id="{C4848F6F-AE3F-4B28-B4B0-26A0EF5CEE17}"/>
              </a:ext>
            </a:extLst>
          </p:cNvPr>
          <p:cNvGrpSpPr/>
          <p:nvPr/>
        </p:nvGrpSpPr>
        <p:grpSpPr>
          <a:xfrm>
            <a:off x="0" y="1007706"/>
            <a:ext cx="3321698" cy="6275319"/>
            <a:chOff x="0" y="1007706"/>
            <a:chExt cx="3321698" cy="6275319"/>
          </a:xfrm>
        </p:grpSpPr>
        <p:pic>
          <p:nvPicPr>
            <p:cNvPr id="17" name="图片 16">
              <a:extLst>
                <a:ext uri="{FF2B5EF4-FFF2-40B4-BE49-F238E27FC236}">
                  <a16:creationId xmlns:a16="http://schemas.microsoft.com/office/drawing/2014/main" id="{0D44C587-3D2E-444A-9ED0-07668F9BE76D}"/>
                </a:ext>
              </a:extLst>
            </p:cNvPr>
            <p:cNvPicPr>
              <a:picLocks noChangeAspect="1"/>
            </p:cNvPicPr>
            <p:nvPr/>
          </p:nvPicPr>
          <p:blipFill>
            <a:blip r:embed="rId3"/>
            <a:stretch>
              <a:fillRect/>
            </a:stretch>
          </p:blipFill>
          <p:spPr>
            <a:xfrm>
              <a:off x="0" y="1007706"/>
              <a:ext cx="3116423" cy="5766318"/>
            </a:xfrm>
            <a:prstGeom prst="rect">
              <a:avLst/>
            </a:prstGeom>
          </p:spPr>
        </p:pic>
        <p:sp>
          <p:nvSpPr>
            <p:cNvPr id="18" name="文本框 17">
              <a:extLst>
                <a:ext uri="{FF2B5EF4-FFF2-40B4-BE49-F238E27FC236}">
                  <a16:creationId xmlns:a16="http://schemas.microsoft.com/office/drawing/2014/main" id="{6F00500B-03B5-49CD-9824-C9B193039376}"/>
                </a:ext>
              </a:extLst>
            </p:cNvPr>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 name="灯片编号占位符 1">
            <a:extLst>
              <a:ext uri="{FF2B5EF4-FFF2-40B4-BE49-F238E27FC236}">
                <a16:creationId xmlns:a16="http://schemas.microsoft.com/office/drawing/2014/main" id="{C9AECC92-EDD2-41B8-BEE0-7450842D28B5}"/>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14</a:t>
            </a:fld>
            <a:endParaRPr lang="zh-CN"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91069" y="110433"/>
            <a:ext cx="4353046" cy="46166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a:t>
            </a:r>
            <a:r>
              <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对社会流动性的影响机制</a:t>
            </a:r>
          </a:p>
        </p:txBody>
      </p:sp>
      <p:grpSp>
        <p:nvGrpSpPr>
          <p:cNvPr id="39" name="组合 38">
            <a:extLst>
              <a:ext uri="{FF2B5EF4-FFF2-40B4-BE49-F238E27FC236}">
                <a16:creationId xmlns:a16="http://schemas.microsoft.com/office/drawing/2014/main" id="{458C25B9-28C9-4E1F-A462-173E331B73FF}"/>
              </a:ext>
            </a:extLst>
          </p:cNvPr>
          <p:cNvGrpSpPr/>
          <p:nvPr/>
        </p:nvGrpSpPr>
        <p:grpSpPr>
          <a:xfrm>
            <a:off x="3363208" y="1700348"/>
            <a:ext cx="5273040" cy="4271645"/>
            <a:chOff x="1154430" y="756920"/>
            <a:chExt cx="5273040" cy="4271645"/>
          </a:xfrm>
        </p:grpSpPr>
        <p:cxnSp>
          <p:nvCxnSpPr>
            <p:cNvPr id="40" name="直接连接符 39">
              <a:extLst>
                <a:ext uri="{FF2B5EF4-FFF2-40B4-BE49-F238E27FC236}">
                  <a16:creationId xmlns:a16="http://schemas.microsoft.com/office/drawing/2014/main" id="{45B00B41-C554-4139-9C2A-1CCCED3BB7D0}"/>
                </a:ext>
              </a:extLst>
            </p:cNvPr>
            <p:cNvCxnSpPr/>
            <p:nvPr/>
          </p:nvCxnSpPr>
          <p:spPr>
            <a:xfrm>
              <a:off x="2008505" y="4121150"/>
              <a:ext cx="2249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6163B2B-0E8A-4396-89A8-CD2DA2E7B613}"/>
                </a:ext>
              </a:extLst>
            </p:cNvPr>
            <p:cNvCxnSpPr/>
            <p:nvPr/>
          </p:nvCxnSpPr>
          <p:spPr>
            <a:xfrm flipV="1">
              <a:off x="4227830" y="3618865"/>
              <a:ext cx="0" cy="512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CE25DDAE-4B35-4B82-B18F-F4FDE18D25F0}"/>
                </a:ext>
              </a:extLst>
            </p:cNvPr>
            <p:cNvGrpSpPr/>
            <p:nvPr/>
          </p:nvGrpSpPr>
          <p:grpSpPr>
            <a:xfrm>
              <a:off x="1154430" y="756920"/>
              <a:ext cx="5273040" cy="4271645"/>
              <a:chOff x="1154430" y="756920"/>
              <a:chExt cx="5273040" cy="4271645"/>
            </a:xfrm>
          </p:grpSpPr>
          <p:sp>
            <p:nvSpPr>
              <p:cNvPr id="43" name="文本框 42">
                <a:extLst>
                  <a:ext uri="{FF2B5EF4-FFF2-40B4-BE49-F238E27FC236}">
                    <a16:creationId xmlns:a16="http://schemas.microsoft.com/office/drawing/2014/main" id="{E356A477-6E84-4C7F-BC42-8870904C2919}"/>
                  </a:ext>
                </a:extLst>
              </p:cNvPr>
              <p:cNvSpPr txBox="1"/>
              <p:nvPr/>
            </p:nvSpPr>
            <p:spPr>
              <a:xfrm>
                <a:off x="1154430" y="756920"/>
                <a:ext cx="1617345" cy="521970"/>
              </a:xfrm>
              <a:prstGeom prst="rect">
                <a:avLst/>
              </a:prstGeom>
              <a:noFill/>
            </p:spPr>
            <p:txBody>
              <a:bodyPr wrap="square" rtlCol="0">
                <a:spAutoFit/>
              </a:bodyPr>
              <a:lstStyle/>
              <a:p>
                <a:r>
                  <a:rPr lang="zh-CN" altLang="en-US" sz="2800" dirty="0"/>
                  <a:t>社会高层</a:t>
                </a:r>
              </a:p>
            </p:txBody>
          </p:sp>
          <p:cxnSp>
            <p:nvCxnSpPr>
              <p:cNvPr id="44" name="直接箭头连接符 43">
                <a:extLst>
                  <a:ext uri="{FF2B5EF4-FFF2-40B4-BE49-F238E27FC236}">
                    <a16:creationId xmlns:a16="http://schemas.microsoft.com/office/drawing/2014/main" id="{1C68FE9F-E6AD-4457-9191-9B528C34A2DC}"/>
                  </a:ext>
                </a:extLst>
              </p:cNvPr>
              <p:cNvCxnSpPr/>
              <p:nvPr/>
            </p:nvCxnSpPr>
            <p:spPr>
              <a:xfrm flipV="1">
                <a:off x="1967865" y="1278890"/>
                <a:ext cx="5080" cy="1807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AECCBAAC-E8A8-44F9-8E01-8C3B95DBFCEE}"/>
                  </a:ext>
                </a:extLst>
              </p:cNvPr>
              <p:cNvSpPr txBox="1"/>
              <p:nvPr/>
            </p:nvSpPr>
            <p:spPr>
              <a:xfrm>
                <a:off x="1154430" y="3046730"/>
                <a:ext cx="1968500" cy="460375"/>
              </a:xfrm>
              <a:prstGeom prst="rect">
                <a:avLst/>
              </a:prstGeom>
              <a:noFill/>
            </p:spPr>
            <p:txBody>
              <a:bodyPr wrap="square" rtlCol="0">
                <a:spAutoFit/>
              </a:bodyPr>
              <a:lstStyle/>
              <a:p>
                <a:r>
                  <a:rPr lang="zh-CN" altLang="en-US" sz="2400" dirty="0"/>
                  <a:t>士、农、工</a:t>
                </a:r>
              </a:p>
            </p:txBody>
          </p:sp>
          <p:sp>
            <p:nvSpPr>
              <p:cNvPr id="46" name="文本框 45">
                <a:extLst>
                  <a:ext uri="{FF2B5EF4-FFF2-40B4-BE49-F238E27FC236}">
                    <a16:creationId xmlns:a16="http://schemas.microsoft.com/office/drawing/2014/main" id="{A09EDE31-7E3E-42D6-B071-C0FC0433B8E7}"/>
                  </a:ext>
                </a:extLst>
              </p:cNvPr>
              <p:cNvSpPr txBox="1"/>
              <p:nvPr/>
            </p:nvSpPr>
            <p:spPr>
              <a:xfrm>
                <a:off x="1444625" y="1767840"/>
                <a:ext cx="371475" cy="706755"/>
              </a:xfrm>
              <a:prstGeom prst="rect">
                <a:avLst/>
              </a:prstGeom>
              <a:noFill/>
            </p:spPr>
            <p:txBody>
              <a:bodyPr wrap="square" rtlCol="0">
                <a:spAutoFit/>
              </a:bodyPr>
              <a:lstStyle/>
              <a:p>
                <a:r>
                  <a:rPr lang="zh-CN" altLang="en-US" sz="2000" dirty="0"/>
                  <a:t>科举</a:t>
                </a:r>
              </a:p>
            </p:txBody>
          </p:sp>
          <p:sp>
            <p:nvSpPr>
              <p:cNvPr id="47" name="文本框 46">
                <a:extLst>
                  <a:ext uri="{FF2B5EF4-FFF2-40B4-BE49-F238E27FC236}">
                    <a16:creationId xmlns:a16="http://schemas.microsoft.com/office/drawing/2014/main" id="{F1881AFD-8F38-4C70-8C7B-DD6DFB38D996}"/>
                  </a:ext>
                </a:extLst>
              </p:cNvPr>
              <p:cNvSpPr txBox="1"/>
              <p:nvPr/>
            </p:nvSpPr>
            <p:spPr>
              <a:xfrm>
                <a:off x="3916680" y="3046730"/>
                <a:ext cx="1014095" cy="460375"/>
              </a:xfrm>
              <a:prstGeom prst="rect">
                <a:avLst/>
              </a:prstGeom>
              <a:noFill/>
            </p:spPr>
            <p:txBody>
              <a:bodyPr wrap="square" rtlCol="0">
                <a:spAutoFit/>
              </a:bodyPr>
              <a:lstStyle/>
              <a:p>
                <a:r>
                  <a:rPr lang="zh-CN" altLang="en-US" sz="2400"/>
                  <a:t>商人</a:t>
                </a:r>
              </a:p>
            </p:txBody>
          </p:sp>
          <p:cxnSp>
            <p:nvCxnSpPr>
              <p:cNvPr id="48" name="直接箭头连接符 47">
                <a:extLst>
                  <a:ext uri="{FF2B5EF4-FFF2-40B4-BE49-F238E27FC236}">
                    <a16:creationId xmlns:a16="http://schemas.microsoft.com/office/drawing/2014/main" id="{6C8C2A93-9DB5-47A9-B7F0-EA0D9DFBF093}"/>
                  </a:ext>
                </a:extLst>
              </p:cNvPr>
              <p:cNvCxnSpPr/>
              <p:nvPr/>
            </p:nvCxnSpPr>
            <p:spPr>
              <a:xfrm flipH="1" flipV="1">
                <a:off x="2640965" y="1289050"/>
                <a:ext cx="1597025" cy="1737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乘号 48">
                <a:extLst>
                  <a:ext uri="{FF2B5EF4-FFF2-40B4-BE49-F238E27FC236}">
                    <a16:creationId xmlns:a16="http://schemas.microsoft.com/office/drawing/2014/main" id="{8A55D639-D13E-4878-B27B-87F2F5B1580C}"/>
                  </a:ext>
                </a:extLst>
              </p:cNvPr>
              <p:cNvSpPr/>
              <p:nvPr/>
            </p:nvSpPr>
            <p:spPr>
              <a:xfrm>
                <a:off x="3394075" y="2082165"/>
                <a:ext cx="391795" cy="4521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BA0666E-14E2-4C21-882D-BC078FE596A4}"/>
                  </a:ext>
                </a:extLst>
              </p:cNvPr>
              <p:cNvSpPr txBox="1"/>
              <p:nvPr/>
            </p:nvSpPr>
            <p:spPr>
              <a:xfrm>
                <a:off x="3785870" y="1529715"/>
                <a:ext cx="2641600" cy="1014730"/>
              </a:xfrm>
              <a:prstGeom prst="rect">
                <a:avLst/>
              </a:prstGeom>
              <a:noFill/>
            </p:spPr>
            <p:txBody>
              <a:bodyPr wrap="square" rtlCol="0">
                <a:spAutoFit/>
              </a:bodyPr>
              <a:lstStyle/>
              <a:p>
                <a:r>
                  <a:rPr lang="zh-CN" altLang="en-US" sz="2000" dirty="0"/>
                  <a:t>法律歧视，不允许商人及其后代参与科举考试</a:t>
                </a:r>
              </a:p>
            </p:txBody>
          </p:sp>
          <p:cxnSp>
            <p:nvCxnSpPr>
              <p:cNvPr id="51" name="直接连接符 50">
                <a:extLst>
                  <a:ext uri="{FF2B5EF4-FFF2-40B4-BE49-F238E27FC236}">
                    <a16:creationId xmlns:a16="http://schemas.microsoft.com/office/drawing/2014/main" id="{07267B83-7DA7-431B-956F-D6A52003AD45}"/>
                  </a:ext>
                </a:extLst>
              </p:cNvPr>
              <p:cNvCxnSpPr/>
              <p:nvPr/>
            </p:nvCxnSpPr>
            <p:spPr>
              <a:xfrm>
                <a:off x="2008505" y="3608705"/>
                <a:ext cx="0" cy="512445"/>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BF29B42D-366B-4E63-8116-84906D5D06E6}"/>
                  </a:ext>
                </a:extLst>
              </p:cNvPr>
              <p:cNvSpPr txBox="1"/>
              <p:nvPr/>
            </p:nvSpPr>
            <p:spPr>
              <a:xfrm>
                <a:off x="2078355" y="4321810"/>
                <a:ext cx="2259965" cy="706755"/>
              </a:xfrm>
              <a:prstGeom prst="rect">
                <a:avLst/>
              </a:prstGeom>
              <a:noFill/>
            </p:spPr>
            <p:txBody>
              <a:bodyPr wrap="square" rtlCol="0">
                <a:spAutoFit/>
              </a:bodyPr>
              <a:lstStyle/>
              <a:p>
                <a:r>
                  <a:rPr lang="zh-CN" altLang="en-US" sz="2000"/>
                  <a:t>因生活压力等原因不得不成为商人</a:t>
                </a:r>
              </a:p>
            </p:txBody>
          </p:sp>
        </p:grpSp>
      </p:grpSp>
      <p:sp>
        <p:nvSpPr>
          <p:cNvPr id="55" name="文本框 54">
            <a:extLst>
              <a:ext uri="{FF2B5EF4-FFF2-40B4-BE49-F238E27FC236}">
                <a16:creationId xmlns:a16="http://schemas.microsoft.com/office/drawing/2014/main" id="{B19AF681-27C2-40BA-9132-52A1AE167E07}"/>
              </a:ext>
            </a:extLst>
          </p:cNvPr>
          <p:cNvSpPr txBox="1"/>
          <p:nvPr/>
        </p:nvSpPr>
        <p:spPr>
          <a:xfrm>
            <a:off x="8385810" y="1633995"/>
            <a:ext cx="3806190" cy="1938992"/>
          </a:xfrm>
          <a:prstGeom prst="rect">
            <a:avLst/>
          </a:prstGeom>
          <a:noFill/>
        </p:spPr>
        <p:txBody>
          <a:bodyPr wrap="square" rtlCol="0">
            <a:spAutoFit/>
          </a:bodyPr>
          <a:lstStyle/>
          <a:p>
            <a:r>
              <a:rPr lang="zh-CN" altLang="en-US" sz="2000" dirty="0"/>
              <a:t>商人阶级不断壮大，掌握了越来越多的社会资源。社会职能逐渐变大。</a:t>
            </a:r>
            <a:endParaRPr lang="en-US" altLang="zh-CN" sz="2000" dirty="0"/>
          </a:p>
          <a:p>
            <a:r>
              <a:rPr lang="zh-CN" altLang="en-US" sz="2000" dirty="0"/>
              <a:t>后来商人的社会地位已不能忽视，迫于压力，朝廷在明清时期取消了商人不能参加科举的法令。</a:t>
            </a:r>
          </a:p>
        </p:txBody>
      </p:sp>
      <p:sp>
        <p:nvSpPr>
          <p:cNvPr id="3" name="矩形 2">
            <a:extLst>
              <a:ext uri="{FF2B5EF4-FFF2-40B4-BE49-F238E27FC236}">
                <a16:creationId xmlns:a16="http://schemas.microsoft.com/office/drawing/2014/main" id="{A40114D0-B89A-44E2-9F84-E34334B212A0}"/>
              </a:ext>
            </a:extLst>
          </p:cNvPr>
          <p:cNvSpPr/>
          <p:nvPr/>
        </p:nvSpPr>
        <p:spPr>
          <a:xfrm>
            <a:off x="6746325" y="4634432"/>
            <a:ext cx="5211683" cy="523220"/>
          </a:xfrm>
          <a:prstGeom prst="rect">
            <a:avLst/>
          </a:prstGeom>
          <a:noFill/>
        </p:spPr>
        <p:txBody>
          <a:bodyPr wrap="none" lIns="91440" tIns="45720" rIns="91440" bIns="45720">
            <a:spAutoFit/>
          </a:bodyPr>
          <a:lstStyle/>
          <a:p>
            <a:pPr algn="ctr"/>
            <a:r>
              <a:rPr lang="zh-CN" altLang="en-US" sz="2800" b="0" cap="none" spc="0" dirty="0">
                <a:ln w="0"/>
                <a:solidFill>
                  <a:schemeClr val="tx1"/>
                </a:solidFill>
                <a:effectLst>
                  <a:outerShdw blurRad="38100" dist="19050" dir="2700000" algn="tl" rotWithShape="0">
                    <a:schemeClr val="dk1">
                      <a:alpha val="40000"/>
                    </a:schemeClr>
                  </a:outerShdw>
                </a:effectLst>
              </a:rPr>
              <a:t>财富对社会流动性是具有影响的</a:t>
            </a:r>
          </a:p>
        </p:txBody>
      </p:sp>
      <p:grpSp>
        <p:nvGrpSpPr>
          <p:cNvPr id="56" name="组合 55">
            <a:extLst>
              <a:ext uri="{FF2B5EF4-FFF2-40B4-BE49-F238E27FC236}">
                <a16:creationId xmlns:a16="http://schemas.microsoft.com/office/drawing/2014/main" id="{77DDF25B-771E-4C45-9AAD-4B1E5D86B587}"/>
              </a:ext>
            </a:extLst>
          </p:cNvPr>
          <p:cNvGrpSpPr/>
          <p:nvPr/>
        </p:nvGrpSpPr>
        <p:grpSpPr>
          <a:xfrm>
            <a:off x="0" y="1007706"/>
            <a:ext cx="3321698" cy="6275319"/>
            <a:chOff x="0" y="1007706"/>
            <a:chExt cx="3321698" cy="6275319"/>
          </a:xfrm>
        </p:grpSpPr>
        <p:pic>
          <p:nvPicPr>
            <p:cNvPr id="57" name="图片 56">
              <a:extLst>
                <a:ext uri="{FF2B5EF4-FFF2-40B4-BE49-F238E27FC236}">
                  <a16:creationId xmlns:a16="http://schemas.microsoft.com/office/drawing/2014/main" id="{3F3E8287-AFF0-484C-9BCD-3EAA6238AFCE}"/>
                </a:ext>
              </a:extLst>
            </p:cNvPr>
            <p:cNvPicPr>
              <a:picLocks noChangeAspect="1"/>
            </p:cNvPicPr>
            <p:nvPr/>
          </p:nvPicPr>
          <p:blipFill>
            <a:blip r:embed="rId3"/>
            <a:stretch>
              <a:fillRect/>
            </a:stretch>
          </p:blipFill>
          <p:spPr>
            <a:xfrm>
              <a:off x="0" y="1007706"/>
              <a:ext cx="3116423" cy="5766318"/>
            </a:xfrm>
            <a:prstGeom prst="rect">
              <a:avLst/>
            </a:prstGeom>
          </p:spPr>
        </p:pic>
        <p:sp>
          <p:nvSpPr>
            <p:cNvPr id="58" name="文本框 57">
              <a:extLst>
                <a:ext uri="{FF2B5EF4-FFF2-40B4-BE49-F238E27FC236}">
                  <a16:creationId xmlns:a16="http://schemas.microsoft.com/office/drawing/2014/main" id="{4EF7ADFA-5587-4188-8156-5B24846C7DB0}"/>
                </a:ext>
              </a:extLst>
            </p:cNvPr>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 name="灯片编号占位符 1">
            <a:extLst>
              <a:ext uri="{FF2B5EF4-FFF2-40B4-BE49-F238E27FC236}">
                <a16:creationId xmlns:a16="http://schemas.microsoft.com/office/drawing/2014/main" id="{150DD1EC-F925-4D10-A0BA-60B7403D79DA}"/>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15</a:t>
            </a:fld>
            <a:endParaRPr lang="zh-CN" altLang="en-US" sz="18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91069" y="110433"/>
            <a:ext cx="4353046" cy="46166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a:t>
            </a:r>
            <a:r>
              <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对社会流动性的影响机制</a:t>
            </a:r>
          </a:p>
        </p:txBody>
      </p:sp>
      <p:grpSp>
        <p:nvGrpSpPr>
          <p:cNvPr id="19" name="组合 18">
            <a:extLst>
              <a:ext uri="{FF2B5EF4-FFF2-40B4-BE49-F238E27FC236}">
                <a16:creationId xmlns:a16="http://schemas.microsoft.com/office/drawing/2014/main" id="{67B54C6D-F5BD-4D1C-96C7-778B596FEC19}"/>
              </a:ext>
            </a:extLst>
          </p:cNvPr>
          <p:cNvGrpSpPr/>
          <p:nvPr/>
        </p:nvGrpSpPr>
        <p:grpSpPr>
          <a:xfrm>
            <a:off x="3250824" y="1408159"/>
            <a:ext cx="7454263" cy="4957505"/>
            <a:chOff x="788670" y="805815"/>
            <a:chExt cx="7454263" cy="4957505"/>
          </a:xfrm>
        </p:grpSpPr>
        <p:sp>
          <p:nvSpPr>
            <p:cNvPr id="20" name="文本框 19">
              <a:extLst>
                <a:ext uri="{FF2B5EF4-FFF2-40B4-BE49-F238E27FC236}">
                  <a16:creationId xmlns:a16="http://schemas.microsoft.com/office/drawing/2014/main" id="{7EE3C677-7459-4CFC-873C-A74F1E5DF89F}"/>
                </a:ext>
              </a:extLst>
            </p:cNvPr>
            <p:cNvSpPr txBox="1"/>
            <p:nvPr/>
          </p:nvSpPr>
          <p:spPr>
            <a:xfrm>
              <a:off x="788670" y="2251710"/>
              <a:ext cx="833120" cy="400110"/>
            </a:xfrm>
            <a:prstGeom prst="rect">
              <a:avLst/>
            </a:prstGeom>
            <a:noFill/>
          </p:spPr>
          <p:txBody>
            <a:bodyPr wrap="square" rtlCol="0">
              <a:spAutoFit/>
            </a:bodyPr>
            <a:lstStyle/>
            <a:p>
              <a:r>
                <a:rPr lang="zh-CN" altLang="en-US" sz="2000" dirty="0"/>
                <a:t>财富</a:t>
              </a:r>
            </a:p>
          </p:txBody>
        </p:sp>
        <p:cxnSp>
          <p:nvCxnSpPr>
            <p:cNvPr id="21" name="直接箭头连接符 20">
              <a:extLst>
                <a:ext uri="{FF2B5EF4-FFF2-40B4-BE49-F238E27FC236}">
                  <a16:creationId xmlns:a16="http://schemas.microsoft.com/office/drawing/2014/main" id="{218DC21F-0E48-42C6-AD42-17F5C6328173}"/>
                </a:ext>
              </a:extLst>
            </p:cNvPr>
            <p:cNvCxnSpPr>
              <a:stCxn id="20" idx="3"/>
            </p:cNvCxnSpPr>
            <p:nvPr/>
          </p:nvCxnSpPr>
          <p:spPr>
            <a:xfrm flipV="1">
              <a:off x="1621790" y="1066165"/>
              <a:ext cx="1245235" cy="138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A5EDB99-572C-4770-AC89-63A1B56A6616}"/>
                </a:ext>
              </a:extLst>
            </p:cNvPr>
            <p:cNvSpPr txBox="1"/>
            <p:nvPr/>
          </p:nvSpPr>
          <p:spPr>
            <a:xfrm>
              <a:off x="2937510" y="805815"/>
              <a:ext cx="2038985" cy="398780"/>
            </a:xfrm>
            <a:prstGeom prst="rect">
              <a:avLst/>
            </a:prstGeom>
            <a:noFill/>
          </p:spPr>
          <p:txBody>
            <a:bodyPr wrap="square" rtlCol="0">
              <a:spAutoFit/>
            </a:bodyPr>
            <a:lstStyle/>
            <a:p>
              <a:r>
                <a:rPr lang="zh-CN" altLang="en-US" sz="2000" dirty="0"/>
                <a:t>更好的生活条件</a:t>
              </a:r>
            </a:p>
          </p:txBody>
        </p:sp>
        <p:cxnSp>
          <p:nvCxnSpPr>
            <p:cNvPr id="23" name="直接箭头连接符 22">
              <a:extLst>
                <a:ext uri="{FF2B5EF4-FFF2-40B4-BE49-F238E27FC236}">
                  <a16:creationId xmlns:a16="http://schemas.microsoft.com/office/drawing/2014/main" id="{1BE599BB-9F71-4FF0-93A3-1FA667AA3815}"/>
                </a:ext>
              </a:extLst>
            </p:cNvPr>
            <p:cNvCxnSpPr>
              <a:stCxn id="20" idx="3"/>
              <a:endCxn id="24" idx="1"/>
            </p:cNvCxnSpPr>
            <p:nvPr/>
          </p:nvCxnSpPr>
          <p:spPr>
            <a:xfrm>
              <a:off x="1621790" y="2451765"/>
              <a:ext cx="12052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1954B34-6C78-47B4-9D0D-87D89254E180}"/>
                </a:ext>
              </a:extLst>
            </p:cNvPr>
            <p:cNvSpPr txBox="1"/>
            <p:nvPr/>
          </p:nvSpPr>
          <p:spPr>
            <a:xfrm>
              <a:off x="2827020" y="2251710"/>
              <a:ext cx="2189480" cy="400110"/>
            </a:xfrm>
            <a:prstGeom prst="rect">
              <a:avLst/>
            </a:prstGeom>
            <a:noFill/>
          </p:spPr>
          <p:txBody>
            <a:bodyPr wrap="square" rtlCol="0">
              <a:spAutoFit/>
            </a:bodyPr>
            <a:lstStyle/>
            <a:p>
              <a:r>
                <a:rPr lang="zh-CN" altLang="en-US" sz="2000" dirty="0"/>
                <a:t>更好的教育机会</a:t>
              </a:r>
            </a:p>
          </p:txBody>
        </p:sp>
        <p:cxnSp>
          <p:nvCxnSpPr>
            <p:cNvPr id="25" name="直接箭头连接符 24">
              <a:extLst>
                <a:ext uri="{FF2B5EF4-FFF2-40B4-BE49-F238E27FC236}">
                  <a16:creationId xmlns:a16="http://schemas.microsoft.com/office/drawing/2014/main" id="{0EE92E00-84BE-4BC9-A326-E5E53B2075BF}"/>
                </a:ext>
              </a:extLst>
            </p:cNvPr>
            <p:cNvCxnSpPr/>
            <p:nvPr/>
          </p:nvCxnSpPr>
          <p:spPr>
            <a:xfrm>
              <a:off x="1621790" y="2462530"/>
              <a:ext cx="1144905" cy="1567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D25028A4-AF19-45D7-85F7-9C305EF41163}"/>
                </a:ext>
              </a:extLst>
            </p:cNvPr>
            <p:cNvSpPr txBox="1"/>
            <p:nvPr/>
          </p:nvSpPr>
          <p:spPr>
            <a:xfrm>
              <a:off x="2937509" y="3838575"/>
              <a:ext cx="2419985" cy="400110"/>
            </a:xfrm>
            <a:prstGeom prst="rect">
              <a:avLst/>
            </a:prstGeom>
            <a:noFill/>
          </p:spPr>
          <p:txBody>
            <a:bodyPr wrap="square" rtlCol="0">
              <a:spAutoFit/>
            </a:bodyPr>
            <a:lstStyle/>
            <a:p>
              <a:r>
                <a:rPr lang="zh-CN" altLang="en-US" sz="2000" dirty="0"/>
                <a:t>购买到文凭或官职</a:t>
              </a:r>
            </a:p>
          </p:txBody>
        </p:sp>
        <p:sp>
          <p:nvSpPr>
            <p:cNvPr id="27" name="圆角矩形标注 12">
              <a:extLst>
                <a:ext uri="{FF2B5EF4-FFF2-40B4-BE49-F238E27FC236}">
                  <a16:creationId xmlns:a16="http://schemas.microsoft.com/office/drawing/2014/main" id="{120C891F-87AD-448B-8596-66A2808F3574}"/>
                </a:ext>
              </a:extLst>
            </p:cNvPr>
            <p:cNvSpPr/>
            <p:nvPr/>
          </p:nvSpPr>
          <p:spPr>
            <a:xfrm>
              <a:off x="5528308" y="4238685"/>
              <a:ext cx="2714625" cy="1524635"/>
            </a:xfrm>
            <a:prstGeom prst="wedgeRoundRectCallout">
              <a:avLst>
                <a:gd name="adj1" fmla="val -82233"/>
                <a:gd name="adj2" fmla="val -5408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chemeClr val="tx1"/>
                  </a:solidFill>
                </a:rPr>
                <a:t>卖官鬻爵</a:t>
              </a:r>
              <a:endParaRPr lang="en-US" altLang="zh-CN" sz="2000" dirty="0">
                <a:solidFill>
                  <a:schemeClr val="tx1"/>
                </a:solidFill>
              </a:endParaRPr>
            </a:p>
            <a:p>
              <a:r>
                <a:rPr lang="zh-CN" altLang="en-US" sz="2000" dirty="0">
                  <a:solidFill>
                    <a:schemeClr val="tx1"/>
                  </a:solidFill>
                </a:rPr>
                <a:t>明清时期存在许多靠购买后的职位的官员</a:t>
              </a:r>
            </a:p>
            <a:p>
              <a:pPr algn="ctr"/>
              <a:endParaRPr lang="zh-CN" altLang="en-US" dirty="0"/>
            </a:p>
          </p:txBody>
        </p:sp>
      </p:grpSp>
      <p:pic>
        <p:nvPicPr>
          <p:cNvPr id="5" name="图片 4">
            <a:extLst>
              <a:ext uri="{FF2B5EF4-FFF2-40B4-BE49-F238E27FC236}">
                <a16:creationId xmlns:a16="http://schemas.microsoft.com/office/drawing/2014/main" id="{33BEB283-B872-4D20-B23B-BBC317941F28}"/>
              </a:ext>
            </a:extLst>
          </p:cNvPr>
          <p:cNvPicPr>
            <a:picLocks noChangeAspect="1"/>
          </p:cNvPicPr>
          <p:nvPr/>
        </p:nvPicPr>
        <p:blipFill>
          <a:blip r:embed="rId3"/>
          <a:stretch>
            <a:fillRect/>
          </a:stretch>
        </p:blipFill>
        <p:spPr>
          <a:xfrm>
            <a:off x="7915991" y="1275313"/>
            <a:ext cx="4129829" cy="2153687"/>
          </a:xfrm>
          <a:prstGeom prst="rect">
            <a:avLst/>
          </a:prstGeom>
        </p:spPr>
      </p:pic>
      <p:grpSp>
        <p:nvGrpSpPr>
          <p:cNvPr id="32" name="组合 31">
            <a:extLst>
              <a:ext uri="{FF2B5EF4-FFF2-40B4-BE49-F238E27FC236}">
                <a16:creationId xmlns:a16="http://schemas.microsoft.com/office/drawing/2014/main" id="{DC256364-F6BE-48A8-B0F5-279BD50B32C3}"/>
              </a:ext>
            </a:extLst>
          </p:cNvPr>
          <p:cNvGrpSpPr/>
          <p:nvPr/>
        </p:nvGrpSpPr>
        <p:grpSpPr>
          <a:xfrm>
            <a:off x="0" y="1007706"/>
            <a:ext cx="3321698" cy="6275319"/>
            <a:chOff x="0" y="1007706"/>
            <a:chExt cx="3321698" cy="6275319"/>
          </a:xfrm>
        </p:grpSpPr>
        <p:pic>
          <p:nvPicPr>
            <p:cNvPr id="33" name="图片 32">
              <a:extLst>
                <a:ext uri="{FF2B5EF4-FFF2-40B4-BE49-F238E27FC236}">
                  <a16:creationId xmlns:a16="http://schemas.microsoft.com/office/drawing/2014/main" id="{5CE06EEA-896C-45D6-8AD4-267795BC49D6}"/>
                </a:ext>
              </a:extLst>
            </p:cNvPr>
            <p:cNvPicPr>
              <a:picLocks noChangeAspect="1"/>
            </p:cNvPicPr>
            <p:nvPr/>
          </p:nvPicPr>
          <p:blipFill>
            <a:blip r:embed="rId4"/>
            <a:stretch>
              <a:fillRect/>
            </a:stretch>
          </p:blipFill>
          <p:spPr>
            <a:xfrm>
              <a:off x="0" y="1007706"/>
              <a:ext cx="3116423" cy="5766318"/>
            </a:xfrm>
            <a:prstGeom prst="rect">
              <a:avLst/>
            </a:prstGeom>
          </p:spPr>
        </p:pic>
        <p:sp>
          <p:nvSpPr>
            <p:cNvPr id="34" name="文本框 33">
              <a:extLst>
                <a:ext uri="{FF2B5EF4-FFF2-40B4-BE49-F238E27FC236}">
                  <a16:creationId xmlns:a16="http://schemas.microsoft.com/office/drawing/2014/main" id="{C27C28A4-C91C-4AD8-AAC0-2594E074E489}"/>
                </a:ext>
              </a:extLst>
            </p:cNvPr>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 name="灯片编号占位符 1">
            <a:extLst>
              <a:ext uri="{FF2B5EF4-FFF2-40B4-BE49-F238E27FC236}">
                <a16:creationId xmlns:a16="http://schemas.microsoft.com/office/drawing/2014/main" id="{06ADC2E6-CE9F-4FD6-839A-D6BFC7E00771}"/>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16</a:t>
            </a:fld>
            <a:endParaRPr lang="zh-CN" altLang="en-US" dirty="0">
              <a:solidFill>
                <a:srgbClr val="FF0000"/>
              </a:solidFill>
            </a:endParaRPr>
          </a:p>
        </p:txBody>
      </p:sp>
    </p:spTree>
    <p:extLst>
      <p:ext uri="{BB962C8B-B14F-4D97-AF65-F5344CB8AC3E}">
        <p14:creationId xmlns:p14="http://schemas.microsoft.com/office/powerpoint/2010/main" val="163724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cxnSp>
        <p:nvCxnSpPr>
          <p:cNvPr id="2" name="直接连接符 1"/>
          <p:cNvCxnSpPr>
            <a:cxnSpLocks/>
          </p:cNvCxnSpPr>
          <p:nvPr/>
        </p:nvCxnSpPr>
        <p:spPr>
          <a:xfrm flipH="1">
            <a:off x="5741372" y="895104"/>
            <a:ext cx="635" cy="1340096"/>
          </a:xfrm>
          <a:prstGeom prst="line">
            <a:avLst/>
          </a:prstGeom>
          <a:ln w="28575">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flipH="1">
            <a:off x="7916093" y="895104"/>
            <a:ext cx="1272" cy="1340096"/>
          </a:xfrm>
          <a:prstGeom prst="line">
            <a:avLst/>
          </a:prstGeom>
          <a:ln w="28575">
            <a:solidFill>
              <a:srgbClr val="3A3A3A"/>
            </a:solidFill>
          </a:ln>
        </p:spPr>
        <p:style>
          <a:lnRef idx="1">
            <a:schemeClr val="accent1"/>
          </a:lnRef>
          <a:fillRef idx="0">
            <a:schemeClr val="accent1"/>
          </a:fillRef>
          <a:effectRef idx="0">
            <a:schemeClr val="accent1"/>
          </a:effectRef>
          <a:fontRef idx="minor">
            <a:schemeClr val="tx1"/>
          </a:fontRef>
        </p:style>
      </p:cxnSp>
      <p:sp>
        <p:nvSpPr>
          <p:cNvPr id="10" name="同心圆 9"/>
          <p:cNvSpPr/>
          <p:nvPr/>
        </p:nvSpPr>
        <p:spPr>
          <a:xfrm>
            <a:off x="4837006" y="2208226"/>
            <a:ext cx="1800664" cy="1800664"/>
          </a:xfrm>
          <a:prstGeom prst="donut">
            <a:avLst>
              <a:gd name="adj" fmla="val 12500"/>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5" name="同心圆 14"/>
          <p:cNvSpPr/>
          <p:nvPr/>
        </p:nvSpPr>
        <p:spPr>
          <a:xfrm>
            <a:off x="7015761" y="2235200"/>
            <a:ext cx="1800664" cy="1800664"/>
          </a:xfrm>
          <a:prstGeom prst="donut">
            <a:avLst>
              <a:gd name="adj" fmla="val 12500"/>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6" name="空心弧 5"/>
          <p:cNvSpPr/>
          <p:nvPr/>
        </p:nvSpPr>
        <p:spPr>
          <a:xfrm>
            <a:off x="4828667" y="2232618"/>
            <a:ext cx="1800664" cy="1800664"/>
          </a:xfrm>
          <a:prstGeom prst="blockArc">
            <a:avLst>
              <a:gd name="adj1" fmla="val 10795232"/>
              <a:gd name="adj2" fmla="val 512995"/>
              <a:gd name="adj3" fmla="val 12460"/>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0" name="空心弧 19"/>
          <p:cNvSpPr/>
          <p:nvPr/>
        </p:nvSpPr>
        <p:spPr>
          <a:xfrm rot="12289424">
            <a:off x="7015761" y="2235200"/>
            <a:ext cx="1800664" cy="1800664"/>
          </a:xfrm>
          <a:prstGeom prst="blockArc">
            <a:avLst>
              <a:gd name="adj1" fmla="val 10795232"/>
              <a:gd name="adj2" fmla="val 16106589"/>
              <a:gd name="adj3" fmla="val 12596"/>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3" name="文本框 22"/>
          <p:cNvSpPr txBox="1"/>
          <p:nvPr/>
        </p:nvSpPr>
        <p:spPr>
          <a:xfrm>
            <a:off x="3891069" y="110433"/>
            <a:ext cx="4353046" cy="46166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a:t>
            </a:r>
            <a:r>
              <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对社会流动性的影响机制</a:t>
            </a:r>
          </a:p>
        </p:txBody>
      </p:sp>
      <p:sp>
        <p:nvSpPr>
          <p:cNvPr id="17" name="矩形 16">
            <a:extLst>
              <a:ext uri="{FF2B5EF4-FFF2-40B4-BE49-F238E27FC236}">
                <a16:creationId xmlns:a16="http://schemas.microsoft.com/office/drawing/2014/main" id="{49593A8F-0EF8-41E4-93F8-9A4504F10C79}"/>
              </a:ext>
            </a:extLst>
          </p:cNvPr>
          <p:cNvSpPr/>
          <p:nvPr/>
        </p:nvSpPr>
        <p:spPr>
          <a:xfrm>
            <a:off x="5123705" y="2768102"/>
            <a:ext cx="1210588" cy="707886"/>
          </a:xfrm>
          <a:prstGeom prst="rect">
            <a:avLst/>
          </a:prstGeom>
          <a:noFill/>
        </p:spPr>
        <p:txBody>
          <a:bodyPr wrap="none" lIns="91440" tIns="45720" rIns="91440" bIns="45720">
            <a:spAutoFit/>
          </a:bodyPr>
          <a:lstStyle/>
          <a:p>
            <a:pPr algn="ctr"/>
            <a:r>
              <a:rPr lang="zh-CN" altLang="en-US" sz="4000" b="0" cap="none" spc="0" dirty="0">
                <a:ln w="0"/>
                <a:solidFill>
                  <a:schemeClr val="tx1"/>
                </a:solidFill>
                <a:effectLst>
                  <a:outerShdw blurRad="38100" dist="19050" dir="2700000" algn="tl" rotWithShape="0">
                    <a:schemeClr val="dk1">
                      <a:alpha val="40000"/>
                    </a:schemeClr>
                  </a:outerShdw>
                </a:effectLst>
              </a:rPr>
              <a:t>和平</a:t>
            </a:r>
          </a:p>
        </p:txBody>
      </p:sp>
      <p:sp>
        <p:nvSpPr>
          <p:cNvPr id="29" name="矩形 28">
            <a:extLst>
              <a:ext uri="{FF2B5EF4-FFF2-40B4-BE49-F238E27FC236}">
                <a16:creationId xmlns:a16="http://schemas.microsoft.com/office/drawing/2014/main" id="{9CA489EB-F477-4DD6-B04D-8C9C50FAF213}"/>
              </a:ext>
            </a:extLst>
          </p:cNvPr>
          <p:cNvSpPr/>
          <p:nvPr/>
        </p:nvSpPr>
        <p:spPr>
          <a:xfrm>
            <a:off x="7310799" y="2781589"/>
            <a:ext cx="1210588" cy="707886"/>
          </a:xfrm>
          <a:prstGeom prst="rect">
            <a:avLst/>
          </a:prstGeom>
          <a:noFill/>
        </p:spPr>
        <p:txBody>
          <a:bodyPr wrap="none" lIns="91440" tIns="45720" rIns="91440" bIns="45720">
            <a:spAutoFit/>
          </a:bodyPr>
          <a:lstStyle/>
          <a:p>
            <a:pPr algn="ctr"/>
            <a:r>
              <a:rPr lang="zh-CN" altLang="en-US" sz="4000" b="0" cap="none" spc="0" dirty="0">
                <a:ln w="0"/>
                <a:solidFill>
                  <a:schemeClr val="tx1"/>
                </a:solidFill>
                <a:effectLst>
                  <a:outerShdw blurRad="38100" dist="19050" dir="2700000" algn="tl" rotWithShape="0">
                    <a:schemeClr val="dk1">
                      <a:alpha val="40000"/>
                    </a:schemeClr>
                  </a:outerShdw>
                </a:effectLst>
              </a:rPr>
              <a:t>动荡</a:t>
            </a:r>
          </a:p>
        </p:txBody>
      </p:sp>
      <p:sp>
        <p:nvSpPr>
          <p:cNvPr id="31" name="文本框 30">
            <a:extLst>
              <a:ext uri="{FF2B5EF4-FFF2-40B4-BE49-F238E27FC236}">
                <a16:creationId xmlns:a16="http://schemas.microsoft.com/office/drawing/2014/main" id="{148EA91A-8763-4CD7-BC63-6302CC986849}"/>
              </a:ext>
            </a:extLst>
          </p:cNvPr>
          <p:cNvSpPr txBox="1"/>
          <p:nvPr/>
        </p:nvSpPr>
        <p:spPr>
          <a:xfrm>
            <a:off x="8908057" y="1940402"/>
            <a:ext cx="2377252" cy="3877985"/>
          </a:xfrm>
          <a:prstGeom prst="rect">
            <a:avLst/>
          </a:prstGeom>
          <a:noFill/>
        </p:spPr>
        <p:txBody>
          <a:bodyPr wrap="square" rtlCol="0">
            <a:spAutoFit/>
          </a:bodyPr>
          <a:lstStyle/>
          <a:p>
            <a:pPr algn="ctr"/>
            <a:r>
              <a:rPr lang="zh-CN" altLang="en-US" sz="2000" b="1" dirty="0">
                <a:ln w="0"/>
                <a:effectLst>
                  <a:outerShdw blurRad="38100" dist="19050" dir="2700000" algn="tl" rotWithShape="0">
                    <a:schemeClr val="dk1">
                      <a:alpha val="40000"/>
                    </a:schemeClr>
                  </a:outerShdw>
                </a:effectLst>
              </a:rPr>
              <a:t>教育</a:t>
            </a:r>
            <a:r>
              <a:rPr lang="en-US" altLang="zh-CN" sz="2000" b="1" dirty="0">
                <a:ln w="0"/>
                <a:effectLst>
                  <a:outerShdw blurRad="38100" dist="19050" dir="2700000" algn="tl" rotWithShape="0">
                    <a:schemeClr val="dk1">
                      <a:alpha val="40000"/>
                    </a:schemeClr>
                  </a:outerShdw>
                </a:effectLst>
              </a:rPr>
              <a:t>&lt;</a:t>
            </a:r>
            <a:r>
              <a:rPr lang="zh-CN" altLang="en-US" sz="2000" b="1" dirty="0">
                <a:ln w="0"/>
                <a:effectLst>
                  <a:outerShdw blurRad="38100" dist="19050" dir="2700000" algn="tl" rotWithShape="0">
                    <a:schemeClr val="dk1">
                      <a:alpha val="40000"/>
                    </a:schemeClr>
                  </a:outerShdw>
                </a:effectLst>
              </a:rPr>
              <a:t>财富</a:t>
            </a:r>
          </a:p>
          <a:p>
            <a:endParaRPr lang="en-US" altLang="zh-CN" sz="1600" dirty="0">
              <a:ln w="0"/>
              <a:effectLst>
                <a:outerShdw blurRad="38100" dist="19050" dir="2700000" algn="tl" rotWithShape="0">
                  <a:schemeClr val="dk1">
                    <a:alpha val="40000"/>
                  </a:schemeClr>
                </a:outerShdw>
              </a:effectLst>
            </a:endParaRPr>
          </a:p>
          <a:p>
            <a:r>
              <a:rPr lang="zh-CN" altLang="en-US" sz="1600" dirty="0">
                <a:ln w="0"/>
                <a:effectLst>
                  <a:outerShdw blurRad="38100" dist="19050" dir="2700000" algn="tl" rotWithShape="0">
                    <a:schemeClr val="dk1">
                      <a:alpha val="40000"/>
                    </a:schemeClr>
                  </a:outerShdw>
                </a:effectLst>
              </a:rPr>
              <a:t>清朝后期</a:t>
            </a:r>
            <a:r>
              <a:rPr lang="zh-CN" altLang="en-US" sz="1600" dirty="0">
                <a:ln w="0"/>
                <a:effectLst>
                  <a:outerShdw blurRad="38100" dist="19050" dir="2700000" algn="tl" rotWithShape="0">
                    <a:schemeClr val="dk1">
                      <a:alpha val="40000"/>
                    </a:schemeClr>
                  </a:outerShdw>
                </a:effectLst>
                <a:sym typeface="+mn-ea"/>
              </a:rPr>
              <a:t>在决定社会地位的要素中都是财富大于教育</a:t>
            </a:r>
            <a:endParaRPr lang="en-US" altLang="zh-CN" sz="1600" dirty="0">
              <a:ln w="0"/>
              <a:effectLst>
                <a:outerShdw blurRad="38100" dist="19050" dir="2700000" algn="tl" rotWithShape="0">
                  <a:schemeClr val="dk1">
                    <a:alpha val="40000"/>
                  </a:schemeClr>
                </a:outerShdw>
              </a:effectLst>
              <a:sym typeface="+mn-ea"/>
            </a:endParaRPr>
          </a:p>
          <a:p>
            <a:endParaRPr lang="en-US" altLang="zh-CN" sz="1600" dirty="0">
              <a:ln w="0"/>
              <a:effectLst>
                <a:outerShdw blurRad="38100" dist="19050" dir="2700000" algn="tl" rotWithShape="0">
                  <a:schemeClr val="dk1">
                    <a:alpha val="40000"/>
                  </a:schemeClr>
                </a:outerShdw>
              </a:effectLst>
            </a:endParaRPr>
          </a:p>
          <a:p>
            <a:r>
              <a:rPr lang="zh-CN" altLang="en-US" sz="1600" dirty="0">
                <a:ln w="0"/>
                <a:effectLst>
                  <a:outerShdw blurRad="38100" dist="19050" dir="2700000" algn="tl" rotWithShape="0">
                    <a:schemeClr val="dk1">
                      <a:alpha val="40000"/>
                    </a:schemeClr>
                  </a:outerShdw>
                </a:effectLst>
              </a:rPr>
              <a:t>清朝后期中国传统社会和封建制度不断崩解，尤其时太平天国运动后朝廷失去了监督力，官职正在失去其地位，而以考取官职为目的的教育便没有了依旧能发挥重要作用的财富重要。</a:t>
            </a:r>
            <a:endParaRPr lang="zh-CN" altLang="en-US" dirty="0"/>
          </a:p>
          <a:p>
            <a:endParaRPr lang="zh-CN" altLang="en-US" dirty="0"/>
          </a:p>
        </p:txBody>
      </p:sp>
      <p:grpSp>
        <p:nvGrpSpPr>
          <p:cNvPr id="32" name="组合 31">
            <a:extLst>
              <a:ext uri="{FF2B5EF4-FFF2-40B4-BE49-F238E27FC236}">
                <a16:creationId xmlns:a16="http://schemas.microsoft.com/office/drawing/2014/main" id="{2253A116-2371-414F-8D89-2029C15A65DB}"/>
              </a:ext>
            </a:extLst>
          </p:cNvPr>
          <p:cNvGrpSpPr/>
          <p:nvPr/>
        </p:nvGrpSpPr>
        <p:grpSpPr>
          <a:xfrm>
            <a:off x="0" y="1007706"/>
            <a:ext cx="3321698" cy="6275319"/>
            <a:chOff x="0" y="1007706"/>
            <a:chExt cx="3321698" cy="6275319"/>
          </a:xfrm>
        </p:grpSpPr>
        <p:pic>
          <p:nvPicPr>
            <p:cNvPr id="33" name="图片 32">
              <a:extLst>
                <a:ext uri="{FF2B5EF4-FFF2-40B4-BE49-F238E27FC236}">
                  <a16:creationId xmlns:a16="http://schemas.microsoft.com/office/drawing/2014/main" id="{DBD0C949-4AD5-4A9D-9CAC-7704EE0FD93D}"/>
                </a:ext>
              </a:extLst>
            </p:cNvPr>
            <p:cNvPicPr>
              <a:picLocks noChangeAspect="1"/>
            </p:cNvPicPr>
            <p:nvPr/>
          </p:nvPicPr>
          <p:blipFill>
            <a:blip r:embed="rId2"/>
            <a:stretch>
              <a:fillRect/>
            </a:stretch>
          </p:blipFill>
          <p:spPr>
            <a:xfrm>
              <a:off x="0" y="1007706"/>
              <a:ext cx="3116423" cy="5766318"/>
            </a:xfrm>
            <a:prstGeom prst="rect">
              <a:avLst/>
            </a:prstGeom>
          </p:spPr>
        </p:pic>
        <p:sp>
          <p:nvSpPr>
            <p:cNvPr id="34" name="文本框 33">
              <a:extLst>
                <a:ext uri="{FF2B5EF4-FFF2-40B4-BE49-F238E27FC236}">
                  <a16:creationId xmlns:a16="http://schemas.microsoft.com/office/drawing/2014/main" id="{44FDF426-57F8-4F44-A1CE-6BFCC46E62FB}"/>
                </a:ext>
              </a:extLst>
            </p:cNvPr>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30" name="文本框 29">
            <a:extLst>
              <a:ext uri="{FF2B5EF4-FFF2-40B4-BE49-F238E27FC236}">
                <a16:creationId xmlns:a16="http://schemas.microsoft.com/office/drawing/2014/main" id="{6B941C75-2F28-4F1B-9861-A7335AE3C4FB}"/>
              </a:ext>
            </a:extLst>
          </p:cNvPr>
          <p:cNvSpPr txBox="1"/>
          <p:nvPr/>
        </p:nvSpPr>
        <p:spPr>
          <a:xfrm>
            <a:off x="3054743" y="1940402"/>
            <a:ext cx="1950831" cy="4124206"/>
          </a:xfrm>
          <a:prstGeom prst="rect">
            <a:avLst/>
          </a:prstGeom>
          <a:noFill/>
        </p:spPr>
        <p:txBody>
          <a:bodyPr wrap="square" rtlCol="0">
            <a:spAutoFit/>
          </a:bodyPr>
          <a:lstStyle/>
          <a:p>
            <a:pPr algn="ctr"/>
            <a:r>
              <a:rPr lang="zh-CN" altLang="en-US" sz="2000" b="1" dirty="0">
                <a:ln w="0"/>
                <a:effectLst>
                  <a:outerShdw blurRad="38100" dist="19050" dir="2700000" algn="tl" rotWithShape="0">
                    <a:schemeClr val="dk1">
                      <a:alpha val="40000"/>
                    </a:schemeClr>
                  </a:outerShdw>
                </a:effectLst>
              </a:rPr>
              <a:t>教育</a:t>
            </a:r>
            <a:r>
              <a:rPr lang="en-US" altLang="zh-CN" sz="2000" b="1" dirty="0">
                <a:ln w="0"/>
                <a:effectLst>
                  <a:outerShdw blurRad="38100" dist="19050" dir="2700000" algn="tl" rotWithShape="0">
                    <a:schemeClr val="dk1">
                      <a:alpha val="40000"/>
                    </a:schemeClr>
                  </a:outerShdw>
                </a:effectLst>
              </a:rPr>
              <a:t>&gt;</a:t>
            </a:r>
            <a:r>
              <a:rPr lang="zh-CN" altLang="en-US" sz="2000" b="1" dirty="0">
                <a:ln w="0"/>
                <a:effectLst>
                  <a:outerShdw blurRad="38100" dist="19050" dir="2700000" algn="tl" rotWithShape="0">
                    <a:schemeClr val="dk1">
                      <a:alpha val="40000"/>
                    </a:schemeClr>
                  </a:outerShdw>
                </a:effectLst>
              </a:rPr>
              <a:t>财富</a:t>
            </a:r>
          </a:p>
          <a:p>
            <a:endParaRPr lang="en-US" altLang="zh-CN" sz="1600" dirty="0">
              <a:ln w="0"/>
              <a:effectLst>
                <a:outerShdw blurRad="38100" dist="19050" dir="2700000" algn="tl" rotWithShape="0">
                  <a:schemeClr val="dk1">
                    <a:alpha val="40000"/>
                  </a:schemeClr>
                </a:outerShdw>
              </a:effectLst>
            </a:endParaRPr>
          </a:p>
          <a:p>
            <a:r>
              <a:rPr lang="zh-CN" altLang="en-US" sz="1600" dirty="0">
                <a:ln w="0"/>
                <a:effectLst>
                  <a:outerShdw blurRad="38100" dist="19050" dir="2700000" algn="tl" rotWithShape="0">
                    <a:schemeClr val="dk1">
                      <a:alpha val="40000"/>
                    </a:schemeClr>
                  </a:outerShdw>
                </a:effectLst>
              </a:rPr>
              <a:t>中国古代大多数时间在决定社会地位的要素中都是教育大于财富</a:t>
            </a:r>
          </a:p>
          <a:p>
            <a:endParaRPr lang="zh-CN" altLang="en-US" sz="1600" dirty="0">
              <a:ln w="0"/>
              <a:effectLst>
                <a:outerShdw blurRad="38100" dist="19050" dir="2700000" algn="tl" rotWithShape="0">
                  <a:schemeClr val="dk1">
                    <a:alpha val="40000"/>
                  </a:schemeClr>
                </a:outerShdw>
              </a:effectLst>
            </a:endParaRPr>
          </a:p>
          <a:p>
            <a:r>
              <a:rPr lang="zh-CN" altLang="en-US" sz="1600" dirty="0">
                <a:ln w="0"/>
                <a:effectLst>
                  <a:outerShdw blurRad="38100" dist="19050" dir="2700000" algn="tl" rotWithShape="0">
                    <a:schemeClr val="dk1">
                      <a:alpha val="40000"/>
                    </a:schemeClr>
                  </a:outerShdw>
                </a:effectLst>
              </a:rPr>
              <a:t>《范进中举》中范进中举后胡屠夫不敢再打他，乡里的富豪前来道贺，不仅免去了他的债务，还送给了他许多财产，充满着巴结讨好的味道。</a:t>
            </a:r>
          </a:p>
          <a:p>
            <a:endParaRPr lang="zh-CN" altLang="en-US" dirty="0"/>
          </a:p>
        </p:txBody>
      </p:sp>
      <p:sp>
        <p:nvSpPr>
          <p:cNvPr id="3" name="灯片编号占位符 2">
            <a:extLst>
              <a:ext uri="{FF2B5EF4-FFF2-40B4-BE49-F238E27FC236}">
                <a16:creationId xmlns:a16="http://schemas.microsoft.com/office/drawing/2014/main" id="{3C7E70D1-23AA-4501-956F-CD7005DF3551}"/>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17</a:t>
            </a:fld>
            <a:endParaRPr lang="zh-CN" altLang="en-US" sz="18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92529" y="2130988"/>
            <a:ext cx="7350125" cy="1200329"/>
          </a:xfrm>
          <a:prstGeom prst="rect">
            <a:avLst/>
          </a:prstGeom>
          <a:noFill/>
        </p:spPr>
        <p:txBody>
          <a:bodyPr wrap="square" rtlCol="0">
            <a:spAutoFit/>
          </a:bodyPr>
          <a:lstStyle/>
          <a:p>
            <a:pPr algn="ctr"/>
            <a:r>
              <a:rPr lang="zh-CN" altLang="en-US" sz="3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清末西方的社会流动性</a:t>
            </a:r>
            <a:r>
              <a:rPr lang="en-US" altLang="zh-CN" sz="3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a:t>
            </a:r>
          </a:p>
          <a:p>
            <a:pPr algn="ctr"/>
            <a:r>
              <a:rPr lang="zh-CN" altLang="en-US" sz="3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以鲁宾斯坦的研究为例</a:t>
            </a:r>
          </a:p>
        </p:txBody>
      </p:sp>
      <p:sp>
        <p:nvSpPr>
          <p:cNvPr id="2" name="矩形 1"/>
          <p:cNvSpPr/>
          <p:nvPr/>
        </p:nvSpPr>
        <p:spPr>
          <a:xfrm>
            <a:off x="3048000" y="3367870"/>
            <a:ext cx="6096000" cy="584775"/>
          </a:xfrm>
          <a:prstGeom prst="rect">
            <a:avLst/>
          </a:prstGeom>
        </p:spPr>
        <p:txBody>
          <a:bodyPr>
            <a:spAutoFit/>
          </a:bodyPr>
          <a:lstStyle/>
          <a:p>
            <a:pPr algn="ctr"/>
            <a:r>
              <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类似中国明清时期的模型能够推广使用吗？同时代西方社会的社会流动性如何，受什么影响？</a:t>
            </a: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a:latin typeface="江城斜黑体 900W" panose="020B0A00000000000000" pitchFamily="34" charset="-122"/>
                <a:ea typeface="江城斜黑体 900W" panose="020B0A00000000000000" pitchFamily="34" charset="-122"/>
              </a:rPr>
              <a:t>03</a:t>
            </a:r>
            <a:endParaRPr lang="zh-CN" altLang="en-US" sz="5400" dirty="0">
              <a:latin typeface="江城斜黑体 900W" panose="020B0A00000000000000" pitchFamily="34" charset="-122"/>
              <a:ea typeface="江城斜黑体 900W" panose="020B0A00000000000000" pitchFamily="34" charset="-122"/>
            </a:endParaRPr>
          </a:p>
        </p:txBody>
      </p:sp>
      <p:sp>
        <p:nvSpPr>
          <p:cNvPr id="3" name="灯片编号占位符 2">
            <a:extLst>
              <a:ext uri="{FF2B5EF4-FFF2-40B4-BE49-F238E27FC236}">
                <a16:creationId xmlns:a16="http://schemas.microsoft.com/office/drawing/2014/main" id="{8A76C73D-A053-4118-BFCC-12E1A511B109}"/>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18</a:t>
            </a:fld>
            <a:endParaRPr lang="zh-CN" altLang="en-US" dirty="0">
              <a:solidFill>
                <a:srgbClr val="FF0000"/>
              </a:solidFill>
            </a:endParaRPr>
          </a:p>
        </p:txBody>
      </p:sp>
    </p:spTree>
    <p:extLst>
      <p:ext uri="{BB962C8B-B14F-4D97-AF65-F5344CB8AC3E}">
        <p14:creationId xmlns:p14="http://schemas.microsoft.com/office/powerpoint/2010/main" val="738495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91069" y="110433"/>
            <a:ext cx="4353046" cy="46166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鲁宾斯坦的研究</a:t>
            </a:r>
          </a:p>
        </p:txBody>
      </p:sp>
      <p:pic>
        <p:nvPicPr>
          <p:cNvPr id="21" name="图片 20">
            <a:extLst>
              <a:ext uri="{FF2B5EF4-FFF2-40B4-BE49-F238E27FC236}">
                <a16:creationId xmlns:a16="http://schemas.microsoft.com/office/drawing/2014/main" id="{5C188674-98F5-42F7-8777-1C9F4F472D4F}"/>
              </a:ext>
            </a:extLst>
          </p:cNvPr>
          <p:cNvPicPr>
            <a:picLocks noChangeAspect="1"/>
          </p:cNvPicPr>
          <p:nvPr/>
        </p:nvPicPr>
        <p:blipFill>
          <a:blip r:embed="rId3"/>
          <a:stretch>
            <a:fillRect/>
          </a:stretch>
        </p:blipFill>
        <p:spPr>
          <a:xfrm>
            <a:off x="3116423" y="1157777"/>
            <a:ext cx="5710633" cy="2542691"/>
          </a:xfrm>
          <a:prstGeom prst="rect">
            <a:avLst/>
          </a:prstGeom>
        </p:spPr>
      </p:pic>
      <p:sp>
        <p:nvSpPr>
          <p:cNvPr id="22" name="右大括号 21">
            <a:extLst>
              <a:ext uri="{FF2B5EF4-FFF2-40B4-BE49-F238E27FC236}">
                <a16:creationId xmlns:a16="http://schemas.microsoft.com/office/drawing/2014/main" id="{07052ECF-A07B-4FAA-AA9A-8F4356FBB501}"/>
              </a:ext>
            </a:extLst>
          </p:cNvPr>
          <p:cNvSpPr/>
          <p:nvPr/>
        </p:nvSpPr>
        <p:spPr>
          <a:xfrm>
            <a:off x="7977415" y="1157777"/>
            <a:ext cx="420136" cy="1202868"/>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23" name="文本框 22">
            <a:extLst>
              <a:ext uri="{FF2B5EF4-FFF2-40B4-BE49-F238E27FC236}">
                <a16:creationId xmlns:a16="http://schemas.microsoft.com/office/drawing/2014/main" id="{7C1FC91C-493E-4A9E-862C-7B7C893A579B}"/>
              </a:ext>
            </a:extLst>
          </p:cNvPr>
          <p:cNvSpPr txBox="1"/>
          <p:nvPr/>
        </p:nvSpPr>
        <p:spPr>
          <a:xfrm>
            <a:off x="8361248" y="1497601"/>
            <a:ext cx="3789242" cy="523220"/>
          </a:xfrm>
          <a:prstGeom prst="rect">
            <a:avLst/>
          </a:prstGeom>
          <a:noFill/>
        </p:spPr>
        <p:txBody>
          <a:bodyPr wrap="square">
            <a:spAutoFit/>
          </a:bodyPr>
          <a:lstStyle/>
          <a:p>
            <a:r>
              <a:rPr lang="zh-CN" altLang="zh-CN" sz="1400" kern="0" dirty="0">
                <a:effectLst/>
                <a:ea typeface="等线" panose="02010600030101010101" pitchFamily="2" charset="-122"/>
                <a:cs typeface="Times New Roman" panose="02020603050405020304" pitchFamily="18" charset="0"/>
              </a:rPr>
              <a:t>上三层基本都是由不同大小程度的地主、商人和</a:t>
            </a:r>
            <a:r>
              <a:rPr lang="zh-CN" altLang="zh-CN" sz="1400" b="1" kern="0" dirty="0">
                <a:effectLst/>
                <a:ea typeface="等线" panose="02010600030101010101" pitchFamily="2" charset="-122"/>
                <a:cs typeface="Times New Roman" panose="02020603050405020304" pitchFamily="18" charset="0"/>
              </a:rPr>
              <a:t>专职人员（法官、主教、教授）</a:t>
            </a:r>
            <a:r>
              <a:rPr lang="zh-CN" altLang="zh-CN" sz="1400" kern="0" dirty="0">
                <a:effectLst/>
                <a:ea typeface="等线" panose="02010600030101010101" pitchFamily="2" charset="-122"/>
                <a:cs typeface="Times New Roman" panose="02020603050405020304" pitchFamily="18" charset="0"/>
              </a:rPr>
              <a:t>构成</a:t>
            </a:r>
            <a:endParaRPr lang="zh-CN" altLang="en-US" sz="1400" dirty="0"/>
          </a:p>
        </p:txBody>
      </p:sp>
      <p:sp>
        <p:nvSpPr>
          <p:cNvPr id="24" name="文本框 23">
            <a:extLst>
              <a:ext uri="{FF2B5EF4-FFF2-40B4-BE49-F238E27FC236}">
                <a16:creationId xmlns:a16="http://schemas.microsoft.com/office/drawing/2014/main" id="{49DACCC1-2948-4F67-835D-50D2770B25BE}"/>
              </a:ext>
            </a:extLst>
          </p:cNvPr>
          <p:cNvSpPr txBox="1"/>
          <p:nvPr/>
        </p:nvSpPr>
        <p:spPr>
          <a:xfrm>
            <a:off x="3316532" y="4499894"/>
            <a:ext cx="5558935" cy="1015663"/>
          </a:xfrm>
          <a:prstGeom prst="rect">
            <a:avLst/>
          </a:prstGeom>
          <a:noFill/>
        </p:spPr>
        <p:txBody>
          <a:bodyPr wrap="square">
            <a:spAutoFit/>
          </a:bodyPr>
          <a:lstStyle/>
          <a:p>
            <a:pPr marL="342900" indent="-342900">
              <a:buFont typeface="Wingdings" panose="05000000000000000000" pitchFamily="2" charset="2"/>
              <a:buChar char="Ø"/>
            </a:pPr>
            <a:r>
              <a:rPr lang="zh-CN" altLang="zh-CN" sz="2000" kern="0" dirty="0">
                <a:effectLst/>
                <a:ea typeface="等线" panose="02010600030101010101" pitchFamily="2" charset="-122"/>
                <a:cs typeface="Times New Roman" panose="02020603050405020304" pitchFamily="18" charset="0"/>
              </a:rPr>
              <a:t>教育</a:t>
            </a:r>
            <a:r>
              <a:rPr lang="zh-CN" altLang="en-US" sz="2000" kern="0" dirty="0">
                <a:effectLst/>
                <a:ea typeface="等线" panose="02010600030101010101" pitchFamily="2" charset="-122"/>
                <a:cs typeface="Times New Roman" panose="02020603050405020304" pitchFamily="18" charset="0"/>
              </a:rPr>
              <a:t>真的</a:t>
            </a:r>
            <a:r>
              <a:rPr lang="zh-CN" altLang="zh-CN" sz="2000" kern="0" dirty="0">
                <a:effectLst/>
                <a:ea typeface="等线" panose="02010600030101010101" pitchFamily="2" charset="-122"/>
                <a:cs typeface="Times New Roman" panose="02020603050405020304" pitchFamily="18" charset="0"/>
              </a:rPr>
              <a:t>能提升人的社会地位吗？</a:t>
            </a:r>
            <a:br>
              <a:rPr lang="en-US" altLang="zh-CN" sz="2000" kern="0" dirty="0">
                <a:effectLst/>
                <a:ea typeface="等线" panose="02010600030101010101" pitchFamily="2" charset="-122"/>
                <a:cs typeface="Times New Roman" panose="02020603050405020304" pitchFamily="18" charset="0"/>
              </a:rPr>
            </a:br>
            <a:endParaRPr lang="en-US" altLang="zh-CN" sz="2000" kern="0" dirty="0">
              <a:effectLst/>
              <a:ea typeface="等线" panose="02010600030101010101" pitchFamily="2" charset="-122"/>
              <a:cs typeface="Times New Roman" panose="02020603050405020304" pitchFamily="18" charset="0"/>
            </a:endParaRPr>
          </a:p>
          <a:p>
            <a:r>
              <a:rPr lang="en-US" altLang="zh-CN" sz="2000" kern="0" dirty="0">
                <a:effectLst/>
                <a:ea typeface="等线" panose="02010600030101010101" pitchFamily="2" charset="-122"/>
                <a:cs typeface="Times New Roman" panose="02020603050405020304" pitchFamily="18" charset="0"/>
              </a:rPr>
              <a:t>——</a:t>
            </a:r>
            <a:r>
              <a:rPr lang="zh-CN" altLang="en-US" sz="2000" b="1" kern="0" dirty="0">
                <a:effectLst/>
                <a:ea typeface="等线" panose="02010600030101010101" pitchFamily="2" charset="-122"/>
                <a:cs typeface="Times New Roman" panose="02020603050405020304" pitchFamily="18" charset="0"/>
              </a:rPr>
              <a:t>内生性</a:t>
            </a:r>
            <a:r>
              <a:rPr lang="zh-CN" altLang="en-US" sz="2000" kern="0" dirty="0">
                <a:effectLst/>
                <a:ea typeface="等线" panose="02010600030101010101" pitchFamily="2" charset="-122"/>
                <a:cs typeface="Times New Roman" panose="02020603050405020304" pitchFamily="18" charset="0"/>
              </a:rPr>
              <a:t>问题</a:t>
            </a:r>
            <a:endParaRPr lang="zh-CN" altLang="en-US" sz="2000" dirty="0"/>
          </a:p>
        </p:txBody>
      </p:sp>
      <p:pic>
        <p:nvPicPr>
          <p:cNvPr id="25" name="图片 24">
            <a:extLst>
              <a:ext uri="{FF2B5EF4-FFF2-40B4-BE49-F238E27FC236}">
                <a16:creationId xmlns:a16="http://schemas.microsoft.com/office/drawing/2014/main" id="{9D5ADB2F-1AC1-4640-B71C-9D3C3DC5F512}"/>
              </a:ext>
            </a:extLst>
          </p:cNvPr>
          <p:cNvPicPr>
            <a:picLocks noChangeAspect="1"/>
          </p:cNvPicPr>
          <p:nvPr/>
        </p:nvPicPr>
        <p:blipFill>
          <a:blip r:embed="rId4"/>
          <a:stretch>
            <a:fillRect/>
          </a:stretch>
        </p:blipFill>
        <p:spPr>
          <a:xfrm>
            <a:off x="6096000" y="4040292"/>
            <a:ext cx="5809862" cy="1990697"/>
          </a:xfrm>
          <a:prstGeom prst="rect">
            <a:avLst/>
          </a:prstGeom>
        </p:spPr>
      </p:pic>
      <p:grpSp>
        <p:nvGrpSpPr>
          <p:cNvPr id="26" name="组合 25">
            <a:extLst>
              <a:ext uri="{FF2B5EF4-FFF2-40B4-BE49-F238E27FC236}">
                <a16:creationId xmlns:a16="http://schemas.microsoft.com/office/drawing/2014/main" id="{045140E1-0F7B-431C-A869-FEBC5B3AD55C}"/>
              </a:ext>
            </a:extLst>
          </p:cNvPr>
          <p:cNvGrpSpPr/>
          <p:nvPr/>
        </p:nvGrpSpPr>
        <p:grpSpPr>
          <a:xfrm>
            <a:off x="0" y="1007706"/>
            <a:ext cx="3321698" cy="6275319"/>
            <a:chOff x="0" y="1007706"/>
            <a:chExt cx="3321698" cy="6275319"/>
          </a:xfrm>
        </p:grpSpPr>
        <p:pic>
          <p:nvPicPr>
            <p:cNvPr id="27" name="图片 26">
              <a:extLst>
                <a:ext uri="{FF2B5EF4-FFF2-40B4-BE49-F238E27FC236}">
                  <a16:creationId xmlns:a16="http://schemas.microsoft.com/office/drawing/2014/main" id="{C331A4C0-A47A-4D88-B76E-D1DB460B60B4}"/>
                </a:ext>
              </a:extLst>
            </p:cNvPr>
            <p:cNvPicPr>
              <a:picLocks noChangeAspect="1"/>
            </p:cNvPicPr>
            <p:nvPr/>
          </p:nvPicPr>
          <p:blipFill>
            <a:blip r:embed="rId5"/>
            <a:stretch>
              <a:fillRect/>
            </a:stretch>
          </p:blipFill>
          <p:spPr>
            <a:xfrm>
              <a:off x="0" y="1007706"/>
              <a:ext cx="3116423" cy="5766318"/>
            </a:xfrm>
            <a:prstGeom prst="rect">
              <a:avLst/>
            </a:prstGeom>
          </p:spPr>
        </p:pic>
        <p:sp>
          <p:nvSpPr>
            <p:cNvPr id="28" name="文本框 27">
              <a:extLst>
                <a:ext uri="{FF2B5EF4-FFF2-40B4-BE49-F238E27FC236}">
                  <a16:creationId xmlns:a16="http://schemas.microsoft.com/office/drawing/2014/main" id="{5D8E273E-74CC-4EBC-9B56-1A1445BD6762}"/>
                </a:ext>
              </a:extLst>
            </p:cNvPr>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 name="灯片编号占位符 1">
            <a:extLst>
              <a:ext uri="{FF2B5EF4-FFF2-40B4-BE49-F238E27FC236}">
                <a16:creationId xmlns:a16="http://schemas.microsoft.com/office/drawing/2014/main" id="{97A546EE-60FA-4B76-85DA-64BDC4C1F758}"/>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19</a:t>
            </a:fld>
            <a:endParaRPr lang="zh-CN" altLang="en-US" sz="1800" dirty="0">
              <a:solidFill>
                <a:srgbClr val="FF0000"/>
              </a:solidFill>
            </a:endParaRPr>
          </a:p>
        </p:txBody>
      </p:sp>
    </p:spTree>
    <p:extLst>
      <p:ext uri="{BB962C8B-B14F-4D97-AF65-F5344CB8AC3E}">
        <p14:creationId xmlns:p14="http://schemas.microsoft.com/office/powerpoint/2010/main" val="14231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圆角矩形 24"/>
          <p:cNvSpPr/>
          <p:nvPr/>
        </p:nvSpPr>
        <p:spPr>
          <a:xfrm>
            <a:off x="4767312" y="304285"/>
            <a:ext cx="2638324" cy="911796"/>
          </a:xfrm>
          <a:prstGeom prst="roundRect">
            <a:avLst>
              <a:gd name="adj" fmla="val 9468"/>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grpSp>
        <p:nvGrpSpPr>
          <p:cNvPr id="5" name="组合 4"/>
          <p:cNvGrpSpPr/>
          <p:nvPr/>
        </p:nvGrpSpPr>
        <p:grpSpPr>
          <a:xfrm>
            <a:off x="1790700" y="890811"/>
            <a:ext cx="8896350" cy="5524500"/>
            <a:chOff x="1790700" y="658586"/>
            <a:chExt cx="8896350" cy="5524500"/>
          </a:xfrm>
        </p:grpSpPr>
        <p:sp>
          <p:nvSpPr>
            <p:cNvPr id="52" name="圆角矩形 51"/>
            <p:cNvSpPr/>
            <p:nvPr/>
          </p:nvSpPr>
          <p:spPr>
            <a:xfrm>
              <a:off x="2095500" y="963386"/>
              <a:ext cx="8591550" cy="521970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810985"/>
              <a:ext cx="8591550" cy="5226957"/>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658586"/>
              <a:ext cx="8591550" cy="5248728"/>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273300" y="677948"/>
            <a:ext cx="603251" cy="133627"/>
            <a:chOff x="2273300" y="968237"/>
            <a:chExt cx="603251" cy="133627"/>
          </a:xfrm>
        </p:grpSpPr>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p:nvPr/>
        </p:nvCxnSpPr>
        <p:spPr>
          <a:xfrm flipV="1">
            <a:off x="1943100" y="5428206"/>
            <a:ext cx="460315"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995852" y="1089994"/>
            <a:ext cx="411075"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flipV="1">
            <a:off x="9661651" y="5428206"/>
            <a:ext cx="631194"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9656835" y="1089994"/>
            <a:ext cx="563675"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446129" y="266418"/>
            <a:ext cx="1280690" cy="584775"/>
          </a:xfrm>
          <a:prstGeom prst="rect">
            <a:avLst/>
          </a:prstGeom>
          <a:noFill/>
        </p:spPr>
        <p:txBody>
          <a:bodyPr wrap="square" rtlCol="0">
            <a:spAutoFit/>
          </a:bodyPr>
          <a:lstStyle/>
          <a:p>
            <a:pPr algn="dist"/>
            <a:r>
              <a:rPr lang="zh-CN" altLang="en-US" sz="3200" dirty="0">
                <a:solidFill>
                  <a:schemeClr val="bg1"/>
                </a:solidFill>
                <a:latin typeface="江城斜黑体 900W" panose="020B0A00000000000000" pitchFamily="34" charset="-122"/>
                <a:ea typeface="江城斜黑体 900W" panose="020B0A00000000000000" pitchFamily="34" charset="-122"/>
              </a:rPr>
              <a:t>目录</a:t>
            </a:r>
          </a:p>
        </p:txBody>
      </p:sp>
      <p:grpSp>
        <p:nvGrpSpPr>
          <p:cNvPr id="8" name="组合 7"/>
          <p:cNvGrpSpPr/>
          <p:nvPr/>
        </p:nvGrpSpPr>
        <p:grpSpPr>
          <a:xfrm>
            <a:off x="2440440" y="1615257"/>
            <a:ext cx="7264175" cy="590659"/>
            <a:chOff x="2411412" y="1383032"/>
            <a:chExt cx="7264175" cy="590659"/>
          </a:xfrm>
        </p:grpSpPr>
        <p:sp>
          <p:nvSpPr>
            <p:cNvPr id="23" name="圆角矩形 22"/>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888883" y="1492301"/>
              <a:ext cx="4148919" cy="400110"/>
            </a:xfrm>
            <a:prstGeom prst="rect">
              <a:avLst/>
            </a:prstGeom>
          </p:spPr>
          <p:txBody>
            <a:bodyPr wrap="square">
              <a:spAutoFit/>
            </a:bodyPr>
            <a:lstStyle/>
            <a:p>
              <a:r>
                <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社会流动性简介</a:t>
              </a:r>
            </a:p>
          </p:txBody>
        </p:sp>
        <p:sp>
          <p:nvSpPr>
            <p:cNvPr id="7" name="椭圆 6"/>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江城斜黑体 900W" panose="020B0A00000000000000" pitchFamily="34" charset="-122"/>
                  <a:ea typeface="江城斜黑体 900W" panose="020B0A00000000000000" pitchFamily="34" charset="-122"/>
                </a:rPr>
                <a:t>1</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30" name="组合 29"/>
          <p:cNvGrpSpPr/>
          <p:nvPr/>
        </p:nvGrpSpPr>
        <p:grpSpPr>
          <a:xfrm>
            <a:off x="2440440" y="2396826"/>
            <a:ext cx="7264175" cy="590659"/>
            <a:chOff x="2411412" y="1383032"/>
            <a:chExt cx="7264175" cy="590659"/>
          </a:xfrm>
        </p:grpSpPr>
        <p:sp>
          <p:nvSpPr>
            <p:cNvPr id="31" name="圆角矩形 30"/>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850349" y="1524818"/>
              <a:ext cx="5175528" cy="400110"/>
            </a:xfrm>
            <a:prstGeom prst="rect">
              <a:avLst/>
            </a:prstGeom>
          </p:spPr>
          <p:txBody>
            <a:bodyPr wrap="square">
              <a:spAutoFit/>
            </a:bodyPr>
            <a:lstStyle/>
            <a:p>
              <a:r>
                <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明清时期的社会流动性</a:t>
              </a:r>
              <a:r>
                <a:rPr lang="en-US" altLang="zh-CN"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a:t>
              </a:r>
              <a:r>
                <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以王氏家族为例</a:t>
              </a:r>
            </a:p>
          </p:txBody>
        </p:sp>
        <p:sp>
          <p:nvSpPr>
            <p:cNvPr id="33" name="椭圆 32"/>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江城斜黑体 900W" panose="020B0A00000000000000" pitchFamily="34" charset="-122"/>
                  <a:ea typeface="江城斜黑体 900W" panose="020B0A00000000000000" pitchFamily="34" charset="-122"/>
                </a:rPr>
                <a:t>2</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34" name="组合 33"/>
          <p:cNvGrpSpPr/>
          <p:nvPr/>
        </p:nvGrpSpPr>
        <p:grpSpPr>
          <a:xfrm>
            <a:off x="2440440" y="3178395"/>
            <a:ext cx="7264175" cy="590659"/>
            <a:chOff x="2411412" y="1383032"/>
            <a:chExt cx="7264175" cy="590659"/>
          </a:xfrm>
        </p:grpSpPr>
        <p:sp>
          <p:nvSpPr>
            <p:cNvPr id="35" name="圆角矩形 34"/>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850349" y="1478306"/>
              <a:ext cx="5815972" cy="400110"/>
            </a:xfrm>
            <a:prstGeom prst="rect">
              <a:avLst/>
            </a:prstGeom>
          </p:spPr>
          <p:txBody>
            <a:bodyPr wrap="square">
              <a:spAutoFit/>
            </a:bodyPr>
            <a:lstStyle/>
            <a:p>
              <a:r>
                <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清末西方的社会流动性</a:t>
              </a:r>
              <a:r>
                <a:rPr lang="en-US" altLang="zh-CN"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a:t>
              </a:r>
              <a:r>
                <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以鲁宾斯坦的研究为例</a:t>
              </a:r>
            </a:p>
          </p:txBody>
        </p:sp>
        <p:sp>
          <p:nvSpPr>
            <p:cNvPr id="37" name="椭圆 36"/>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江城斜黑体 900W" panose="020B0A00000000000000" pitchFamily="34" charset="-122"/>
                  <a:ea typeface="江城斜黑体 900W" panose="020B0A00000000000000" pitchFamily="34" charset="-122"/>
                </a:rPr>
                <a:t>3</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38" name="组合 37"/>
          <p:cNvGrpSpPr/>
          <p:nvPr/>
        </p:nvGrpSpPr>
        <p:grpSpPr>
          <a:xfrm>
            <a:off x="2440440" y="3959964"/>
            <a:ext cx="7264175" cy="590659"/>
            <a:chOff x="2411412" y="1383032"/>
            <a:chExt cx="7264175" cy="590659"/>
          </a:xfrm>
        </p:grpSpPr>
        <p:sp>
          <p:nvSpPr>
            <p:cNvPr id="39" name="圆角矩形 38"/>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888883" y="1478306"/>
              <a:ext cx="4148919" cy="400110"/>
            </a:xfrm>
            <a:prstGeom prst="rect">
              <a:avLst/>
            </a:prstGeom>
          </p:spPr>
          <p:txBody>
            <a:bodyPr wrap="square">
              <a:spAutoFit/>
            </a:bodyPr>
            <a:lstStyle/>
            <a:p>
              <a:r>
                <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现代的社会流动性指数模型</a:t>
              </a:r>
            </a:p>
          </p:txBody>
        </p:sp>
        <p:sp>
          <p:nvSpPr>
            <p:cNvPr id="41" name="椭圆 40"/>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江城斜黑体 900W" panose="020B0A00000000000000" pitchFamily="34" charset="-122"/>
                  <a:ea typeface="江城斜黑体 900W" panose="020B0A00000000000000" pitchFamily="34" charset="-122"/>
                </a:rPr>
                <a:t>4</a:t>
              </a:r>
              <a:endParaRPr lang="zh-CN" altLang="en-US" sz="3200" dirty="0">
                <a:latin typeface="江城斜黑体 900W" panose="020B0A00000000000000" pitchFamily="34" charset="-122"/>
                <a:ea typeface="江城斜黑体 900W" panose="020B0A00000000000000" pitchFamily="34" charset="-122"/>
              </a:endParaRPr>
            </a:p>
          </p:txBody>
        </p:sp>
      </p:grpSp>
      <p:sp>
        <p:nvSpPr>
          <p:cNvPr id="2" name="文本框 1"/>
          <p:cNvSpPr txBox="1"/>
          <p:nvPr/>
        </p:nvSpPr>
        <p:spPr>
          <a:xfrm>
            <a:off x="1207363" y="186431"/>
            <a:ext cx="2317072" cy="307777"/>
          </a:xfrm>
          <a:prstGeom prst="rect">
            <a:avLst/>
          </a:prstGeom>
          <a:noFill/>
        </p:spPr>
        <p:txBody>
          <a:bodyPr wrap="square" rtlCol="0">
            <a:spAutoFit/>
          </a:bodyPr>
          <a:lstStyle/>
          <a:p>
            <a:r>
              <a:rPr lang="en-US" altLang="zh-CN" sz="1400" dirty="0">
                <a:solidFill>
                  <a:srgbClr val="F4F6F5"/>
                </a:solidFill>
              </a:rPr>
              <a:t>https://www.ypppt.com/</a:t>
            </a:r>
            <a:endParaRPr lang="zh-CN" altLang="en-US" sz="1400" dirty="0">
              <a:solidFill>
                <a:srgbClr val="F4F6F5"/>
              </a:solidFill>
            </a:endParaRPr>
          </a:p>
        </p:txBody>
      </p:sp>
      <p:sp>
        <p:nvSpPr>
          <p:cNvPr id="3" name="灯片编号占位符 2">
            <a:extLst>
              <a:ext uri="{FF2B5EF4-FFF2-40B4-BE49-F238E27FC236}">
                <a16:creationId xmlns:a16="http://schemas.microsoft.com/office/drawing/2014/main" id="{FA8667C9-6451-4F93-BC74-6E3A76B73B22}"/>
              </a:ext>
            </a:extLst>
          </p:cNvPr>
          <p:cNvSpPr>
            <a:spLocks noGrp="1"/>
          </p:cNvSpPr>
          <p:nvPr>
            <p:ph type="sldNum" sz="quarter" idx="12"/>
          </p:nvPr>
        </p:nvSpPr>
        <p:spPr/>
        <p:txBody>
          <a:bodyPr/>
          <a:lstStyle/>
          <a:p>
            <a:fld id="{7D9BB5D0-35E4-459D-AEF3-FE4D7C45CC19}" type="slidenum">
              <a:rPr lang="zh-CN" altLang="en-US" sz="2000">
                <a:solidFill>
                  <a:srgbClr val="FF0000"/>
                </a:solidFill>
              </a:rPr>
              <a:pPr/>
              <a:t>2</a:t>
            </a:fld>
            <a:endParaRPr lang="zh-CN" altLang="en-US" sz="2000" dirty="0">
              <a:solidFill>
                <a:srgbClr val="FF0000"/>
              </a:solidFill>
            </a:endParaRPr>
          </a:p>
        </p:txBody>
      </p:sp>
    </p:spTree>
    <p:extLst>
      <p:ext uri="{BB962C8B-B14F-4D97-AF65-F5344CB8AC3E}">
        <p14:creationId xmlns:p14="http://schemas.microsoft.com/office/powerpoint/2010/main" val="28529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91069" y="110433"/>
            <a:ext cx="4353046" cy="46166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鲁宾斯坦的研究数据概览</a:t>
            </a:r>
          </a:p>
        </p:txBody>
      </p:sp>
      <p:sp>
        <p:nvSpPr>
          <p:cNvPr id="10" name="文本框 9">
            <a:extLst>
              <a:ext uri="{FF2B5EF4-FFF2-40B4-BE49-F238E27FC236}">
                <a16:creationId xmlns:a16="http://schemas.microsoft.com/office/drawing/2014/main" id="{D6BB80CF-C0EB-49FE-B2D6-B6153E636C3C}"/>
              </a:ext>
            </a:extLst>
          </p:cNvPr>
          <p:cNvSpPr txBox="1"/>
          <p:nvPr/>
        </p:nvSpPr>
        <p:spPr>
          <a:xfrm>
            <a:off x="2774566" y="959011"/>
            <a:ext cx="2233005" cy="461665"/>
          </a:xfrm>
          <a:prstGeom prst="rect">
            <a:avLst/>
          </a:prstGeom>
          <a:noFill/>
        </p:spPr>
        <p:txBody>
          <a:bodyPr wrap="square">
            <a:spAutoFit/>
          </a:bodyPr>
          <a:lstStyle/>
          <a:p>
            <a:r>
              <a:rPr lang="en-US" altLang="zh-CN" sz="2400" b="1" kern="0" dirty="0">
                <a:solidFill>
                  <a:srgbClr val="000000"/>
                </a:solidFill>
                <a:effectLst/>
                <a:ea typeface="等线" panose="02010600030101010101" pitchFamily="2" charset="-122"/>
                <a:cs typeface="Times New Roman" panose="02020603050405020304" pitchFamily="18" charset="0"/>
              </a:rPr>
              <a:t>Oxford: Fathers</a:t>
            </a:r>
            <a:endParaRPr lang="zh-CN" altLang="en-US" sz="2400" b="1" dirty="0">
              <a:solidFill>
                <a:srgbClr val="000000"/>
              </a:solidFill>
            </a:endParaRPr>
          </a:p>
        </p:txBody>
      </p:sp>
      <p:sp>
        <p:nvSpPr>
          <p:cNvPr id="11" name="文本框 10">
            <a:extLst>
              <a:ext uri="{FF2B5EF4-FFF2-40B4-BE49-F238E27FC236}">
                <a16:creationId xmlns:a16="http://schemas.microsoft.com/office/drawing/2014/main" id="{B4C522CE-92AD-4A2A-A1F0-5C39D662A1E0}"/>
              </a:ext>
            </a:extLst>
          </p:cNvPr>
          <p:cNvSpPr txBox="1"/>
          <p:nvPr/>
        </p:nvSpPr>
        <p:spPr>
          <a:xfrm>
            <a:off x="2774566" y="4097032"/>
            <a:ext cx="2862530" cy="461665"/>
          </a:xfrm>
          <a:prstGeom prst="rect">
            <a:avLst/>
          </a:prstGeom>
          <a:noFill/>
        </p:spPr>
        <p:txBody>
          <a:bodyPr wrap="square">
            <a:spAutoFit/>
          </a:bodyPr>
          <a:lstStyle/>
          <a:p>
            <a:r>
              <a:rPr lang="en-US" altLang="zh-CN" sz="2400" b="1" kern="0" dirty="0">
                <a:solidFill>
                  <a:srgbClr val="000000"/>
                </a:solidFill>
                <a:effectLst/>
                <a:ea typeface="等线" panose="02010600030101010101" pitchFamily="2" charset="-122"/>
                <a:cs typeface="Times New Roman" panose="02020603050405020304" pitchFamily="18" charset="0"/>
              </a:rPr>
              <a:t>Oxford: </a:t>
            </a:r>
            <a:r>
              <a:rPr lang="en-US" altLang="zh-CN" sz="2400" b="1" kern="0" dirty="0" err="1">
                <a:solidFill>
                  <a:srgbClr val="000000"/>
                </a:solidFill>
                <a:effectLst/>
                <a:ea typeface="等线" panose="02010600030101010101" pitchFamily="2" charset="-122"/>
                <a:cs typeface="Times New Roman" panose="02020603050405020304" pitchFamily="18" charset="0"/>
              </a:rPr>
              <a:t>Metriculants</a:t>
            </a:r>
            <a:endParaRPr lang="zh-CN" altLang="en-US" sz="2400" b="1" dirty="0">
              <a:solidFill>
                <a:srgbClr val="000000"/>
              </a:solidFill>
            </a:endParaRPr>
          </a:p>
        </p:txBody>
      </p:sp>
      <p:pic>
        <p:nvPicPr>
          <p:cNvPr id="12" name="图片 11">
            <a:extLst>
              <a:ext uri="{FF2B5EF4-FFF2-40B4-BE49-F238E27FC236}">
                <a16:creationId xmlns:a16="http://schemas.microsoft.com/office/drawing/2014/main" id="{0D4B23C5-83A1-4111-BCEA-90175278C5D9}"/>
              </a:ext>
            </a:extLst>
          </p:cNvPr>
          <p:cNvPicPr>
            <a:picLocks noChangeAspect="1"/>
          </p:cNvPicPr>
          <p:nvPr/>
        </p:nvPicPr>
        <p:blipFill>
          <a:blip r:embed="rId3"/>
          <a:stretch>
            <a:fillRect/>
          </a:stretch>
        </p:blipFill>
        <p:spPr>
          <a:xfrm>
            <a:off x="0" y="4507483"/>
            <a:ext cx="7166915" cy="2350517"/>
          </a:xfrm>
          <a:prstGeom prst="rect">
            <a:avLst/>
          </a:prstGeom>
        </p:spPr>
      </p:pic>
      <p:grpSp>
        <p:nvGrpSpPr>
          <p:cNvPr id="13" name="组合 12">
            <a:extLst>
              <a:ext uri="{FF2B5EF4-FFF2-40B4-BE49-F238E27FC236}">
                <a16:creationId xmlns:a16="http://schemas.microsoft.com/office/drawing/2014/main" id="{475A4C80-C5D4-4D31-8B38-B2AF9A8B2CB8}"/>
              </a:ext>
            </a:extLst>
          </p:cNvPr>
          <p:cNvGrpSpPr/>
          <p:nvPr/>
        </p:nvGrpSpPr>
        <p:grpSpPr>
          <a:xfrm>
            <a:off x="0" y="1484878"/>
            <a:ext cx="7166915" cy="2663368"/>
            <a:chOff x="4475231" y="984181"/>
            <a:chExt cx="7166915" cy="2663368"/>
          </a:xfrm>
        </p:grpSpPr>
        <p:pic>
          <p:nvPicPr>
            <p:cNvPr id="14" name="图片 13">
              <a:extLst>
                <a:ext uri="{FF2B5EF4-FFF2-40B4-BE49-F238E27FC236}">
                  <a16:creationId xmlns:a16="http://schemas.microsoft.com/office/drawing/2014/main" id="{CDC83CD6-F974-4102-93F7-C5B558D3F864}"/>
                </a:ext>
              </a:extLst>
            </p:cNvPr>
            <p:cNvPicPr>
              <a:picLocks noChangeAspect="1"/>
            </p:cNvPicPr>
            <p:nvPr/>
          </p:nvPicPr>
          <p:blipFill rotWithShape="1">
            <a:blip r:embed="rId4"/>
            <a:srcRect t="12120"/>
            <a:stretch/>
          </p:blipFill>
          <p:spPr>
            <a:xfrm>
              <a:off x="4475231" y="984181"/>
              <a:ext cx="7166915" cy="2663368"/>
            </a:xfrm>
            <a:prstGeom prst="rect">
              <a:avLst/>
            </a:prstGeom>
          </p:spPr>
        </p:pic>
        <p:sp>
          <p:nvSpPr>
            <p:cNvPr id="15" name="矩形 14">
              <a:extLst>
                <a:ext uri="{FF2B5EF4-FFF2-40B4-BE49-F238E27FC236}">
                  <a16:creationId xmlns:a16="http://schemas.microsoft.com/office/drawing/2014/main" id="{E30DFCFA-4F22-4358-A7C4-A4789F908463}"/>
                </a:ext>
              </a:extLst>
            </p:cNvPr>
            <p:cNvSpPr/>
            <p:nvPr/>
          </p:nvSpPr>
          <p:spPr>
            <a:xfrm>
              <a:off x="10130117" y="1866631"/>
              <a:ext cx="618065" cy="28390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F76DB698-BEBF-4275-BA21-0ABCE5E9261F}"/>
                </a:ext>
              </a:extLst>
            </p:cNvPr>
            <p:cNvSpPr/>
            <p:nvPr/>
          </p:nvSpPr>
          <p:spPr>
            <a:xfrm>
              <a:off x="11007663" y="2529220"/>
              <a:ext cx="634483" cy="28390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44AD480-1EA9-4263-84C2-80A26E4D70C8}"/>
                </a:ext>
              </a:extLst>
            </p:cNvPr>
            <p:cNvSpPr/>
            <p:nvPr/>
          </p:nvSpPr>
          <p:spPr>
            <a:xfrm>
              <a:off x="4602980" y="2793499"/>
              <a:ext cx="634484" cy="34544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a:extLst>
              <a:ext uri="{FF2B5EF4-FFF2-40B4-BE49-F238E27FC236}">
                <a16:creationId xmlns:a16="http://schemas.microsoft.com/office/drawing/2014/main" id="{F543B2ED-85E5-46F1-AD7D-8C8A2ACD9BA0}"/>
              </a:ext>
            </a:extLst>
          </p:cNvPr>
          <p:cNvSpPr/>
          <p:nvPr/>
        </p:nvSpPr>
        <p:spPr>
          <a:xfrm>
            <a:off x="5355771" y="5925977"/>
            <a:ext cx="1811144" cy="34544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7F241B9-C4AA-40C1-B754-8037B0AD51A1}"/>
              </a:ext>
            </a:extLst>
          </p:cNvPr>
          <p:cNvSpPr txBox="1"/>
          <p:nvPr/>
        </p:nvSpPr>
        <p:spPr>
          <a:xfrm>
            <a:off x="7166915" y="4542125"/>
            <a:ext cx="3576919" cy="83099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1840: Unknow = 11</a:t>
            </a:r>
          </a:p>
          <a:p>
            <a:r>
              <a:rPr lang="en-US" altLang="zh-CN" sz="1600" dirty="0">
                <a:latin typeface="Times New Roman" panose="02020603050405020304" pitchFamily="18" charset="0"/>
                <a:cs typeface="Times New Roman" panose="02020603050405020304" pitchFamily="18" charset="0"/>
              </a:rPr>
              <a:t>          ‘Esquire’ = 1</a:t>
            </a:r>
          </a:p>
          <a:p>
            <a:r>
              <a:rPr lang="en-US" altLang="zh-CN" sz="1600" dirty="0">
                <a:latin typeface="Times New Roman" panose="02020603050405020304" pitchFamily="18" charset="0"/>
                <a:cs typeface="Times New Roman" panose="02020603050405020304" pitchFamily="18" charset="0"/>
              </a:rPr>
              <a:t>          Anglican Clergymen = 61 (59.2%)</a:t>
            </a:r>
          </a:p>
        </p:txBody>
      </p:sp>
      <p:sp>
        <p:nvSpPr>
          <p:cNvPr id="20" name="文本框 19">
            <a:extLst>
              <a:ext uri="{FF2B5EF4-FFF2-40B4-BE49-F238E27FC236}">
                <a16:creationId xmlns:a16="http://schemas.microsoft.com/office/drawing/2014/main" id="{D46817C8-B60C-43D6-9C69-F4737888607F}"/>
              </a:ext>
            </a:extLst>
          </p:cNvPr>
          <p:cNvSpPr txBox="1"/>
          <p:nvPr/>
        </p:nvSpPr>
        <p:spPr>
          <a:xfrm>
            <a:off x="7236633" y="5399367"/>
            <a:ext cx="3576919" cy="83099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1900: ‘Independent Means’ = 2</a:t>
            </a:r>
          </a:p>
          <a:p>
            <a:r>
              <a:rPr lang="en-US" altLang="zh-CN" sz="1600" dirty="0">
                <a:latin typeface="Times New Roman" panose="02020603050405020304" pitchFamily="18" charset="0"/>
                <a:cs typeface="Times New Roman" panose="02020603050405020304" pitchFamily="18" charset="0"/>
              </a:rPr>
              <a:t>           Unknown = 7</a:t>
            </a:r>
          </a:p>
          <a:p>
            <a:r>
              <a:rPr lang="en-US" altLang="zh-CN" sz="1600" dirty="0">
                <a:latin typeface="Times New Roman" panose="02020603050405020304" pitchFamily="18" charset="0"/>
                <a:cs typeface="Times New Roman" panose="02020603050405020304" pitchFamily="18" charset="0"/>
              </a:rPr>
              <a:t>           Anglican Clergymen = 19 (18.8%)</a:t>
            </a:r>
          </a:p>
        </p:txBody>
      </p:sp>
      <p:sp>
        <p:nvSpPr>
          <p:cNvPr id="26" name="矩形 25">
            <a:extLst>
              <a:ext uri="{FF2B5EF4-FFF2-40B4-BE49-F238E27FC236}">
                <a16:creationId xmlns:a16="http://schemas.microsoft.com/office/drawing/2014/main" id="{5A9D6BAC-2297-4520-9695-9DCE69A95FE9}"/>
              </a:ext>
            </a:extLst>
          </p:cNvPr>
          <p:cNvSpPr/>
          <p:nvPr/>
        </p:nvSpPr>
        <p:spPr>
          <a:xfrm>
            <a:off x="7663555" y="5053923"/>
            <a:ext cx="2966220" cy="34544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FB34946A-F086-45AA-9D10-C121E1416CB2}"/>
              </a:ext>
            </a:extLst>
          </p:cNvPr>
          <p:cNvSpPr/>
          <p:nvPr/>
        </p:nvSpPr>
        <p:spPr>
          <a:xfrm>
            <a:off x="9995290" y="5873869"/>
            <a:ext cx="748543" cy="34544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9E4464A1-3811-4BCA-9818-15E661353C24}"/>
              </a:ext>
            </a:extLst>
          </p:cNvPr>
          <p:cNvPicPr>
            <a:picLocks noChangeAspect="1"/>
          </p:cNvPicPr>
          <p:nvPr/>
        </p:nvPicPr>
        <p:blipFill>
          <a:blip r:embed="rId5"/>
          <a:stretch>
            <a:fillRect/>
          </a:stretch>
        </p:blipFill>
        <p:spPr>
          <a:xfrm>
            <a:off x="1030147" y="1636912"/>
            <a:ext cx="9867542" cy="5022668"/>
          </a:xfrm>
          <a:prstGeom prst="rect">
            <a:avLst/>
          </a:prstGeom>
        </p:spPr>
      </p:pic>
      <p:sp>
        <p:nvSpPr>
          <p:cNvPr id="2" name="灯片编号占位符 1">
            <a:extLst>
              <a:ext uri="{FF2B5EF4-FFF2-40B4-BE49-F238E27FC236}">
                <a16:creationId xmlns:a16="http://schemas.microsoft.com/office/drawing/2014/main" id="{ED4698AC-223F-4BE5-905B-CA9D323A9EBF}"/>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20</a:t>
            </a:fld>
            <a:endParaRPr lang="zh-CN" altLang="en-US" dirty="0">
              <a:solidFill>
                <a:srgbClr val="FF0000"/>
              </a:solidFill>
            </a:endParaRPr>
          </a:p>
        </p:txBody>
      </p:sp>
    </p:spTree>
    <p:extLst>
      <p:ext uri="{BB962C8B-B14F-4D97-AF65-F5344CB8AC3E}">
        <p14:creationId xmlns:p14="http://schemas.microsoft.com/office/powerpoint/2010/main" val="1944764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2081319" y="82606"/>
            <a:ext cx="7700856" cy="46166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样本自选择问题</a:t>
            </a:r>
            <a:r>
              <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：牛剑商人家庭和从商学生占比变化</a:t>
            </a:r>
          </a:p>
        </p:txBody>
      </p:sp>
      <p:sp>
        <p:nvSpPr>
          <p:cNvPr id="21" name="TextBox 6">
            <a:extLst>
              <a:ext uri="{FF2B5EF4-FFF2-40B4-BE49-F238E27FC236}">
                <a16:creationId xmlns:a16="http://schemas.microsoft.com/office/drawing/2014/main" id="{BC996573-E505-4160-B6B6-2A615E66CF2E}"/>
              </a:ext>
            </a:extLst>
          </p:cNvPr>
          <p:cNvSpPr txBox="1"/>
          <p:nvPr/>
        </p:nvSpPr>
        <p:spPr>
          <a:xfrm>
            <a:off x="158748" y="1267546"/>
            <a:ext cx="1077897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Calibri Light" panose="020F0302020204030204" pitchFamily="34" charset="0"/>
                <a:sym typeface="+mn-lt"/>
              </a:rPr>
              <a:t>样本自选择问题：</a:t>
            </a:r>
            <a:r>
              <a:rPr kumimoji="0" lang="zh-CN" altLang="en-US" sz="3200" b="1"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Calibri Light" panose="020F0302020204030204" pitchFamily="34" charset="0"/>
                <a:sym typeface="+mn-lt"/>
              </a:rPr>
              <a:t>牛剑商人家庭和从商学生占比变化</a:t>
            </a:r>
            <a:endParaRPr kumimoji="0" lang="en-US" sz="4400" b="1" i="0" u="none" strike="noStrike" kern="1200" cap="none" spc="0" normalizeH="0" baseline="0" noProof="0" dirty="0">
              <a:ln>
                <a:noFill/>
              </a:ln>
              <a:solidFill>
                <a:srgbClr val="000000"/>
              </a:solidFill>
              <a:effectLst/>
              <a:uLnTx/>
              <a:uFillTx/>
              <a:latin typeface="Calibri" panose="020F0502020204030204"/>
              <a:ea typeface="微软雅黑"/>
              <a:cs typeface="Calibri Light" panose="020F0302020204030204" pitchFamily="34" charset="0"/>
              <a:sym typeface="+mn-lt"/>
            </a:endParaRPr>
          </a:p>
        </p:txBody>
      </p:sp>
      <p:graphicFrame>
        <p:nvGraphicFramePr>
          <p:cNvPr id="22" name="图表 21">
            <a:extLst>
              <a:ext uri="{FF2B5EF4-FFF2-40B4-BE49-F238E27FC236}">
                <a16:creationId xmlns:a16="http://schemas.microsoft.com/office/drawing/2014/main" id="{5B3512BC-69E4-468D-BFA3-D8988C496BC3}"/>
              </a:ext>
            </a:extLst>
          </p:cNvPr>
          <p:cNvGraphicFramePr>
            <a:graphicFrameLocks/>
          </p:cNvGraphicFramePr>
          <p:nvPr>
            <p:extLst>
              <p:ext uri="{D42A27DB-BD31-4B8C-83A1-F6EECF244321}">
                <p14:modId xmlns:p14="http://schemas.microsoft.com/office/powerpoint/2010/main" val="2403258283"/>
              </p:ext>
            </p:extLst>
          </p:nvPr>
        </p:nvGraphicFramePr>
        <p:xfrm>
          <a:off x="158748" y="1975432"/>
          <a:ext cx="5562600" cy="3490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图表 22">
            <a:extLst>
              <a:ext uri="{FF2B5EF4-FFF2-40B4-BE49-F238E27FC236}">
                <a16:creationId xmlns:a16="http://schemas.microsoft.com/office/drawing/2014/main" id="{54C7418C-96C3-4FF1-BAEC-46E7F57B32D4}"/>
              </a:ext>
            </a:extLst>
          </p:cNvPr>
          <p:cNvGraphicFramePr>
            <a:graphicFrameLocks/>
          </p:cNvGraphicFramePr>
          <p:nvPr>
            <p:extLst>
              <p:ext uri="{D42A27DB-BD31-4B8C-83A1-F6EECF244321}">
                <p14:modId xmlns:p14="http://schemas.microsoft.com/office/powerpoint/2010/main" val="893363972"/>
              </p:ext>
            </p:extLst>
          </p:nvPr>
        </p:nvGraphicFramePr>
        <p:xfrm>
          <a:off x="6018987" y="1975433"/>
          <a:ext cx="5318371" cy="3490591"/>
        </p:xfrm>
        <a:graphic>
          <a:graphicData uri="http://schemas.openxmlformats.org/drawingml/2006/chart">
            <c:chart xmlns:c="http://schemas.openxmlformats.org/drawingml/2006/chart" xmlns:r="http://schemas.openxmlformats.org/officeDocument/2006/relationships" r:id="rId4"/>
          </a:graphicData>
        </a:graphic>
      </p:graphicFrame>
      <p:sp>
        <p:nvSpPr>
          <p:cNvPr id="24" name="文本框 23">
            <a:extLst>
              <a:ext uri="{FF2B5EF4-FFF2-40B4-BE49-F238E27FC236}">
                <a16:creationId xmlns:a16="http://schemas.microsoft.com/office/drawing/2014/main" id="{2B0E56DE-3771-4824-BDFD-4C60F28EF228}"/>
              </a:ext>
            </a:extLst>
          </p:cNvPr>
          <p:cNvSpPr txBox="1"/>
          <p:nvPr/>
        </p:nvSpPr>
        <p:spPr>
          <a:xfrm>
            <a:off x="350448" y="5590454"/>
            <a:ext cx="11004144" cy="954107"/>
          </a:xfrm>
          <a:prstGeom prst="rect">
            <a:avLst/>
          </a:prstGeom>
          <a:noFill/>
        </p:spPr>
        <p:txBody>
          <a:bodyPr wrap="square">
            <a:spAutoFit/>
          </a:bodyPr>
          <a:lstStyle/>
          <a:p>
            <a:r>
              <a:rPr lang="zh-CN" altLang="en-US" sz="2000" kern="0" dirty="0">
                <a:effectLst/>
                <a:ea typeface="等线" panose="02010600030101010101" pitchFamily="2" charset="-122"/>
                <a:cs typeface="Times New Roman" panose="02020603050405020304" pitchFamily="18" charset="0"/>
              </a:rPr>
              <a:t>原因：</a:t>
            </a:r>
            <a:r>
              <a:rPr lang="en-US" altLang="zh-CN" sz="2000" kern="0" dirty="0">
                <a:effectLst/>
                <a:ea typeface="等线" panose="02010600030101010101" pitchFamily="2" charset="-122"/>
                <a:cs typeface="Times New Roman" panose="02020603050405020304" pitchFamily="18" charset="0"/>
              </a:rPr>
              <a:t>1</a:t>
            </a:r>
            <a:r>
              <a:rPr lang="zh-CN" altLang="en-US" sz="2000" kern="0" dirty="0">
                <a:effectLst/>
                <a:ea typeface="等线" panose="02010600030101010101" pitchFamily="2" charset="-122"/>
                <a:cs typeface="Times New Roman" panose="02020603050405020304" pitchFamily="18" charset="0"/>
              </a:rPr>
              <a:t>、商人</a:t>
            </a:r>
            <a:r>
              <a:rPr lang="zh-CN" altLang="zh-CN" sz="1800" kern="0" dirty="0">
                <a:effectLst/>
                <a:ea typeface="等线" panose="02010600030101010101" pitchFamily="2" charset="-122"/>
                <a:cs typeface="Times New Roman" panose="02020603050405020304" pitchFamily="18" charset="0"/>
              </a:rPr>
              <a:t>家庭中想从事其他专业化职业的孩子才会选择去读精英大学</a:t>
            </a:r>
            <a:endParaRPr lang="en-US" altLang="zh-CN" sz="1800" kern="0" dirty="0">
              <a:effectLst/>
              <a:ea typeface="等线" panose="02010600030101010101" pitchFamily="2" charset="-122"/>
              <a:cs typeface="Times New Roman" panose="02020603050405020304" pitchFamily="18" charset="0"/>
            </a:endParaRPr>
          </a:p>
          <a:p>
            <a:r>
              <a:rPr lang="en-US" altLang="zh-CN" kern="0" dirty="0">
                <a:ea typeface="等线" panose="02010600030101010101" pitchFamily="2" charset="-122"/>
                <a:cs typeface="Times New Roman" panose="02020603050405020304" pitchFamily="18" charset="0"/>
              </a:rPr>
              <a:t>               2</a:t>
            </a:r>
            <a:r>
              <a:rPr lang="zh-CN" altLang="en-US" kern="0" dirty="0">
                <a:ea typeface="等线" panose="02010600030101010101" pitchFamily="2" charset="-122"/>
                <a:cs typeface="Times New Roman" panose="02020603050405020304" pitchFamily="18" charset="0"/>
              </a:rPr>
              <a:t>、</a:t>
            </a:r>
            <a:r>
              <a:rPr lang="zh-CN" altLang="zh-CN" sz="1800" kern="0" dirty="0">
                <a:effectLst/>
                <a:ea typeface="等线" panose="02010600030101010101" pitchFamily="2" charset="-122"/>
                <a:cs typeface="Times New Roman" panose="02020603050405020304" pitchFamily="18" charset="0"/>
              </a:rPr>
              <a:t>“人口幻象”</a:t>
            </a:r>
            <a:r>
              <a:rPr lang="zh-CN" altLang="en-US" sz="1800" kern="0" dirty="0">
                <a:effectLst/>
                <a:ea typeface="等线" panose="02010600030101010101" pitchFamily="2" charset="-122"/>
                <a:cs typeface="Times New Roman" panose="02020603050405020304" pitchFamily="18" charset="0"/>
              </a:rPr>
              <a:t>：</a:t>
            </a:r>
            <a:r>
              <a:rPr lang="zh-CN" altLang="zh-CN" sz="1800" kern="0" dirty="0">
                <a:effectLst/>
                <a:ea typeface="等线" panose="02010600030101010101" pitchFamily="2" charset="-122"/>
                <a:cs typeface="Times New Roman" panose="02020603050405020304" pitchFamily="18" charset="0"/>
              </a:rPr>
              <a:t>商人家庭只需要个别孩子来继承家业，所以 “多余”的孩子去读书并不代表家庭衰弱</a:t>
            </a:r>
            <a:endParaRPr lang="en-US" altLang="zh-CN" sz="1800" kern="0" dirty="0">
              <a:effectLst/>
              <a:ea typeface="等线" panose="02010600030101010101" pitchFamily="2" charset="-122"/>
              <a:cs typeface="Times New Roman" panose="02020603050405020304" pitchFamily="18" charset="0"/>
            </a:endParaRPr>
          </a:p>
          <a:p>
            <a:r>
              <a:rPr lang="en-US" altLang="zh-CN" kern="0" dirty="0">
                <a:ea typeface="等线" panose="02010600030101010101" pitchFamily="2" charset="-122"/>
                <a:cs typeface="Times New Roman" panose="02020603050405020304" pitchFamily="18" charset="0"/>
              </a:rPr>
              <a:t>               3</a:t>
            </a:r>
            <a:r>
              <a:rPr lang="zh-CN" altLang="en-US" kern="0" dirty="0">
                <a:ea typeface="等线" panose="02010600030101010101" pitchFamily="2" charset="-122"/>
                <a:cs typeface="Times New Roman" panose="02020603050405020304" pitchFamily="18" charset="0"/>
              </a:rPr>
              <a:t>、</a:t>
            </a:r>
            <a:r>
              <a:rPr lang="zh-CN" altLang="zh-CN" sz="1800" kern="0" dirty="0">
                <a:effectLst/>
                <a:ea typeface="等线" panose="02010600030101010101" pitchFamily="2" charset="-122"/>
                <a:cs typeface="Times New Roman" panose="02020603050405020304" pitchFamily="18" charset="0"/>
              </a:rPr>
              <a:t>职业家庭的学生，</a:t>
            </a:r>
            <a:r>
              <a:rPr lang="zh-CN" altLang="en-US" sz="1800" kern="0" dirty="0">
                <a:effectLst/>
                <a:ea typeface="等线" panose="02010600030101010101" pitchFamily="2" charset="-122"/>
                <a:cs typeface="Times New Roman" panose="02020603050405020304" pitchFamily="18" charset="0"/>
              </a:rPr>
              <a:t>可</a:t>
            </a:r>
            <a:r>
              <a:rPr lang="zh-CN" altLang="zh-CN" sz="1800" kern="0" dirty="0">
                <a:effectLst/>
                <a:ea typeface="等线" panose="02010600030101010101" pitchFamily="2" charset="-122"/>
                <a:cs typeface="Times New Roman" panose="02020603050405020304" pitchFamily="18" charset="0"/>
              </a:rPr>
              <a:t>能仅仅只是跟随父亲的职业</a:t>
            </a:r>
            <a:endParaRPr lang="zh-CN" altLang="en-US" sz="2000" dirty="0"/>
          </a:p>
        </p:txBody>
      </p:sp>
      <p:sp>
        <p:nvSpPr>
          <p:cNvPr id="2" name="灯片编号占位符 1">
            <a:extLst>
              <a:ext uri="{FF2B5EF4-FFF2-40B4-BE49-F238E27FC236}">
                <a16:creationId xmlns:a16="http://schemas.microsoft.com/office/drawing/2014/main" id="{78C26684-1C39-47DC-A431-E68DD2C7349D}"/>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21</a:t>
            </a:fld>
            <a:endParaRPr lang="zh-CN" altLang="en-US" dirty="0">
              <a:solidFill>
                <a:srgbClr val="FF0000"/>
              </a:solidFill>
            </a:endParaRPr>
          </a:p>
        </p:txBody>
      </p:sp>
    </p:spTree>
    <p:extLst>
      <p:ext uri="{BB962C8B-B14F-4D97-AF65-F5344CB8AC3E}">
        <p14:creationId xmlns:p14="http://schemas.microsoft.com/office/powerpoint/2010/main" val="3146765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563812" y="2252305"/>
            <a:ext cx="7350125" cy="769441"/>
          </a:xfrm>
          <a:prstGeom prst="rect">
            <a:avLst/>
          </a:prstGeom>
          <a:noFill/>
        </p:spPr>
        <p:txBody>
          <a:bodyPr wrap="square" rtlCol="0">
            <a:spAutoFit/>
          </a:bodyPr>
          <a:lstStyle/>
          <a:p>
            <a:r>
              <a:rPr lang="zh-CN" altLang="en-US"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现代的社会流动性指数模型</a:t>
            </a:r>
          </a:p>
        </p:txBody>
      </p:sp>
      <p:sp>
        <p:nvSpPr>
          <p:cNvPr id="2" name="矩形 1"/>
          <p:cNvSpPr/>
          <p:nvPr/>
        </p:nvSpPr>
        <p:spPr>
          <a:xfrm>
            <a:off x="3048000" y="3367870"/>
            <a:ext cx="6096000" cy="584775"/>
          </a:xfrm>
          <a:prstGeom prst="rect">
            <a:avLst/>
          </a:prstGeom>
        </p:spPr>
        <p:txBody>
          <a:bodyPr>
            <a:spAutoFit/>
          </a:bodyPr>
          <a:lstStyle/>
          <a:p>
            <a:pPr algn="ctr"/>
            <a:r>
              <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上面的学者都给出了自己测量社会流动性的方法，现代的社会流动性指数框架又是如何？是否存在什么需要补充的部分？</a:t>
            </a: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a:latin typeface="江城斜黑体 900W" panose="020B0A00000000000000" pitchFamily="34" charset="-122"/>
                <a:ea typeface="江城斜黑体 900W" panose="020B0A00000000000000" pitchFamily="34" charset="-122"/>
              </a:rPr>
              <a:t>04</a:t>
            </a:r>
            <a:endParaRPr lang="zh-CN" altLang="en-US" sz="5400" dirty="0">
              <a:latin typeface="江城斜黑体 900W" panose="020B0A00000000000000" pitchFamily="34" charset="-122"/>
              <a:ea typeface="江城斜黑体 900W" panose="020B0A00000000000000" pitchFamily="34" charset="-122"/>
            </a:endParaRPr>
          </a:p>
        </p:txBody>
      </p:sp>
      <p:sp>
        <p:nvSpPr>
          <p:cNvPr id="3" name="灯片编号占位符 2">
            <a:extLst>
              <a:ext uri="{FF2B5EF4-FFF2-40B4-BE49-F238E27FC236}">
                <a16:creationId xmlns:a16="http://schemas.microsoft.com/office/drawing/2014/main" id="{FD593395-3821-4EBF-9D16-878C31D22CC3}"/>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22</a:t>
            </a:fld>
            <a:endParaRPr lang="zh-CN" altLang="en-US" dirty="0">
              <a:solidFill>
                <a:srgbClr val="FF0000"/>
              </a:solidFill>
            </a:endParaRPr>
          </a:p>
        </p:txBody>
      </p:sp>
    </p:spTree>
    <p:extLst>
      <p:ext uri="{BB962C8B-B14F-4D97-AF65-F5344CB8AC3E}">
        <p14:creationId xmlns:p14="http://schemas.microsoft.com/office/powerpoint/2010/main" val="874440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480522" y="110433"/>
            <a:ext cx="6036702" cy="46166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世界经济论坛：全球社会流动性指数框架</a:t>
            </a:r>
          </a:p>
        </p:txBody>
      </p:sp>
      <p:pic>
        <p:nvPicPr>
          <p:cNvPr id="14" name="图片 13">
            <a:extLst>
              <a:ext uri="{FF2B5EF4-FFF2-40B4-BE49-F238E27FC236}">
                <a16:creationId xmlns:a16="http://schemas.microsoft.com/office/drawing/2014/main" id="{18F4FD92-F50F-47B9-894C-16A539133AEA}"/>
              </a:ext>
            </a:extLst>
          </p:cNvPr>
          <p:cNvPicPr>
            <a:picLocks noChangeAspect="1"/>
          </p:cNvPicPr>
          <p:nvPr/>
        </p:nvPicPr>
        <p:blipFill rotWithShape="1">
          <a:blip r:embed="rId2"/>
          <a:srcRect l="19305" t="29527" r="35972" b="9834"/>
          <a:stretch/>
        </p:blipFill>
        <p:spPr>
          <a:xfrm>
            <a:off x="51372" y="890631"/>
            <a:ext cx="7679394" cy="5856936"/>
          </a:xfrm>
          <a:prstGeom prst="rect">
            <a:avLst/>
          </a:prstGeom>
        </p:spPr>
      </p:pic>
      <p:sp>
        <p:nvSpPr>
          <p:cNvPr id="18" name="文本框 17">
            <a:extLst>
              <a:ext uri="{FF2B5EF4-FFF2-40B4-BE49-F238E27FC236}">
                <a16:creationId xmlns:a16="http://schemas.microsoft.com/office/drawing/2014/main" id="{09C8B370-396A-493A-A359-17D8B828EFE5}"/>
              </a:ext>
            </a:extLst>
          </p:cNvPr>
          <p:cNvSpPr txBox="1"/>
          <p:nvPr/>
        </p:nvSpPr>
        <p:spPr>
          <a:xfrm>
            <a:off x="7971062" y="1972439"/>
            <a:ext cx="3750735" cy="3693319"/>
          </a:xfrm>
          <a:prstGeom prst="rect">
            <a:avLst/>
          </a:prstGeom>
          <a:noFill/>
        </p:spPr>
        <p:txBody>
          <a:bodyPr wrap="square">
            <a:spAutoFit/>
          </a:bodyPr>
          <a:lstStyle/>
          <a:p>
            <a:pPr marL="285750" indent="-285750">
              <a:buFont typeface="Wingdings" panose="05000000000000000000" pitchFamily="2" charset="2"/>
              <a:buChar char="Ø"/>
            </a:pPr>
            <a:r>
              <a:rPr lang="zh-CN" altLang="zh-CN" sz="1800" kern="0" dirty="0">
                <a:effectLst/>
                <a:ea typeface="等线" panose="02010600030101010101" pitchFamily="2" charset="-122"/>
                <a:cs typeface="Times New Roman" panose="02020603050405020304" pitchFamily="18" charset="0"/>
              </a:rPr>
              <a:t>在代际传递强的社会中，基本只有贵族能接受精英教育，底层的人缺乏教育途径，很难通过这条路提升自己的社会地位，因此社会流动性弱。</a:t>
            </a:r>
            <a:endParaRPr lang="en-US" altLang="zh-CN" sz="1800" kern="0" dirty="0">
              <a:effectLst/>
              <a:ea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kern="0" dirty="0">
              <a:ea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kern="0" dirty="0">
              <a:ea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zh-CN" sz="1800" kern="0" dirty="0">
                <a:effectLst/>
                <a:ea typeface="等线" panose="02010600030101010101" pitchFamily="2" charset="-122"/>
                <a:cs typeface="Times New Roman" panose="02020603050405020304" pitchFamily="18" charset="0"/>
              </a:rPr>
              <a:t>医疗社保、技术、工作保障</a:t>
            </a:r>
            <a:r>
              <a:rPr lang="zh-CN" altLang="en-US" sz="1800" kern="0" dirty="0">
                <a:effectLst/>
                <a:ea typeface="等线" panose="02010600030101010101" pitchFamily="2" charset="-122"/>
                <a:cs typeface="Times New Roman" panose="02020603050405020304" pitchFamily="18" charset="0"/>
              </a:rPr>
              <a:t>等</a:t>
            </a:r>
            <a:r>
              <a:rPr lang="zh-CN" altLang="en-US" kern="0" dirty="0">
                <a:ea typeface="等线" panose="02010600030101010101" pitchFamily="2" charset="-122"/>
                <a:cs typeface="Times New Roman" panose="02020603050405020304" pitchFamily="18" charset="0"/>
              </a:rPr>
              <a:t>：</a:t>
            </a:r>
            <a:r>
              <a:rPr lang="zh-CN" altLang="zh-CN" sz="1800" kern="0" dirty="0">
                <a:effectLst/>
                <a:ea typeface="等线" panose="02010600030101010101" pitchFamily="2" charset="-122"/>
                <a:cs typeface="Times New Roman" panose="02020603050405020304" pitchFamily="18" charset="0"/>
              </a:rPr>
              <a:t>只能依赖于政策补助来部分缩小阶层间的差距</a:t>
            </a:r>
            <a:r>
              <a:rPr lang="en-US" altLang="zh-CN" sz="1800" kern="0" dirty="0">
                <a:effectLst/>
                <a:ea typeface="等线" panose="02010600030101010101" pitchFamily="2" charset="-122"/>
                <a:cs typeface="Times New Roman" panose="02020603050405020304" pitchFamily="18" charset="0"/>
              </a:rPr>
              <a:t>;</a:t>
            </a:r>
          </a:p>
          <a:p>
            <a:pPr marL="285750" indent="-285750">
              <a:buFont typeface="Wingdings" panose="05000000000000000000" pitchFamily="2" charset="2"/>
              <a:buChar char="Ø"/>
            </a:pPr>
            <a:r>
              <a:rPr lang="zh-CN" altLang="zh-CN" sz="1800" kern="0" dirty="0">
                <a:effectLst/>
                <a:ea typeface="等线" panose="02010600030101010101" pitchFamily="2" charset="-122"/>
                <a:cs typeface="Times New Roman" panose="02020603050405020304" pitchFamily="18" charset="0"/>
              </a:rPr>
              <a:t>“教育”</a:t>
            </a:r>
            <a:r>
              <a:rPr lang="zh-CN" altLang="en-US" kern="0" dirty="0">
                <a:ea typeface="等线" panose="02010600030101010101" pitchFamily="2" charset="-122"/>
                <a:cs typeface="Times New Roman" panose="02020603050405020304" pitchFamily="18" charset="0"/>
              </a:rPr>
              <a:t>：</a:t>
            </a:r>
            <a:r>
              <a:rPr lang="zh-CN" altLang="zh-CN" sz="1800" kern="0" dirty="0">
                <a:effectLst/>
                <a:ea typeface="等线" panose="02010600030101010101" pitchFamily="2" charset="-122"/>
                <a:cs typeface="Times New Roman" panose="02020603050405020304" pitchFamily="18" charset="0"/>
              </a:rPr>
              <a:t>是每个中下层家庭寄希望于能彻底扭转他们社会地位的途径</a:t>
            </a:r>
            <a:endParaRPr lang="en-US" altLang="zh-CN" sz="1800" kern="0" dirty="0">
              <a:effectLst/>
              <a:ea typeface="等线" panose="02010600030101010101" pitchFamily="2"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83D333B0-F0D7-4261-A14E-4A3D482B5014}"/>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23</a:t>
            </a:fld>
            <a:endParaRPr lang="zh-CN" altLang="en-US" sz="18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a:spLocks noChangeAspect="1"/>
          </p:cNvSpPr>
          <p:nvPr/>
        </p:nvSpPr>
        <p:spPr>
          <a:xfrm>
            <a:off x="9739420" y="2175600"/>
            <a:ext cx="298233" cy="360000"/>
          </a:xfrm>
          <a:custGeom>
            <a:avLst/>
            <a:gdLst>
              <a:gd name="connsiteX0" fmla="*/ 483834 w 967669"/>
              <a:gd name="connsiteY0" fmla="*/ 124292 h 1168081"/>
              <a:gd name="connsiteX1" fmla="*/ 124291 w 967669"/>
              <a:gd name="connsiteY1" fmla="*/ 483835 h 1168081"/>
              <a:gd name="connsiteX2" fmla="*/ 483834 w 967669"/>
              <a:gd name="connsiteY2" fmla="*/ 843378 h 1168081"/>
              <a:gd name="connsiteX3" fmla="*/ 843377 w 967669"/>
              <a:gd name="connsiteY3" fmla="*/ 483835 h 1168081"/>
              <a:gd name="connsiteX4" fmla="*/ 483834 w 967669"/>
              <a:gd name="connsiteY4" fmla="*/ 124292 h 1168081"/>
              <a:gd name="connsiteX5" fmla="*/ 483835 w 967669"/>
              <a:gd name="connsiteY5" fmla="*/ 0 h 1168081"/>
              <a:gd name="connsiteX6" fmla="*/ 825958 w 967669"/>
              <a:gd name="connsiteY6" fmla="*/ 141712 h 1168081"/>
              <a:gd name="connsiteX7" fmla="*/ 825957 w 967669"/>
              <a:gd name="connsiteY7" fmla="*/ 141713 h 1168081"/>
              <a:gd name="connsiteX8" fmla="*/ 825957 w 967669"/>
              <a:gd name="connsiteY8" fmla="*/ 825959 h 1168081"/>
              <a:gd name="connsiteX9" fmla="*/ 483835 w 967669"/>
              <a:gd name="connsiteY9" fmla="*/ 1168081 h 1168081"/>
              <a:gd name="connsiteX10" fmla="*/ 141712 w 967669"/>
              <a:gd name="connsiteY10" fmla="*/ 825958 h 1168081"/>
              <a:gd name="connsiteX11" fmla="*/ 141712 w 967669"/>
              <a:gd name="connsiteY11" fmla="*/ 141712 h 1168081"/>
              <a:gd name="connsiteX12" fmla="*/ 483835 w 967669"/>
              <a:gd name="connsiteY12" fmla="*/ 0 h 116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7669" h="1168081">
                <a:moveTo>
                  <a:pt x="483834" y="124292"/>
                </a:moveTo>
                <a:cubicBezTo>
                  <a:pt x="285264" y="124292"/>
                  <a:pt x="124291" y="285265"/>
                  <a:pt x="124291" y="483835"/>
                </a:cubicBezTo>
                <a:cubicBezTo>
                  <a:pt x="124291" y="682405"/>
                  <a:pt x="285264" y="843378"/>
                  <a:pt x="483834" y="843378"/>
                </a:cubicBezTo>
                <a:cubicBezTo>
                  <a:pt x="682404" y="843378"/>
                  <a:pt x="843377" y="682405"/>
                  <a:pt x="843377" y="483835"/>
                </a:cubicBezTo>
                <a:cubicBezTo>
                  <a:pt x="843377" y="285265"/>
                  <a:pt x="682404" y="124292"/>
                  <a:pt x="483834" y="124292"/>
                </a:cubicBezTo>
                <a:close/>
                <a:moveTo>
                  <a:pt x="483835" y="0"/>
                </a:moveTo>
                <a:cubicBezTo>
                  <a:pt x="607659" y="0"/>
                  <a:pt x="731483" y="47237"/>
                  <a:pt x="825958" y="141712"/>
                </a:cubicBezTo>
                <a:lnTo>
                  <a:pt x="825957" y="141713"/>
                </a:lnTo>
                <a:cubicBezTo>
                  <a:pt x="1014907" y="330662"/>
                  <a:pt x="1014907" y="637009"/>
                  <a:pt x="825957" y="825959"/>
                </a:cubicBezTo>
                <a:lnTo>
                  <a:pt x="483835" y="1168081"/>
                </a:lnTo>
                <a:lnTo>
                  <a:pt x="141712" y="825958"/>
                </a:lnTo>
                <a:cubicBezTo>
                  <a:pt x="-47238" y="637008"/>
                  <a:pt x="-47238" y="330661"/>
                  <a:pt x="141712" y="141712"/>
                </a:cubicBezTo>
                <a:cubicBezTo>
                  <a:pt x="236187" y="47237"/>
                  <a:pt x="360011" y="0"/>
                  <a:pt x="483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2" name="任意多边形 11"/>
          <p:cNvSpPr>
            <a:spLocks noChangeAspect="1"/>
          </p:cNvSpPr>
          <p:nvPr/>
        </p:nvSpPr>
        <p:spPr>
          <a:xfrm>
            <a:off x="7565413" y="5251706"/>
            <a:ext cx="360000" cy="360000"/>
          </a:xfrm>
          <a:custGeom>
            <a:avLst/>
            <a:gdLst>
              <a:gd name="connsiteX0" fmla="*/ 3817270 w 6400799"/>
              <a:gd name="connsiteY0" fmla="*/ 3323047 h 6400800"/>
              <a:gd name="connsiteX1" fmla="*/ 5066529 w 6400799"/>
              <a:gd name="connsiteY1" fmla="*/ 4572306 h 6400800"/>
              <a:gd name="connsiteX2" fmla="*/ 5272152 w 6400799"/>
              <a:gd name="connsiteY2" fmla="*/ 4366683 h 6400800"/>
              <a:gd name="connsiteX3" fmla="*/ 5272152 w 6400799"/>
              <a:gd name="connsiteY3" fmla="*/ 5189175 h 6400800"/>
              <a:gd name="connsiteX4" fmla="*/ 4449659 w 6400799"/>
              <a:gd name="connsiteY4" fmla="*/ 5189176 h 6400800"/>
              <a:gd name="connsiteX5" fmla="*/ 4655282 w 6400799"/>
              <a:gd name="connsiteY5" fmla="*/ 4983553 h 6400800"/>
              <a:gd name="connsiteX6" fmla="*/ 3406023 w 6400799"/>
              <a:gd name="connsiteY6" fmla="*/ 3734293 h 6400800"/>
              <a:gd name="connsiteX7" fmla="*/ 2583528 w 6400799"/>
              <a:gd name="connsiteY7" fmla="*/ 3323047 h 6400800"/>
              <a:gd name="connsiteX8" fmla="*/ 2994775 w 6400799"/>
              <a:gd name="connsiteY8" fmla="*/ 3734293 h 6400800"/>
              <a:gd name="connsiteX9" fmla="*/ 1745516 w 6400799"/>
              <a:gd name="connsiteY9" fmla="*/ 4983553 h 6400800"/>
              <a:gd name="connsiteX10" fmla="*/ 1951139 w 6400799"/>
              <a:gd name="connsiteY10" fmla="*/ 5189176 h 6400800"/>
              <a:gd name="connsiteX11" fmla="*/ 1128646 w 6400799"/>
              <a:gd name="connsiteY11" fmla="*/ 5189175 h 6400800"/>
              <a:gd name="connsiteX12" fmla="*/ 1128646 w 6400799"/>
              <a:gd name="connsiteY12" fmla="*/ 4366683 h 6400800"/>
              <a:gd name="connsiteX13" fmla="*/ 1334269 w 6400799"/>
              <a:gd name="connsiteY13" fmla="*/ 4572306 h 6400800"/>
              <a:gd name="connsiteX14" fmla="*/ 4449660 w 6400799"/>
              <a:gd name="connsiteY14" fmla="*/ 1211625 h 6400800"/>
              <a:gd name="connsiteX15" fmla="*/ 5272153 w 6400799"/>
              <a:gd name="connsiteY15" fmla="*/ 1211626 h 6400800"/>
              <a:gd name="connsiteX16" fmla="*/ 5272153 w 6400799"/>
              <a:gd name="connsiteY16" fmla="*/ 2034118 h 6400800"/>
              <a:gd name="connsiteX17" fmla="*/ 5066530 w 6400799"/>
              <a:gd name="connsiteY17" fmla="*/ 1828495 h 6400800"/>
              <a:gd name="connsiteX18" fmla="*/ 3817271 w 6400799"/>
              <a:gd name="connsiteY18" fmla="*/ 3077754 h 6400800"/>
              <a:gd name="connsiteX19" fmla="*/ 3406024 w 6400799"/>
              <a:gd name="connsiteY19" fmla="*/ 2666508 h 6400800"/>
              <a:gd name="connsiteX20" fmla="*/ 4655283 w 6400799"/>
              <a:gd name="connsiteY20" fmla="*/ 1417248 h 6400800"/>
              <a:gd name="connsiteX21" fmla="*/ 1951140 w 6400799"/>
              <a:gd name="connsiteY21" fmla="*/ 1211625 h 6400800"/>
              <a:gd name="connsiteX22" fmla="*/ 1745517 w 6400799"/>
              <a:gd name="connsiteY22" fmla="*/ 1417248 h 6400800"/>
              <a:gd name="connsiteX23" fmla="*/ 2994776 w 6400799"/>
              <a:gd name="connsiteY23" fmla="*/ 2666507 h 6400800"/>
              <a:gd name="connsiteX24" fmla="*/ 2583529 w 6400799"/>
              <a:gd name="connsiteY24" fmla="*/ 3077754 h 6400800"/>
              <a:gd name="connsiteX25" fmla="*/ 1334270 w 6400799"/>
              <a:gd name="connsiteY25" fmla="*/ 1828495 h 6400800"/>
              <a:gd name="connsiteX26" fmla="*/ 1128647 w 6400799"/>
              <a:gd name="connsiteY26" fmla="*/ 2034118 h 6400800"/>
              <a:gd name="connsiteX27" fmla="*/ 1128647 w 6400799"/>
              <a:gd name="connsiteY27" fmla="*/ 1211626 h 6400800"/>
              <a:gd name="connsiteX28" fmla="*/ 1079141 w 6400799"/>
              <a:gd name="connsiteY28" fmla="*/ 428327 h 6400800"/>
              <a:gd name="connsiteX29" fmla="*/ 426570 w 6400799"/>
              <a:gd name="connsiteY29" fmla="*/ 1080899 h 6400800"/>
              <a:gd name="connsiteX30" fmla="*/ 426570 w 6400799"/>
              <a:gd name="connsiteY30" fmla="*/ 5323416 h 6400800"/>
              <a:gd name="connsiteX31" fmla="*/ 1079141 w 6400799"/>
              <a:gd name="connsiteY31" fmla="*/ 5975988 h 6400800"/>
              <a:gd name="connsiteX32" fmla="*/ 5321659 w 6400799"/>
              <a:gd name="connsiteY32" fmla="*/ 5975988 h 6400800"/>
              <a:gd name="connsiteX33" fmla="*/ 5974230 w 6400799"/>
              <a:gd name="connsiteY33" fmla="*/ 5323416 h 6400800"/>
              <a:gd name="connsiteX34" fmla="*/ 5974230 w 6400799"/>
              <a:gd name="connsiteY34" fmla="*/ 1080899 h 6400800"/>
              <a:gd name="connsiteX35" fmla="*/ 5321659 w 6400799"/>
              <a:gd name="connsiteY35" fmla="*/ 428327 h 6400800"/>
              <a:gd name="connsiteX36" fmla="*/ 752926 w 6400799"/>
              <a:gd name="connsiteY36" fmla="*/ 0 h 6400800"/>
              <a:gd name="connsiteX37" fmla="*/ 5647873 w 6400799"/>
              <a:gd name="connsiteY37" fmla="*/ 0 h 6400800"/>
              <a:gd name="connsiteX38" fmla="*/ 6400799 w 6400799"/>
              <a:gd name="connsiteY38" fmla="*/ 752926 h 6400800"/>
              <a:gd name="connsiteX39" fmla="*/ 6400799 w 6400799"/>
              <a:gd name="connsiteY39" fmla="*/ 5647874 h 6400800"/>
              <a:gd name="connsiteX40" fmla="*/ 5647873 w 6400799"/>
              <a:gd name="connsiteY40" fmla="*/ 6400800 h 6400800"/>
              <a:gd name="connsiteX41" fmla="*/ 752926 w 6400799"/>
              <a:gd name="connsiteY41" fmla="*/ 6400800 h 6400800"/>
              <a:gd name="connsiteX42" fmla="*/ 0 w 6400799"/>
              <a:gd name="connsiteY42" fmla="*/ 5647874 h 6400800"/>
              <a:gd name="connsiteX43" fmla="*/ 0 w 6400799"/>
              <a:gd name="connsiteY43" fmla="*/ 752926 h 6400800"/>
              <a:gd name="connsiteX44" fmla="*/ 752926 w 6400799"/>
              <a:gd name="connsiteY44"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400799" h="6400800">
                <a:moveTo>
                  <a:pt x="3817270" y="3323047"/>
                </a:moveTo>
                <a:lnTo>
                  <a:pt x="5066529" y="4572306"/>
                </a:lnTo>
                <a:lnTo>
                  <a:pt x="5272152" y="4366683"/>
                </a:lnTo>
                <a:lnTo>
                  <a:pt x="5272152" y="5189175"/>
                </a:lnTo>
                <a:lnTo>
                  <a:pt x="4449659" y="5189176"/>
                </a:lnTo>
                <a:lnTo>
                  <a:pt x="4655282" y="4983553"/>
                </a:lnTo>
                <a:lnTo>
                  <a:pt x="3406023" y="3734293"/>
                </a:lnTo>
                <a:close/>
                <a:moveTo>
                  <a:pt x="2583528" y="3323047"/>
                </a:moveTo>
                <a:lnTo>
                  <a:pt x="2994775" y="3734293"/>
                </a:lnTo>
                <a:lnTo>
                  <a:pt x="1745516" y="4983553"/>
                </a:lnTo>
                <a:lnTo>
                  <a:pt x="1951139" y="5189176"/>
                </a:lnTo>
                <a:lnTo>
                  <a:pt x="1128646" y="5189175"/>
                </a:lnTo>
                <a:lnTo>
                  <a:pt x="1128646" y="4366683"/>
                </a:lnTo>
                <a:lnTo>
                  <a:pt x="1334269" y="4572306"/>
                </a:lnTo>
                <a:close/>
                <a:moveTo>
                  <a:pt x="4449660" y="1211625"/>
                </a:moveTo>
                <a:lnTo>
                  <a:pt x="5272153" y="1211626"/>
                </a:lnTo>
                <a:lnTo>
                  <a:pt x="5272153" y="2034118"/>
                </a:lnTo>
                <a:lnTo>
                  <a:pt x="5066530" y="1828495"/>
                </a:lnTo>
                <a:lnTo>
                  <a:pt x="3817271" y="3077754"/>
                </a:lnTo>
                <a:lnTo>
                  <a:pt x="3406024" y="2666508"/>
                </a:lnTo>
                <a:lnTo>
                  <a:pt x="4655283" y="1417248"/>
                </a:lnTo>
                <a:close/>
                <a:moveTo>
                  <a:pt x="1951140" y="1211625"/>
                </a:moveTo>
                <a:lnTo>
                  <a:pt x="1745517" y="1417248"/>
                </a:lnTo>
                <a:lnTo>
                  <a:pt x="2994776" y="2666507"/>
                </a:lnTo>
                <a:lnTo>
                  <a:pt x="2583529" y="3077754"/>
                </a:lnTo>
                <a:lnTo>
                  <a:pt x="1334270" y="1828495"/>
                </a:lnTo>
                <a:lnTo>
                  <a:pt x="1128647" y="2034118"/>
                </a:lnTo>
                <a:lnTo>
                  <a:pt x="1128647" y="1211626"/>
                </a:lnTo>
                <a:close/>
                <a:moveTo>
                  <a:pt x="1079141" y="428327"/>
                </a:moveTo>
                <a:cubicBezTo>
                  <a:pt x="718736" y="428327"/>
                  <a:pt x="426570" y="720493"/>
                  <a:pt x="426570" y="1080899"/>
                </a:cubicBezTo>
                <a:lnTo>
                  <a:pt x="426570" y="5323416"/>
                </a:lnTo>
                <a:cubicBezTo>
                  <a:pt x="426570" y="5683822"/>
                  <a:pt x="718736" y="5975988"/>
                  <a:pt x="1079141" y="5975988"/>
                </a:cubicBezTo>
                <a:lnTo>
                  <a:pt x="5321659" y="5975988"/>
                </a:lnTo>
                <a:cubicBezTo>
                  <a:pt x="5682065" y="5975988"/>
                  <a:pt x="5974230" y="5683822"/>
                  <a:pt x="5974230" y="5323416"/>
                </a:cubicBezTo>
                <a:lnTo>
                  <a:pt x="5974230" y="1080899"/>
                </a:lnTo>
                <a:cubicBezTo>
                  <a:pt x="5974230" y="720493"/>
                  <a:pt x="5682065" y="428327"/>
                  <a:pt x="5321659" y="428327"/>
                </a:cubicBezTo>
                <a:close/>
                <a:moveTo>
                  <a:pt x="752926" y="0"/>
                </a:moveTo>
                <a:lnTo>
                  <a:pt x="5647873" y="0"/>
                </a:lnTo>
                <a:cubicBezTo>
                  <a:pt x="6063703" y="0"/>
                  <a:pt x="6400799" y="337096"/>
                  <a:pt x="6400799" y="752926"/>
                </a:cubicBezTo>
                <a:lnTo>
                  <a:pt x="6400799" y="5647874"/>
                </a:lnTo>
                <a:cubicBezTo>
                  <a:pt x="6400799" y="6063704"/>
                  <a:pt x="6063703" y="6400800"/>
                  <a:pt x="5647873" y="6400800"/>
                </a:cubicBezTo>
                <a:lnTo>
                  <a:pt x="752926" y="6400800"/>
                </a:lnTo>
                <a:cubicBezTo>
                  <a:pt x="337096" y="6400800"/>
                  <a:pt x="0" y="6063704"/>
                  <a:pt x="0" y="5647874"/>
                </a:cubicBezTo>
                <a:lnTo>
                  <a:pt x="0" y="752926"/>
                </a:lnTo>
                <a:cubicBezTo>
                  <a:pt x="0" y="337096"/>
                  <a:pt x="337096" y="0"/>
                  <a:pt x="7529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5" name="文本框 14"/>
          <p:cNvSpPr txBox="1"/>
          <p:nvPr/>
        </p:nvSpPr>
        <p:spPr>
          <a:xfrm>
            <a:off x="1872796" y="139462"/>
            <a:ext cx="8446408" cy="46166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社会流动性指数与机会不平等性</a:t>
            </a:r>
            <a:r>
              <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（基尼系数）的线性拟合</a:t>
            </a:r>
          </a:p>
        </p:txBody>
      </p:sp>
      <p:sp>
        <p:nvSpPr>
          <p:cNvPr id="2" name="矩形 1"/>
          <p:cNvSpPr/>
          <p:nvPr/>
        </p:nvSpPr>
        <p:spPr>
          <a:xfrm>
            <a:off x="8881948" y="2618531"/>
            <a:ext cx="2013176" cy="787523"/>
          </a:xfrm>
          <a:prstGeom prst="rect">
            <a:avLst/>
          </a:prstGeom>
        </p:spPr>
        <p:txBody>
          <a:bodyPr wrap="square">
            <a:spAutoFit/>
          </a:bodyPr>
          <a:lstStyle/>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单击此处</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添加标文本</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6" name="矩形 15"/>
          <p:cNvSpPr/>
          <p:nvPr/>
        </p:nvSpPr>
        <p:spPr>
          <a:xfrm>
            <a:off x="6738824" y="2351514"/>
            <a:ext cx="2013176" cy="830997"/>
          </a:xfrm>
          <a:prstGeom prst="rect">
            <a:avLst/>
          </a:prstGeom>
        </p:spPr>
        <p:txBody>
          <a:bodyPr wrap="square">
            <a:spAutoFit/>
          </a:bodyPr>
          <a:lstStyle/>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单击此处</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添加标题文本</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7" name="矩形 16"/>
          <p:cNvSpPr/>
          <p:nvPr/>
        </p:nvSpPr>
        <p:spPr>
          <a:xfrm>
            <a:off x="6738824" y="4180143"/>
            <a:ext cx="2013176" cy="830997"/>
          </a:xfrm>
          <a:prstGeom prst="rect">
            <a:avLst/>
          </a:prstGeom>
        </p:spPr>
        <p:txBody>
          <a:bodyPr wrap="square">
            <a:spAutoFit/>
          </a:bodyPr>
          <a:lstStyle/>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单击此处</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添加标题文本</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pic>
        <p:nvPicPr>
          <p:cNvPr id="19" name="图片 18">
            <a:extLst>
              <a:ext uri="{FF2B5EF4-FFF2-40B4-BE49-F238E27FC236}">
                <a16:creationId xmlns:a16="http://schemas.microsoft.com/office/drawing/2014/main" id="{3B3101A9-A25B-4695-8F1A-FBF2EAC01387}"/>
              </a:ext>
            </a:extLst>
          </p:cNvPr>
          <p:cNvPicPr>
            <a:picLocks noChangeAspect="1"/>
          </p:cNvPicPr>
          <p:nvPr/>
        </p:nvPicPr>
        <p:blipFill rotWithShape="1">
          <a:blip r:embed="rId2"/>
          <a:srcRect l="12222" t="19013" r="29097" b="19515"/>
          <a:stretch/>
        </p:blipFill>
        <p:spPr>
          <a:xfrm>
            <a:off x="232767" y="1076396"/>
            <a:ext cx="6262687" cy="3690337"/>
          </a:xfrm>
          <a:prstGeom prst="rect">
            <a:avLst/>
          </a:prstGeom>
        </p:spPr>
      </p:pic>
      <p:pic>
        <p:nvPicPr>
          <p:cNvPr id="20" name="图片 19">
            <a:extLst>
              <a:ext uri="{FF2B5EF4-FFF2-40B4-BE49-F238E27FC236}">
                <a16:creationId xmlns:a16="http://schemas.microsoft.com/office/drawing/2014/main" id="{E12110C0-5F51-459D-B708-224421E32279}"/>
              </a:ext>
            </a:extLst>
          </p:cNvPr>
          <p:cNvPicPr>
            <a:picLocks noChangeAspect="1"/>
          </p:cNvPicPr>
          <p:nvPr/>
        </p:nvPicPr>
        <p:blipFill rotWithShape="1">
          <a:blip r:embed="rId3"/>
          <a:srcRect l="19583" t="22839" r="36459" b="22321"/>
          <a:stretch/>
        </p:blipFill>
        <p:spPr>
          <a:xfrm>
            <a:off x="6515715" y="1076396"/>
            <a:ext cx="5443518" cy="3819969"/>
          </a:xfrm>
          <a:prstGeom prst="rect">
            <a:avLst/>
          </a:prstGeom>
        </p:spPr>
      </p:pic>
      <p:pic>
        <p:nvPicPr>
          <p:cNvPr id="21" name="图片 20">
            <a:extLst>
              <a:ext uri="{FF2B5EF4-FFF2-40B4-BE49-F238E27FC236}">
                <a16:creationId xmlns:a16="http://schemas.microsoft.com/office/drawing/2014/main" id="{AD988C6C-F26E-4B85-87FA-D064EDC2E54D}"/>
              </a:ext>
            </a:extLst>
          </p:cNvPr>
          <p:cNvPicPr>
            <a:picLocks noChangeAspect="1"/>
          </p:cNvPicPr>
          <p:nvPr/>
        </p:nvPicPr>
        <p:blipFill rotWithShape="1">
          <a:blip r:embed="rId4"/>
          <a:srcRect l="12569" t="19708" r="29028" b="22725"/>
          <a:stretch/>
        </p:blipFill>
        <p:spPr>
          <a:xfrm>
            <a:off x="3468219" y="3230682"/>
            <a:ext cx="6094992" cy="3379380"/>
          </a:xfrm>
          <a:prstGeom prst="rect">
            <a:avLst/>
          </a:prstGeom>
        </p:spPr>
      </p:pic>
      <p:sp>
        <p:nvSpPr>
          <p:cNvPr id="22" name="文本框 21">
            <a:extLst>
              <a:ext uri="{FF2B5EF4-FFF2-40B4-BE49-F238E27FC236}">
                <a16:creationId xmlns:a16="http://schemas.microsoft.com/office/drawing/2014/main" id="{B23B54A8-CFD6-4DF2-912F-1863B96F7A90}"/>
              </a:ext>
            </a:extLst>
          </p:cNvPr>
          <p:cNvSpPr txBox="1"/>
          <p:nvPr/>
        </p:nvSpPr>
        <p:spPr>
          <a:xfrm>
            <a:off x="547721" y="5458438"/>
            <a:ext cx="2565400" cy="646331"/>
          </a:xfrm>
          <a:prstGeom prst="rect">
            <a:avLst/>
          </a:prstGeom>
          <a:noFill/>
        </p:spPr>
        <p:txBody>
          <a:bodyPr wrap="square">
            <a:spAutoFit/>
          </a:bodyPr>
          <a:lstStyle/>
          <a:p>
            <a:r>
              <a:rPr lang="zh-CN" altLang="zh-CN" sz="1800" kern="0" dirty="0">
                <a:effectLst/>
                <a:ea typeface="等线" panose="02010600030101010101" pitchFamily="2" charset="-122"/>
                <a:cs typeface="Times New Roman" panose="02020603050405020304" pitchFamily="18" charset="0"/>
              </a:rPr>
              <a:t>当社会经济越不平等时，代际收入弹性也越大</a:t>
            </a:r>
            <a:endParaRPr lang="zh-CN" altLang="en-US" dirty="0"/>
          </a:p>
        </p:txBody>
      </p:sp>
      <p:sp>
        <p:nvSpPr>
          <p:cNvPr id="3" name="灯片编号占位符 2">
            <a:extLst>
              <a:ext uri="{FF2B5EF4-FFF2-40B4-BE49-F238E27FC236}">
                <a16:creationId xmlns:a16="http://schemas.microsoft.com/office/drawing/2014/main" id="{2BB3E60C-25EB-4C64-B9B9-8AE692E03E31}"/>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24</a:t>
            </a:fld>
            <a:endParaRPr lang="zh-CN" altLang="en-US" dirty="0">
              <a:solidFill>
                <a:srgbClr val="FF0000"/>
              </a:solidFill>
            </a:endParaRPr>
          </a:p>
        </p:txBody>
      </p:sp>
    </p:spTree>
    <p:extLst>
      <p:ext uri="{BB962C8B-B14F-4D97-AF65-F5344CB8AC3E}">
        <p14:creationId xmlns:p14="http://schemas.microsoft.com/office/powerpoint/2010/main" val="337181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2796" y="139462"/>
            <a:ext cx="8446408"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年社会流动性指数报告：当今英国</a:t>
            </a:r>
          </a:p>
        </p:txBody>
      </p:sp>
      <p:grpSp>
        <p:nvGrpSpPr>
          <p:cNvPr id="14" name="组合 13">
            <a:extLst>
              <a:ext uri="{FF2B5EF4-FFF2-40B4-BE49-F238E27FC236}">
                <a16:creationId xmlns:a16="http://schemas.microsoft.com/office/drawing/2014/main" id="{02BB52FD-EF7A-4A08-974A-B26D0E16B253}"/>
              </a:ext>
            </a:extLst>
          </p:cNvPr>
          <p:cNvGrpSpPr/>
          <p:nvPr/>
        </p:nvGrpSpPr>
        <p:grpSpPr>
          <a:xfrm>
            <a:off x="0" y="1166326"/>
            <a:ext cx="7137918" cy="5483015"/>
            <a:chOff x="312427" y="1023732"/>
            <a:chExt cx="7254020" cy="5649752"/>
          </a:xfrm>
        </p:grpSpPr>
        <p:grpSp>
          <p:nvGrpSpPr>
            <p:cNvPr id="18" name="组合 17">
              <a:extLst>
                <a:ext uri="{FF2B5EF4-FFF2-40B4-BE49-F238E27FC236}">
                  <a16:creationId xmlns:a16="http://schemas.microsoft.com/office/drawing/2014/main" id="{67D64192-744A-4024-964A-16B0E3CEFFB2}"/>
                </a:ext>
              </a:extLst>
            </p:cNvPr>
            <p:cNvGrpSpPr/>
            <p:nvPr/>
          </p:nvGrpSpPr>
          <p:grpSpPr>
            <a:xfrm>
              <a:off x="312427" y="1023732"/>
              <a:ext cx="7254020" cy="5209727"/>
              <a:chOff x="190432" y="795132"/>
              <a:chExt cx="7254020" cy="5209727"/>
            </a:xfrm>
          </p:grpSpPr>
          <p:pic>
            <p:nvPicPr>
              <p:cNvPr id="29" name="图片 28">
                <a:extLst>
                  <a:ext uri="{FF2B5EF4-FFF2-40B4-BE49-F238E27FC236}">
                    <a16:creationId xmlns:a16="http://schemas.microsoft.com/office/drawing/2014/main" id="{04A5F5B1-91BE-45F1-90CD-579D44D64383}"/>
                  </a:ext>
                </a:extLst>
              </p:cNvPr>
              <p:cNvPicPr>
                <a:picLocks noChangeAspect="1"/>
              </p:cNvPicPr>
              <p:nvPr/>
            </p:nvPicPr>
            <p:blipFill rotWithShape="1">
              <a:blip r:embed="rId2"/>
              <a:srcRect l="19236" t="25432" r="35972" b="68705"/>
              <a:stretch/>
            </p:blipFill>
            <p:spPr>
              <a:xfrm>
                <a:off x="190432" y="795132"/>
                <a:ext cx="7254020" cy="534136"/>
              </a:xfrm>
              <a:prstGeom prst="rect">
                <a:avLst/>
              </a:prstGeom>
            </p:spPr>
          </p:pic>
          <p:pic>
            <p:nvPicPr>
              <p:cNvPr id="30" name="图片 29">
                <a:extLst>
                  <a:ext uri="{FF2B5EF4-FFF2-40B4-BE49-F238E27FC236}">
                    <a16:creationId xmlns:a16="http://schemas.microsoft.com/office/drawing/2014/main" id="{86220FE8-4A37-47DA-A6FC-ECA33DD7DE6F}"/>
                  </a:ext>
                </a:extLst>
              </p:cNvPr>
              <p:cNvPicPr>
                <a:picLocks noChangeAspect="1"/>
              </p:cNvPicPr>
              <p:nvPr/>
            </p:nvPicPr>
            <p:blipFill rotWithShape="1">
              <a:blip r:embed="rId2"/>
              <a:srcRect l="19236" t="39001" r="35972" b="9378"/>
              <a:stretch/>
            </p:blipFill>
            <p:spPr>
              <a:xfrm>
                <a:off x="190432" y="1302437"/>
                <a:ext cx="7254020" cy="4702422"/>
              </a:xfrm>
              <a:prstGeom prst="rect">
                <a:avLst/>
              </a:prstGeom>
            </p:spPr>
          </p:pic>
        </p:grpSp>
        <p:sp>
          <p:nvSpPr>
            <p:cNvPr id="23" name="文本框 22">
              <a:extLst>
                <a:ext uri="{FF2B5EF4-FFF2-40B4-BE49-F238E27FC236}">
                  <a16:creationId xmlns:a16="http://schemas.microsoft.com/office/drawing/2014/main" id="{02E49E57-001B-443D-B081-A9112C867E36}"/>
                </a:ext>
              </a:extLst>
            </p:cNvPr>
            <p:cNvSpPr txBox="1"/>
            <p:nvPr/>
          </p:nvSpPr>
          <p:spPr>
            <a:xfrm>
              <a:off x="2030840" y="6083309"/>
              <a:ext cx="732366" cy="584775"/>
            </a:xfrm>
            <a:prstGeom prst="rect">
              <a:avLst/>
            </a:prstGeom>
            <a:noFill/>
          </p:spPr>
          <p:txBody>
            <a:bodyPr wrap="square">
              <a:spAutoFit/>
            </a:bodyPr>
            <a:lstStyle/>
            <a:p>
              <a:r>
                <a:rPr lang="zh-CN" altLang="en-US" sz="1600" b="1" kern="0" dirty="0">
                  <a:solidFill>
                    <a:srgbClr val="C00000"/>
                  </a:solidFill>
                  <a:effectLst/>
                  <a:latin typeface="等线" panose="02010600030101010101" pitchFamily="2" charset="-122"/>
                  <a:cs typeface="Times New Roman" panose="02020603050405020304" pitchFamily="18" charset="0"/>
                </a:rPr>
                <a:t>教育途径</a:t>
              </a:r>
              <a:endParaRPr lang="zh-CN" altLang="en-US" sz="1600" b="1" dirty="0">
                <a:solidFill>
                  <a:srgbClr val="C00000"/>
                </a:solidFill>
              </a:endParaRPr>
            </a:p>
          </p:txBody>
        </p:sp>
        <p:sp>
          <p:nvSpPr>
            <p:cNvPr id="24" name="文本框 23">
              <a:extLst>
                <a:ext uri="{FF2B5EF4-FFF2-40B4-BE49-F238E27FC236}">
                  <a16:creationId xmlns:a16="http://schemas.microsoft.com/office/drawing/2014/main" id="{DB23213B-41B4-49AA-BE82-2C1B386AAC32}"/>
                </a:ext>
              </a:extLst>
            </p:cNvPr>
            <p:cNvSpPr txBox="1"/>
            <p:nvPr/>
          </p:nvSpPr>
          <p:spPr>
            <a:xfrm>
              <a:off x="2561168" y="6081778"/>
              <a:ext cx="1028699" cy="584775"/>
            </a:xfrm>
            <a:prstGeom prst="rect">
              <a:avLst/>
            </a:prstGeom>
            <a:noFill/>
          </p:spPr>
          <p:txBody>
            <a:bodyPr wrap="square">
              <a:spAutoFit/>
            </a:bodyPr>
            <a:lstStyle/>
            <a:p>
              <a:r>
                <a:rPr lang="zh-CN" altLang="en-US" sz="1600" b="1" kern="0" dirty="0">
                  <a:solidFill>
                    <a:schemeClr val="accent5">
                      <a:lumMod val="75000"/>
                    </a:schemeClr>
                  </a:solidFill>
                  <a:effectLst/>
                  <a:latin typeface="等线" panose="02010600030101010101" pitchFamily="2" charset="-122"/>
                  <a:cs typeface="Times New Roman" panose="02020603050405020304" pitchFamily="18" charset="0"/>
                </a:rPr>
                <a:t>教育质量和公平性</a:t>
              </a:r>
              <a:endParaRPr lang="zh-CN" altLang="en-US" sz="1600" b="1" dirty="0">
                <a:solidFill>
                  <a:schemeClr val="accent5">
                    <a:lumMod val="75000"/>
                  </a:schemeClr>
                </a:solidFill>
              </a:endParaRPr>
            </a:p>
          </p:txBody>
        </p:sp>
        <p:sp>
          <p:nvSpPr>
            <p:cNvPr id="25" name="文本框 9">
              <a:extLst>
                <a:ext uri="{FF2B5EF4-FFF2-40B4-BE49-F238E27FC236}">
                  <a16:creationId xmlns:a16="http://schemas.microsoft.com/office/drawing/2014/main" id="{517E0517-89C2-49D2-95E0-9D050706F28F}"/>
                </a:ext>
              </a:extLst>
            </p:cNvPr>
            <p:cNvSpPr txBox="1"/>
            <p:nvPr/>
          </p:nvSpPr>
          <p:spPr>
            <a:xfrm>
              <a:off x="3920168" y="6088709"/>
              <a:ext cx="659659" cy="33855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kern="0" dirty="0">
                  <a:solidFill>
                    <a:srgbClr val="C00000"/>
                  </a:solidFill>
                  <a:effectLst/>
                  <a:latin typeface="等线" panose="02010600030101010101" pitchFamily="2" charset="-122"/>
                  <a:cs typeface="Times New Roman" panose="02020603050405020304" pitchFamily="18" charset="0"/>
                </a:rPr>
                <a:t>科技</a:t>
              </a:r>
              <a:endParaRPr lang="zh-CN" altLang="en-US" sz="1600" b="1" dirty="0">
                <a:solidFill>
                  <a:srgbClr val="C00000"/>
                </a:solidFill>
              </a:endParaRPr>
            </a:p>
          </p:txBody>
        </p:sp>
        <p:sp>
          <p:nvSpPr>
            <p:cNvPr id="26" name="文本框 9">
              <a:extLst>
                <a:ext uri="{FF2B5EF4-FFF2-40B4-BE49-F238E27FC236}">
                  <a16:creationId xmlns:a16="http://schemas.microsoft.com/office/drawing/2014/main" id="{C1C1D881-E7C8-482D-91FA-2B6A5B6C13D1}"/>
                </a:ext>
              </a:extLst>
            </p:cNvPr>
            <p:cNvSpPr txBox="1"/>
            <p:nvPr/>
          </p:nvSpPr>
          <p:spPr>
            <a:xfrm>
              <a:off x="4498236" y="6088709"/>
              <a:ext cx="659659"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kern="0" dirty="0">
                  <a:solidFill>
                    <a:srgbClr val="C00000"/>
                  </a:solidFill>
                  <a:effectLst/>
                  <a:latin typeface="等线" panose="02010600030101010101" pitchFamily="2" charset="-122"/>
                  <a:cs typeface="Times New Roman" panose="02020603050405020304" pitchFamily="18" charset="0"/>
                </a:rPr>
                <a:t>工作机会</a:t>
              </a:r>
              <a:endParaRPr lang="zh-CN" altLang="en-US" sz="1600" b="1" dirty="0">
                <a:solidFill>
                  <a:srgbClr val="C00000"/>
                </a:solidFill>
              </a:endParaRPr>
            </a:p>
          </p:txBody>
        </p:sp>
        <p:sp>
          <p:nvSpPr>
            <p:cNvPr id="27" name="文本框 9">
              <a:extLst>
                <a:ext uri="{FF2B5EF4-FFF2-40B4-BE49-F238E27FC236}">
                  <a16:creationId xmlns:a16="http://schemas.microsoft.com/office/drawing/2014/main" id="{6C8B43BE-4129-41A6-9BE5-BB9A6357A0AD}"/>
                </a:ext>
              </a:extLst>
            </p:cNvPr>
            <p:cNvSpPr txBox="1"/>
            <p:nvPr/>
          </p:nvSpPr>
          <p:spPr>
            <a:xfrm>
              <a:off x="5094450" y="6083291"/>
              <a:ext cx="731657"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kern="0" dirty="0">
                  <a:solidFill>
                    <a:schemeClr val="accent5">
                      <a:lumMod val="75000"/>
                    </a:schemeClr>
                  </a:solidFill>
                  <a:effectLst/>
                  <a:latin typeface="等线" panose="02010600030101010101" pitchFamily="2" charset="-122"/>
                  <a:cs typeface="Times New Roman" panose="02020603050405020304" pitchFamily="18" charset="0"/>
                </a:rPr>
                <a:t>工资分配</a:t>
              </a:r>
              <a:endParaRPr lang="zh-CN" altLang="en-US" sz="1600" b="1" dirty="0">
                <a:solidFill>
                  <a:schemeClr val="accent5">
                    <a:lumMod val="75000"/>
                  </a:schemeClr>
                </a:solidFill>
              </a:endParaRPr>
            </a:p>
          </p:txBody>
        </p:sp>
        <p:sp>
          <p:nvSpPr>
            <p:cNvPr id="28" name="文本框 9">
              <a:extLst>
                <a:ext uri="{FF2B5EF4-FFF2-40B4-BE49-F238E27FC236}">
                  <a16:creationId xmlns:a16="http://schemas.microsoft.com/office/drawing/2014/main" id="{BFAF6EFE-EBCD-42E2-A428-A477EFE21100}"/>
                </a:ext>
              </a:extLst>
            </p:cNvPr>
            <p:cNvSpPr txBox="1"/>
            <p:nvPr/>
          </p:nvSpPr>
          <p:spPr>
            <a:xfrm>
              <a:off x="6314857" y="6088709"/>
              <a:ext cx="659659"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kern="0" dirty="0">
                  <a:solidFill>
                    <a:srgbClr val="C00000"/>
                  </a:solidFill>
                  <a:effectLst/>
                  <a:latin typeface="等线" panose="02010600030101010101" pitchFamily="2" charset="-122"/>
                  <a:cs typeface="Times New Roman" panose="02020603050405020304" pitchFamily="18" charset="0"/>
                </a:rPr>
                <a:t>社会保护</a:t>
              </a:r>
              <a:endParaRPr lang="zh-CN" altLang="en-US" sz="1600" b="1" dirty="0">
                <a:solidFill>
                  <a:srgbClr val="C00000"/>
                </a:solidFill>
              </a:endParaRPr>
            </a:p>
          </p:txBody>
        </p:sp>
      </p:grpSp>
      <p:sp>
        <p:nvSpPr>
          <p:cNvPr id="31" name="文本框 30">
            <a:extLst>
              <a:ext uri="{FF2B5EF4-FFF2-40B4-BE49-F238E27FC236}">
                <a16:creationId xmlns:a16="http://schemas.microsoft.com/office/drawing/2014/main" id="{788AC58B-82FF-4C16-A987-9A7980395771}"/>
              </a:ext>
            </a:extLst>
          </p:cNvPr>
          <p:cNvSpPr txBox="1"/>
          <p:nvPr/>
        </p:nvSpPr>
        <p:spPr>
          <a:xfrm>
            <a:off x="7254020" y="1764355"/>
            <a:ext cx="4160055" cy="2031325"/>
          </a:xfrm>
          <a:prstGeom prst="rect">
            <a:avLst/>
          </a:prstGeom>
          <a:noFill/>
        </p:spPr>
        <p:txBody>
          <a:bodyPr wrap="square">
            <a:spAutoFit/>
          </a:bodyPr>
          <a:lstStyle/>
          <a:p>
            <a:r>
              <a:rPr lang="zh-CN" altLang="en-US" sz="1800" kern="0" dirty="0">
                <a:effectLst/>
                <a:latin typeface="等线" panose="02010600030101010101" pitchFamily="2" charset="-122"/>
                <a:cs typeface="Times New Roman" panose="02020603050405020304" pitchFamily="18" charset="0"/>
              </a:rPr>
              <a:t>现状：</a:t>
            </a:r>
            <a:endParaRPr lang="en-US" altLang="zh-CN" sz="1800" kern="0" dirty="0">
              <a:effectLst/>
              <a:latin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en-US" kern="0" dirty="0">
                <a:latin typeface="等线" panose="02010600030101010101" pitchFamily="2" charset="-122"/>
                <a:cs typeface="Times New Roman" panose="02020603050405020304" pitchFamily="18" charset="0"/>
              </a:rPr>
              <a:t>教育途径、医疗保障、工作机会、科技和社会保障方面占据较大优势，但教育质量的不平等、工资分配的不平等和工作条件拖了后腿。</a:t>
            </a:r>
            <a:endParaRPr lang="en-US" altLang="zh-CN" sz="1800" kern="0" dirty="0">
              <a:effectLst/>
              <a:latin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kern="0" dirty="0">
              <a:latin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sz="1800" kern="0" dirty="0">
              <a:effectLst/>
              <a:latin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5ECD317-97F9-47C2-9595-1F3892FF26A3}"/>
              </a:ext>
            </a:extLst>
          </p:cNvPr>
          <p:cNvPicPr>
            <a:picLocks noChangeAspect="1"/>
          </p:cNvPicPr>
          <p:nvPr/>
        </p:nvPicPr>
        <p:blipFill>
          <a:blip r:embed="rId3"/>
          <a:stretch>
            <a:fillRect/>
          </a:stretch>
        </p:blipFill>
        <p:spPr>
          <a:xfrm>
            <a:off x="4284349" y="4627559"/>
            <a:ext cx="7907651" cy="1028694"/>
          </a:xfrm>
          <a:prstGeom prst="rect">
            <a:avLst/>
          </a:prstGeom>
        </p:spPr>
      </p:pic>
      <p:sp>
        <p:nvSpPr>
          <p:cNvPr id="2" name="灯片编号占位符 1">
            <a:extLst>
              <a:ext uri="{FF2B5EF4-FFF2-40B4-BE49-F238E27FC236}">
                <a16:creationId xmlns:a16="http://schemas.microsoft.com/office/drawing/2014/main" id="{B162BCA1-AEDB-4BBF-9792-04F9CB003D93}"/>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25</a:t>
            </a:fld>
            <a:endParaRPr lang="zh-CN" altLang="en-US" sz="1800" dirty="0">
              <a:solidFill>
                <a:srgbClr val="FF0000"/>
              </a:solidFill>
            </a:endParaRPr>
          </a:p>
        </p:txBody>
      </p:sp>
    </p:spTree>
    <p:extLst>
      <p:ext uri="{BB962C8B-B14F-4D97-AF65-F5344CB8AC3E}">
        <p14:creationId xmlns:p14="http://schemas.microsoft.com/office/powerpoint/2010/main" val="876584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2796" y="139462"/>
            <a:ext cx="8446408"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年社会流动性指数报告：当今中国</a:t>
            </a:r>
          </a:p>
        </p:txBody>
      </p:sp>
      <p:sp>
        <p:nvSpPr>
          <p:cNvPr id="31" name="文本框 30">
            <a:extLst>
              <a:ext uri="{FF2B5EF4-FFF2-40B4-BE49-F238E27FC236}">
                <a16:creationId xmlns:a16="http://schemas.microsoft.com/office/drawing/2014/main" id="{788AC58B-82FF-4C16-A987-9A7980395771}"/>
              </a:ext>
            </a:extLst>
          </p:cNvPr>
          <p:cNvSpPr txBox="1"/>
          <p:nvPr/>
        </p:nvSpPr>
        <p:spPr>
          <a:xfrm>
            <a:off x="7617606" y="1633726"/>
            <a:ext cx="4160055" cy="3970318"/>
          </a:xfrm>
          <a:prstGeom prst="rect">
            <a:avLst/>
          </a:prstGeom>
          <a:noFill/>
        </p:spPr>
        <p:txBody>
          <a:bodyPr wrap="square">
            <a:spAutoFit/>
          </a:bodyPr>
          <a:lstStyle/>
          <a:p>
            <a:r>
              <a:rPr lang="zh-CN" altLang="en-US" sz="1800" kern="0" dirty="0">
                <a:effectLst/>
                <a:latin typeface="等线" panose="02010600030101010101" pitchFamily="2" charset="-122"/>
                <a:cs typeface="Times New Roman" panose="02020603050405020304" pitchFamily="18" charset="0"/>
              </a:rPr>
              <a:t>现状：</a:t>
            </a:r>
            <a:endParaRPr lang="en-US" altLang="zh-CN" sz="1800" kern="0" dirty="0">
              <a:effectLst/>
              <a:latin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en-US" kern="0" dirty="0">
                <a:latin typeface="等线" panose="02010600030101010101" pitchFamily="2" charset="-122"/>
                <a:cs typeface="Times New Roman" panose="02020603050405020304" pitchFamily="18" charset="0"/>
              </a:rPr>
              <a:t>除医疗保障、教育途径、科技与工作条件等指数较高外，其余指数均有提升空间。</a:t>
            </a:r>
            <a:endParaRPr lang="en-US" altLang="zh-CN" sz="1800" kern="0" dirty="0">
              <a:effectLst/>
              <a:latin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kern="0" dirty="0">
              <a:latin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sz="1800" kern="0" dirty="0">
              <a:effectLst/>
              <a:latin typeface="等线" panose="02010600030101010101" pitchFamily="2" charset="-122"/>
              <a:cs typeface="Times New Roman" panose="02020603050405020304" pitchFamily="18" charset="0"/>
            </a:endParaRPr>
          </a:p>
          <a:p>
            <a:r>
              <a:rPr lang="zh-CN" altLang="en-US" kern="0" dirty="0">
                <a:latin typeface="等线" panose="02010600030101010101" pitchFamily="2" charset="-122"/>
                <a:cs typeface="Times New Roman" panose="02020603050405020304" pitchFamily="18" charset="0"/>
              </a:rPr>
              <a:t>指数缺陷：</a:t>
            </a:r>
            <a:endParaRPr lang="en-US" altLang="zh-CN" kern="0" dirty="0">
              <a:latin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1800" kern="0" dirty="0">
                <a:effectLst/>
                <a:latin typeface="等线" panose="02010600030101010101" pitchFamily="2" charset="-122"/>
                <a:cs typeface="Times New Roman" panose="02020603050405020304" pitchFamily="18" charset="0"/>
              </a:rPr>
              <a:t>1.</a:t>
            </a:r>
            <a:r>
              <a:rPr lang="zh-CN" altLang="en-US" sz="1800" kern="0" dirty="0">
                <a:effectLst/>
                <a:latin typeface="等线" panose="02010600030101010101" pitchFamily="2" charset="-122"/>
                <a:cs typeface="Times New Roman" panose="02020603050405020304" pitchFamily="18" charset="0"/>
              </a:rPr>
              <a:t>在社会保障方面，指数只能反映政府的绝对投入多少，但却无法反映对待贫困人群的扶持方式效率高低。</a:t>
            </a:r>
            <a:endParaRPr lang="en-US" altLang="zh-CN" sz="1800" kern="0" dirty="0">
              <a:effectLst/>
              <a:latin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kern="0" dirty="0">
                <a:latin typeface="等线" panose="02010600030101010101" pitchFamily="2" charset="-122"/>
                <a:cs typeface="Times New Roman" panose="02020603050405020304" pitchFamily="18" charset="0"/>
              </a:rPr>
              <a:t>2.</a:t>
            </a:r>
            <a:r>
              <a:rPr lang="zh-CN" altLang="en-US" kern="0" dirty="0">
                <a:latin typeface="等线" panose="02010600030101010101" pitchFamily="2" charset="-122"/>
                <a:cs typeface="Times New Roman" panose="02020603050405020304" pitchFamily="18" charset="0"/>
              </a:rPr>
              <a:t>只能反映国家现状，无法反映政府的发展趋势、能力强弱。</a:t>
            </a:r>
            <a:endParaRPr lang="en-US" altLang="zh-CN" kern="0" dirty="0">
              <a:latin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1800" kern="0" dirty="0">
                <a:effectLst/>
                <a:latin typeface="等线" panose="02010600030101010101" pitchFamily="2" charset="-122"/>
                <a:cs typeface="Times New Roman" panose="02020603050405020304" pitchFamily="18" charset="0"/>
              </a:rPr>
              <a:t>3.</a:t>
            </a:r>
            <a:r>
              <a:rPr lang="zh-CN" altLang="en-US" sz="1800" kern="0" dirty="0">
                <a:effectLst/>
                <a:latin typeface="等线" panose="02010600030101010101" pitchFamily="2" charset="-122"/>
                <a:cs typeface="Times New Roman" panose="02020603050405020304" pitchFamily="18" charset="0"/>
              </a:rPr>
              <a:t>在幅员辽阔，社会、自然环境复杂的国家解释力有限。</a:t>
            </a:r>
            <a:endParaRPr lang="en-US" altLang="zh-CN" sz="1800" kern="0" dirty="0">
              <a:effectLst/>
              <a:latin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FF26D484-F444-48CC-BD95-F18E6064658F}"/>
              </a:ext>
            </a:extLst>
          </p:cNvPr>
          <p:cNvGrpSpPr/>
          <p:nvPr/>
        </p:nvGrpSpPr>
        <p:grpSpPr>
          <a:xfrm>
            <a:off x="0" y="976458"/>
            <a:ext cx="7240555" cy="5653808"/>
            <a:chOff x="4377045" y="892238"/>
            <a:chExt cx="7660473" cy="5747703"/>
          </a:xfrm>
        </p:grpSpPr>
        <p:grpSp>
          <p:nvGrpSpPr>
            <p:cNvPr id="19" name="组合 18">
              <a:extLst>
                <a:ext uri="{FF2B5EF4-FFF2-40B4-BE49-F238E27FC236}">
                  <a16:creationId xmlns:a16="http://schemas.microsoft.com/office/drawing/2014/main" id="{5C1ECCAC-30CC-4B30-9197-6E773D09FC2A}"/>
                </a:ext>
              </a:extLst>
            </p:cNvPr>
            <p:cNvGrpSpPr/>
            <p:nvPr/>
          </p:nvGrpSpPr>
          <p:grpSpPr>
            <a:xfrm>
              <a:off x="4377045" y="892238"/>
              <a:ext cx="7660473" cy="5588192"/>
              <a:chOff x="4377051" y="868848"/>
              <a:chExt cx="7660473" cy="5588192"/>
            </a:xfrm>
          </p:grpSpPr>
          <p:pic>
            <p:nvPicPr>
              <p:cNvPr id="22" name="图片 21">
                <a:extLst>
                  <a:ext uri="{FF2B5EF4-FFF2-40B4-BE49-F238E27FC236}">
                    <a16:creationId xmlns:a16="http://schemas.microsoft.com/office/drawing/2014/main" id="{66B7AD6A-F680-4BF3-8CF7-B52A9B99F4A6}"/>
                  </a:ext>
                </a:extLst>
              </p:cNvPr>
              <p:cNvPicPr>
                <a:picLocks noChangeAspect="1"/>
              </p:cNvPicPr>
              <p:nvPr/>
            </p:nvPicPr>
            <p:blipFill rotWithShape="1">
              <a:blip r:embed="rId2"/>
              <a:srcRect l="19653" t="36945" r="35556" b="10741"/>
              <a:stretch/>
            </p:blipFill>
            <p:spPr>
              <a:xfrm>
                <a:off x="4377051" y="1424410"/>
                <a:ext cx="7660473" cy="5032630"/>
              </a:xfrm>
              <a:prstGeom prst="rect">
                <a:avLst/>
              </a:prstGeom>
            </p:spPr>
          </p:pic>
          <p:pic>
            <p:nvPicPr>
              <p:cNvPr id="32" name="图片 31">
                <a:extLst>
                  <a:ext uri="{FF2B5EF4-FFF2-40B4-BE49-F238E27FC236}">
                    <a16:creationId xmlns:a16="http://schemas.microsoft.com/office/drawing/2014/main" id="{34757B6B-AAA9-4832-85F0-0245F78404B9}"/>
                  </a:ext>
                </a:extLst>
              </p:cNvPr>
              <p:cNvPicPr>
                <a:picLocks noChangeAspect="1"/>
              </p:cNvPicPr>
              <p:nvPr/>
            </p:nvPicPr>
            <p:blipFill rotWithShape="1">
              <a:blip r:embed="rId2"/>
              <a:srcRect l="19653" t="23333" r="35556" b="71135"/>
              <a:stretch/>
            </p:blipFill>
            <p:spPr>
              <a:xfrm>
                <a:off x="4377051" y="868848"/>
                <a:ext cx="7660468" cy="532173"/>
              </a:xfrm>
              <a:prstGeom prst="rect">
                <a:avLst/>
              </a:prstGeom>
            </p:spPr>
          </p:pic>
        </p:grpSp>
        <p:sp>
          <p:nvSpPr>
            <p:cNvPr id="20" name="文本框 19">
              <a:extLst>
                <a:ext uri="{FF2B5EF4-FFF2-40B4-BE49-F238E27FC236}">
                  <a16:creationId xmlns:a16="http://schemas.microsoft.com/office/drawing/2014/main" id="{645A6A89-C279-4E59-85C8-7DABFCDF34DB}"/>
                </a:ext>
              </a:extLst>
            </p:cNvPr>
            <p:cNvSpPr txBox="1"/>
            <p:nvPr/>
          </p:nvSpPr>
          <p:spPr>
            <a:xfrm>
              <a:off x="6159501" y="6295765"/>
              <a:ext cx="2097139" cy="344176"/>
            </a:xfrm>
            <a:prstGeom prst="rect">
              <a:avLst/>
            </a:prstGeom>
            <a:noFill/>
          </p:spPr>
          <p:txBody>
            <a:bodyPr wrap="square">
              <a:spAutoFit/>
            </a:bodyPr>
            <a:lstStyle/>
            <a:p>
              <a:r>
                <a:rPr lang="zh-CN" altLang="en-US" sz="1600" b="1" kern="0" dirty="0">
                  <a:solidFill>
                    <a:schemeClr val="accent5">
                      <a:lumMod val="75000"/>
                    </a:schemeClr>
                  </a:solidFill>
                  <a:effectLst/>
                  <a:latin typeface="等线" panose="02010600030101010101" pitchFamily="2" charset="-122"/>
                  <a:cs typeface="Times New Roman" panose="02020603050405020304" pitchFamily="18" charset="0"/>
                </a:rPr>
                <a:t>教育质量和公平性</a:t>
              </a:r>
              <a:endParaRPr lang="zh-CN" altLang="en-US" sz="1600" b="1" dirty="0">
                <a:solidFill>
                  <a:schemeClr val="accent5">
                    <a:lumMod val="75000"/>
                  </a:schemeClr>
                </a:solidFill>
              </a:endParaRPr>
            </a:p>
          </p:txBody>
        </p:sp>
        <p:sp>
          <p:nvSpPr>
            <p:cNvPr id="21" name="文本框 20">
              <a:extLst>
                <a:ext uri="{FF2B5EF4-FFF2-40B4-BE49-F238E27FC236}">
                  <a16:creationId xmlns:a16="http://schemas.microsoft.com/office/drawing/2014/main" id="{40604259-4669-4A78-B416-8E7DE8BF0FCA}"/>
                </a:ext>
              </a:extLst>
            </p:cNvPr>
            <p:cNvSpPr txBox="1"/>
            <p:nvPr/>
          </p:nvSpPr>
          <p:spPr>
            <a:xfrm>
              <a:off x="9173634" y="6295765"/>
              <a:ext cx="1195560" cy="344176"/>
            </a:xfrm>
            <a:prstGeom prst="rect">
              <a:avLst/>
            </a:prstGeom>
            <a:noFill/>
          </p:spPr>
          <p:txBody>
            <a:bodyPr wrap="square">
              <a:spAutoFit/>
            </a:bodyPr>
            <a:lstStyle/>
            <a:p>
              <a:r>
                <a:rPr lang="zh-CN" altLang="en-US" sz="1600" b="1" kern="0" dirty="0">
                  <a:solidFill>
                    <a:schemeClr val="accent5">
                      <a:lumMod val="75000"/>
                    </a:schemeClr>
                  </a:solidFill>
                  <a:effectLst/>
                  <a:latin typeface="等线" panose="02010600030101010101" pitchFamily="2" charset="-122"/>
                  <a:cs typeface="Times New Roman" panose="02020603050405020304" pitchFamily="18" charset="0"/>
                </a:rPr>
                <a:t>工资分配</a:t>
              </a:r>
              <a:endParaRPr lang="zh-CN" altLang="en-US" sz="1600" b="1" dirty="0">
                <a:solidFill>
                  <a:schemeClr val="accent5">
                    <a:lumMod val="75000"/>
                  </a:schemeClr>
                </a:solidFill>
              </a:endParaRPr>
            </a:p>
          </p:txBody>
        </p:sp>
      </p:grpSp>
      <p:sp>
        <p:nvSpPr>
          <p:cNvPr id="2" name="灯片编号占位符 1">
            <a:extLst>
              <a:ext uri="{FF2B5EF4-FFF2-40B4-BE49-F238E27FC236}">
                <a16:creationId xmlns:a16="http://schemas.microsoft.com/office/drawing/2014/main" id="{BD970FBB-A9AE-4700-8133-24D88C7E22E1}"/>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26</a:t>
            </a:fld>
            <a:endParaRPr lang="zh-CN" altLang="en-US" sz="1800" dirty="0">
              <a:solidFill>
                <a:srgbClr val="FF0000"/>
              </a:solidFill>
            </a:endParaRPr>
          </a:p>
        </p:txBody>
      </p:sp>
    </p:spTree>
    <p:extLst>
      <p:ext uri="{BB962C8B-B14F-4D97-AF65-F5344CB8AC3E}">
        <p14:creationId xmlns:p14="http://schemas.microsoft.com/office/powerpoint/2010/main" val="124326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7300348" y="4416788"/>
            <a:ext cx="2638324" cy="821779"/>
          </a:xfrm>
          <a:prstGeom prst="roundRect">
            <a:avLst>
              <a:gd name="adj" fmla="val 9468"/>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50" name="圆角矩形 49"/>
          <p:cNvSpPr/>
          <p:nvPr/>
        </p:nvSpPr>
        <p:spPr>
          <a:xfrm>
            <a:off x="1800225" y="13335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3617888"/>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05546"/>
            <a:ext cx="7264175" cy="2126704"/>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40113" y="2070100"/>
            <a:ext cx="7350125" cy="548099"/>
          </a:xfrm>
          <a:prstGeom prst="rect">
            <a:avLst/>
          </a:prstGeom>
          <a:noFill/>
        </p:spPr>
        <p:txBody>
          <a:bodyPr wrap="square" rtlCol="0">
            <a:spAutoFit/>
          </a:bodyPr>
          <a:lstStyle/>
          <a:p>
            <a:pPr indent="228600">
              <a:lnSpc>
                <a:spcPct val="115000"/>
              </a:lnSpc>
              <a:spcBef>
                <a:spcPts val="1200"/>
              </a:spcBef>
              <a:spcAft>
                <a:spcPts val="1000"/>
              </a:spcAft>
            </a:pPr>
            <a:r>
              <a:rPr lang="en-US" altLang="zh-CN" sz="2800" b="1" i="1" dirty="0">
                <a:effectLst/>
                <a:latin typeface="Times New Roman" panose="02020603050405020304" pitchFamily="18" charset="0"/>
                <a:ea typeface="等线" panose="02010600030101010101" pitchFamily="2" charset="-122"/>
              </a:rPr>
              <a:t>The Chosen: Who Gets Education in the</a:t>
            </a:r>
            <a:r>
              <a:rPr lang="en-US" altLang="zh-CN" sz="2800" b="1" i="1" spc="-10" dirty="0">
                <a:effectLst/>
                <a:latin typeface="Times New Roman" panose="02020603050405020304" pitchFamily="18" charset="0"/>
                <a:ea typeface="等线" panose="02010600030101010101" pitchFamily="2" charset="-122"/>
              </a:rPr>
              <a:t> </a:t>
            </a:r>
            <a:r>
              <a:rPr lang="en-US" altLang="zh-CN" sz="2800" b="1" i="1" dirty="0">
                <a:effectLst/>
                <a:latin typeface="Times New Roman" panose="02020603050405020304" pitchFamily="18" charset="0"/>
                <a:ea typeface="等线" panose="02010600030101010101" pitchFamily="2" charset="-122"/>
              </a:rPr>
              <a:t>Qing</a:t>
            </a:r>
            <a:endParaRPr lang="zh-CN" altLang="zh-CN" sz="2800" b="1" i="1" dirty="0">
              <a:effectLst/>
              <a:latin typeface="Times New Roman" panose="02020603050405020304" pitchFamily="18" charset="0"/>
              <a:ea typeface="等线" panose="02010600030101010101" pitchFamily="2" charset="-122"/>
            </a:endParaRPr>
          </a:p>
        </p:txBody>
      </p:sp>
      <p:sp>
        <p:nvSpPr>
          <p:cNvPr id="56" name="矩形 55"/>
          <p:cNvSpPr/>
          <p:nvPr/>
        </p:nvSpPr>
        <p:spPr>
          <a:xfrm>
            <a:off x="2974827" y="2598644"/>
            <a:ext cx="6214310" cy="1207510"/>
          </a:xfrm>
          <a:prstGeom prst="rect">
            <a:avLst/>
          </a:prstGeom>
        </p:spPr>
        <p:txBody>
          <a:bodyPr wrap="square">
            <a:spAutoFit/>
          </a:bodyPr>
          <a:lstStyle/>
          <a:p>
            <a:pPr>
              <a:lnSpc>
                <a:spcPct val="115000"/>
              </a:lnSpc>
              <a:spcAft>
                <a:spcPts val="1000"/>
              </a:spcAft>
            </a:pPr>
            <a:r>
              <a:rPr lang="en-US" altLang="zh-CN" sz="1600" dirty="0">
                <a:effectLst/>
                <a:latin typeface="Times New Roman" panose="02020603050405020304" pitchFamily="18" charset="0"/>
                <a:ea typeface="等线" panose="02010600030101010101" pitchFamily="2" charset="-122"/>
                <a:cs typeface="Times New Roman" panose="02020603050405020304" pitchFamily="18" charset="0"/>
              </a:rPr>
              <a:t>Including education, what are the main pathways and mechanisms to social mobility?  In the past? In the present? To what extent do such indices as the World Economic Forum Global Social Mobility Index fail to account or measure these pathways and mechanisms properly?</a:t>
            </a:r>
            <a:endParaRPr lang="zh-CN" altLang="zh-CN" sz="16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7" name="组合 6"/>
          <p:cNvGrpSpPr/>
          <p:nvPr/>
        </p:nvGrpSpPr>
        <p:grpSpPr>
          <a:xfrm>
            <a:off x="-1052453" y="5808494"/>
            <a:ext cx="2746152" cy="1580714"/>
            <a:chOff x="10486405" y="-306263"/>
            <a:chExt cx="2746152" cy="1580714"/>
          </a:xfrm>
        </p:grpSpPr>
        <p:cxnSp>
          <p:nvCxnSpPr>
            <p:cNvPr id="33" name="直接连接符 32"/>
            <p:cNvCxnSpPr/>
            <p:nvPr/>
          </p:nvCxnSpPr>
          <p:spPr>
            <a:xfrm flipH="1">
              <a:off x="11598269" y="-133676"/>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048640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502864" y="352492"/>
              <a:ext cx="729693" cy="704064"/>
            </a:xfrm>
            <a:prstGeom prst="line">
              <a:avLst/>
            </a:prstGeom>
            <a:ln w="38100">
              <a:gradFill>
                <a:gsLst>
                  <a:gs pos="19000">
                    <a:schemeClr val="tx1">
                      <a:lumMod val="85000"/>
                      <a:lumOff val="1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112864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6F8EB721-3DBB-4F98-84B3-2AF077D5850C}"/>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27</a:t>
            </a:fld>
            <a:endParaRPr lang="zh-CN" altLang="en-US" sz="1800" dirty="0">
              <a:solidFill>
                <a:srgbClr val="FF0000"/>
              </a:solidFill>
            </a:endParaRPr>
          </a:p>
        </p:txBody>
      </p:sp>
    </p:spTree>
    <p:extLst>
      <p:ext uri="{BB962C8B-B14F-4D97-AF65-F5344CB8AC3E}">
        <p14:creationId xmlns:p14="http://schemas.microsoft.com/office/powerpoint/2010/main" val="3071303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7300348" y="4416788"/>
            <a:ext cx="2638324" cy="821779"/>
          </a:xfrm>
          <a:prstGeom prst="roundRect">
            <a:avLst>
              <a:gd name="adj" fmla="val 9468"/>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3617888"/>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05546"/>
            <a:ext cx="7264175" cy="2126704"/>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545120" y="2535134"/>
            <a:ext cx="7350125" cy="769441"/>
          </a:xfrm>
          <a:prstGeom prst="rect">
            <a:avLst/>
          </a:prstGeom>
          <a:noFill/>
        </p:spPr>
        <p:txBody>
          <a:bodyPr wrap="square" rtlCol="0">
            <a:spAutoFit/>
          </a:bodyPr>
          <a:lstStyle/>
          <a:p>
            <a:pPr algn="ctr"/>
            <a:r>
              <a:rPr lang="zh-CN" altLang="en-US" sz="4400" dirty="0">
                <a:latin typeface="江城斜黑体 900W" panose="020B0A00000000000000" pitchFamily="34" charset="-122"/>
                <a:ea typeface="江城斜黑体 900W" panose="020B0A00000000000000" pitchFamily="34" charset="-122"/>
              </a:rPr>
              <a:t>感谢您的观看！</a:t>
            </a:r>
          </a:p>
        </p:txBody>
      </p:sp>
      <p:grpSp>
        <p:nvGrpSpPr>
          <p:cNvPr id="7" name="组合 6"/>
          <p:cNvGrpSpPr/>
          <p:nvPr/>
        </p:nvGrpSpPr>
        <p:grpSpPr>
          <a:xfrm>
            <a:off x="-1052453" y="5808494"/>
            <a:ext cx="2746152" cy="1580714"/>
            <a:chOff x="10486405" y="-306263"/>
            <a:chExt cx="2746152" cy="1580714"/>
          </a:xfrm>
        </p:grpSpPr>
        <p:cxnSp>
          <p:nvCxnSpPr>
            <p:cNvPr id="33" name="直接连接符 32"/>
            <p:cNvCxnSpPr/>
            <p:nvPr/>
          </p:nvCxnSpPr>
          <p:spPr>
            <a:xfrm flipH="1">
              <a:off x="11598269" y="-133676"/>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048640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502864" y="352492"/>
              <a:ext cx="729693" cy="704064"/>
            </a:xfrm>
            <a:prstGeom prst="line">
              <a:avLst/>
            </a:prstGeom>
            <a:ln w="38100">
              <a:gradFill>
                <a:gsLst>
                  <a:gs pos="19000">
                    <a:schemeClr val="tx1">
                      <a:lumMod val="85000"/>
                      <a:lumOff val="1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112864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BA206E44-FF2E-4385-B77B-0ED028C570EA}"/>
              </a:ext>
            </a:extLst>
          </p:cNvPr>
          <p:cNvSpPr>
            <a:spLocks noGrp="1"/>
          </p:cNvSpPr>
          <p:nvPr>
            <p:ph type="sldNum" sz="quarter" idx="12"/>
          </p:nvPr>
        </p:nvSpPr>
        <p:spPr/>
        <p:txBody>
          <a:bodyPr/>
          <a:lstStyle/>
          <a:p>
            <a:fld id="{7D9BB5D0-35E4-459D-AEF3-FE4D7C45CC19}" type="slidenum">
              <a:rPr lang="zh-CN" altLang="en-US" smtClean="0"/>
              <a:pPr/>
              <a:t>28</a:t>
            </a:fld>
            <a:endParaRPr lang="zh-CN" altLang="en-US"/>
          </a:p>
        </p:txBody>
      </p:sp>
    </p:spTree>
    <p:extLst>
      <p:ext uri="{BB962C8B-B14F-4D97-AF65-F5344CB8AC3E}">
        <p14:creationId xmlns:p14="http://schemas.microsoft.com/office/powerpoint/2010/main" val="286332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92529" y="2130988"/>
            <a:ext cx="7350125" cy="769441"/>
          </a:xfrm>
          <a:prstGeom prst="rect">
            <a:avLst/>
          </a:prstGeom>
          <a:noFill/>
        </p:spPr>
        <p:txBody>
          <a:bodyPr wrap="square" rtlCol="0">
            <a:spAutoFit/>
          </a:bodyPr>
          <a:lstStyle/>
          <a:p>
            <a:pPr algn="ctr"/>
            <a:r>
              <a:rPr lang="zh-CN" altLang="en-US" sz="4400" dirty="0">
                <a:latin typeface="江城斜黑体 900W" panose="020B0A00000000000000" pitchFamily="34" charset="-122"/>
                <a:ea typeface="江城斜黑体 900W" panose="020B0A00000000000000" pitchFamily="34" charset="-122"/>
              </a:rPr>
              <a:t>社会流动性</a:t>
            </a:r>
          </a:p>
        </p:txBody>
      </p:sp>
      <p:sp>
        <p:nvSpPr>
          <p:cNvPr id="2" name="矩形 1"/>
          <p:cNvSpPr/>
          <p:nvPr/>
        </p:nvSpPr>
        <p:spPr>
          <a:xfrm>
            <a:off x="3048000" y="3367870"/>
            <a:ext cx="6096000" cy="646331"/>
          </a:xfrm>
          <a:prstGeom prst="rect">
            <a:avLst/>
          </a:prstGeom>
        </p:spPr>
        <p:txBody>
          <a:bodyPr>
            <a:spAutoFit/>
          </a:bodyPr>
          <a:lstStyle/>
          <a:p>
            <a:pPr algn="ct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什么是社会流动性？社会流动性意味着什么？</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gn="ct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我们该如何量化衡量社会流动性？</a:t>
            </a: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a:latin typeface="江城斜黑体 900W" panose="020B0A00000000000000" pitchFamily="34" charset="-122"/>
                <a:ea typeface="江城斜黑体 900W" panose="020B0A00000000000000" pitchFamily="34" charset="-122"/>
              </a:rPr>
              <a:t>01</a:t>
            </a:r>
            <a:endParaRPr lang="zh-CN" altLang="en-US" sz="5400" dirty="0">
              <a:latin typeface="江城斜黑体 900W" panose="020B0A00000000000000" pitchFamily="34" charset="-122"/>
              <a:ea typeface="江城斜黑体 900W" panose="020B0A00000000000000" pitchFamily="34" charset="-122"/>
            </a:endParaRPr>
          </a:p>
        </p:txBody>
      </p:sp>
      <p:sp>
        <p:nvSpPr>
          <p:cNvPr id="3" name="灯片编号占位符 2">
            <a:extLst>
              <a:ext uri="{FF2B5EF4-FFF2-40B4-BE49-F238E27FC236}">
                <a16:creationId xmlns:a16="http://schemas.microsoft.com/office/drawing/2014/main" id="{4E534CC0-F708-42EE-8B8B-20908EAD09B2}"/>
              </a:ext>
            </a:extLst>
          </p:cNvPr>
          <p:cNvSpPr>
            <a:spLocks noGrp="1"/>
          </p:cNvSpPr>
          <p:nvPr>
            <p:ph type="sldNum" sz="quarter" idx="12"/>
          </p:nvPr>
        </p:nvSpPr>
        <p:spPr/>
        <p:txBody>
          <a:bodyPr/>
          <a:lstStyle/>
          <a:p>
            <a:fld id="{7D9BB5D0-35E4-459D-AEF3-FE4D7C45CC19}" type="slidenum">
              <a:rPr lang="zh-CN" altLang="en-US" sz="2000">
                <a:solidFill>
                  <a:srgbClr val="FF0000"/>
                </a:solidFill>
              </a:rPr>
              <a:pPr/>
              <a:t>3</a:t>
            </a:fld>
            <a:endParaRPr lang="zh-CN" altLang="en-US" sz="2000" dirty="0">
              <a:solidFill>
                <a:srgbClr val="FF0000"/>
              </a:solidFill>
            </a:endParaRPr>
          </a:p>
        </p:txBody>
      </p:sp>
    </p:spTree>
    <p:extLst>
      <p:ext uri="{BB962C8B-B14F-4D97-AF65-F5344CB8AC3E}">
        <p14:creationId xmlns:p14="http://schemas.microsoft.com/office/powerpoint/2010/main" val="1743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F8D34AEF-0560-47B3-8463-719D70B1CAE5}"/>
              </a:ext>
            </a:extLst>
          </p:cNvPr>
          <p:cNvGrpSpPr/>
          <p:nvPr/>
        </p:nvGrpSpPr>
        <p:grpSpPr>
          <a:xfrm>
            <a:off x="0" y="1007706"/>
            <a:ext cx="3321698" cy="6275319"/>
            <a:chOff x="0" y="1007706"/>
            <a:chExt cx="3321698" cy="6275319"/>
          </a:xfrm>
        </p:grpSpPr>
        <p:pic>
          <p:nvPicPr>
            <p:cNvPr id="4" name="图片 3">
              <a:extLst>
                <a:ext uri="{FF2B5EF4-FFF2-40B4-BE49-F238E27FC236}">
                  <a16:creationId xmlns:a16="http://schemas.microsoft.com/office/drawing/2014/main" id="{26204096-AEA7-4825-BA38-F4CC7E07CE5C}"/>
                </a:ext>
              </a:extLst>
            </p:cNvPr>
            <p:cNvPicPr>
              <a:picLocks noChangeAspect="1"/>
            </p:cNvPicPr>
            <p:nvPr/>
          </p:nvPicPr>
          <p:blipFill>
            <a:blip r:embed="rId2"/>
            <a:stretch>
              <a:fillRect/>
            </a:stretch>
          </p:blipFill>
          <p:spPr>
            <a:xfrm>
              <a:off x="0" y="1007706"/>
              <a:ext cx="3116423" cy="5766318"/>
            </a:xfrm>
            <a:prstGeom prst="rect">
              <a:avLst/>
            </a:prstGeom>
          </p:spPr>
        </p:pic>
        <p:sp>
          <p:nvSpPr>
            <p:cNvPr id="24" name="文本框 23"/>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30" name="文本框 29"/>
          <p:cNvSpPr txBox="1"/>
          <p:nvPr/>
        </p:nvSpPr>
        <p:spPr>
          <a:xfrm>
            <a:off x="3919477" y="101102"/>
            <a:ext cx="4353046" cy="46166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r>
              <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是什么？</a:t>
            </a:r>
          </a:p>
        </p:txBody>
      </p:sp>
      <p:pic>
        <p:nvPicPr>
          <p:cNvPr id="19" name="图片 18">
            <a:extLst>
              <a:ext uri="{FF2B5EF4-FFF2-40B4-BE49-F238E27FC236}">
                <a16:creationId xmlns:a16="http://schemas.microsoft.com/office/drawing/2014/main" id="{0DAE9A1F-0116-4AA5-947B-E4C9C52759CA}"/>
              </a:ext>
            </a:extLst>
          </p:cNvPr>
          <p:cNvPicPr>
            <a:picLocks noChangeAspect="1"/>
          </p:cNvPicPr>
          <p:nvPr/>
        </p:nvPicPr>
        <p:blipFill>
          <a:blip r:embed="rId3"/>
          <a:stretch>
            <a:fillRect/>
          </a:stretch>
        </p:blipFill>
        <p:spPr>
          <a:xfrm>
            <a:off x="3461868" y="1252143"/>
            <a:ext cx="6309396" cy="1711023"/>
          </a:xfrm>
          <a:prstGeom prst="rect">
            <a:avLst/>
          </a:prstGeom>
        </p:spPr>
      </p:pic>
      <p:pic>
        <p:nvPicPr>
          <p:cNvPr id="15" name="图片 14">
            <a:extLst>
              <a:ext uri="{FF2B5EF4-FFF2-40B4-BE49-F238E27FC236}">
                <a16:creationId xmlns:a16="http://schemas.microsoft.com/office/drawing/2014/main" id="{5FB40427-1E12-4506-875E-77493F7A6E6E}"/>
              </a:ext>
            </a:extLst>
          </p:cNvPr>
          <p:cNvPicPr>
            <a:picLocks noChangeAspect="1"/>
          </p:cNvPicPr>
          <p:nvPr/>
        </p:nvPicPr>
        <p:blipFill>
          <a:blip r:embed="rId4"/>
          <a:stretch>
            <a:fillRect/>
          </a:stretch>
        </p:blipFill>
        <p:spPr>
          <a:xfrm>
            <a:off x="5312893" y="2198182"/>
            <a:ext cx="6837597" cy="1931662"/>
          </a:xfrm>
          <a:prstGeom prst="rect">
            <a:avLst/>
          </a:prstGeom>
        </p:spPr>
      </p:pic>
      <p:pic>
        <p:nvPicPr>
          <p:cNvPr id="27" name="图片 26">
            <a:extLst>
              <a:ext uri="{FF2B5EF4-FFF2-40B4-BE49-F238E27FC236}">
                <a16:creationId xmlns:a16="http://schemas.microsoft.com/office/drawing/2014/main" id="{3CF7A7F4-72D3-4474-99EE-AE2F3A90CB20}"/>
              </a:ext>
            </a:extLst>
          </p:cNvPr>
          <p:cNvPicPr>
            <a:picLocks noChangeAspect="1"/>
          </p:cNvPicPr>
          <p:nvPr/>
        </p:nvPicPr>
        <p:blipFill>
          <a:blip r:embed="rId5"/>
          <a:stretch>
            <a:fillRect/>
          </a:stretch>
        </p:blipFill>
        <p:spPr>
          <a:xfrm>
            <a:off x="9269687" y="4374989"/>
            <a:ext cx="2605046" cy="2052019"/>
          </a:xfrm>
          <a:prstGeom prst="rect">
            <a:avLst/>
          </a:prstGeom>
        </p:spPr>
      </p:pic>
      <p:pic>
        <p:nvPicPr>
          <p:cNvPr id="31" name="图片 30">
            <a:extLst>
              <a:ext uri="{FF2B5EF4-FFF2-40B4-BE49-F238E27FC236}">
                <a16:creationId xmlns:a16="http://schemas.microsoft.com/office/drawing/2014/main" id="{E431D3AD-D91A-4516-8482-4CFF757AAA1C}"/>
              </a:ext>
            </a:extLst>
          </p:cNvPr>
          <p:cNvPicPr>
            <a:picLocks noChangeAspect="1"/>
          </p:cNvPicPr>
          <p:nvPr/>
        </p:nvPicPr>
        <p:blipFill rotWithShape="1">
          <a:blip r:embed="rId6"/>
          <a:srcRect r="16389"/>
          <a:stretch/>
        </p:blipFill>
        <p:spPr>
          <a:xfrm>
            <a:off x="6139592" y="4374989"/>
            <a:ext cx="2919218" cy="2041229"/>
          </a:xfrm>
          <a:prstGeom prst="rect">
            <a:avLst/>
          </a:prstGeom>
        </p:spPr>
      </p:pic>
      <p:pic>
        <p:nvPicPr>
          <p:cNvPr id="33" name="图片 32">
            <a:extLst>
              <a:ext uri="{FF2B5EF4-FFF2-40B4-BE49-F238E27FC236}">
                <a16:creationId xmlns:a16="http://schemas.microsoft.com/office/drawing/2014/main" id="{F71E2CC8-31B4-4937-AA1F-BE09B7539897}"/>
              </a:ext>
            </a:extLst>
          </p:cNvPr>
          <p:cNvPicPr>
            <a:picLocks noChangeAspect="1"/>
          </p:cNvPicPr>
          <p:nvPr/>
        </p:nvPicPr>
        <p:blipFill>
          <a:blip r:embed="rId7"/>
          <a:stretch>
            <a:fillRect/>
          </a:stretch>
        </p:blipFill>
        <p:spPr>
          <a:xfrm>
            <a:off x="3674234" y="4336488"/>
            <a:ext cx="2254482" cy="2090520"/>
          </a:xfrm>
          <a:prstGeom prst="rect">
            <a:avLst/>
          </a:prstGeom>
        </p:spPr>
      </p:pic>
      <p:sp>
        <p:nvSpPr>
          <p:cNvPr id="2" name="灯片编号占位符 1">
            <a:extLst>
              <a:ext uri="{FF2B5EF4-FFF2-40B4-BE49-F238E27FC236}">
                <a16:creationId xmlns:a16="http://schemas.microsoft.com/office/drawing/2014/main" id="{746F89FC-E127-4DD6-A10B-4749EDCB55D6}"/>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4</a:t>
            </a:fld>
            <a:endParaRPr lang="zh-CN" altLang="en-US" sz="18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91069" y="110433"/>
            <a:ext cx="435304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r>
              <a:rPr kumimoji="0" lang="zh-CN" altLang="en-US" sz="2400"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意味着什么？</a:t>
            </a:r>
          </a:p>
        </p:txBody>
      </p:sp>
      <p:pic>
        <p:nvPicPr>
          <p:cNvPr id="6" name="图片 5">
            <a:extLst>
              <a:ext uri="{FF2B5EF4-FFF2-40B4-BE49-F238E27FC236}">
                <a16:creationId xmlns:a16="http://schemas.microsoft.com/office/drawing/2014/main" id="{F2FC4935-8D3B-4DF5-A567-F8E05F6064A0}"/>
              </a:ext>
            </a:extLst>
          </p:cNvPr>
          <p:cNvPicPr>
            <a:picLocks noChangeAspect="1"/>
          </p:cNvPicPr>
          <p:nvPr/>
        </p:nvPicPr>
        <p:blipFill>
          <a:blip r:embed="rId2"/>
          <a:stretch>
            <a:fillRect/>
          </a:stretch>
        </p:blipFill>
        <p:spPr>
          <a:xfrm>
            <a:off x="3342350" y="1197353"/>
            <a:ext cx="8862271" cy="5387023"/>
          </a:xfrm>
          <a:prstGeom prst="rect">
            <a:avLst/>
          </a:prstGeom>
        </p:spPr>
      </p:pic>
      <p:pic>
        <p:nvPicPr>
          <p:cNvPr id="8" name="图片 7">
            <a:extLst>
              <a:ext uri="{FF2B5EF4-FFF2-40B4-BE49-F238E27FC236}">
                <a16:creationId xmlns:a16="http://schemas.microsoft.com/office/drawing/2014/main" id="{EDFBA0A2-AA10-4804-BB3E-BFA797A876D1}"/>
              </a:ext>
            </a:extLst>
          </p:cNvPr>
          <p:cNvPicPr>
            <a:picLocks noChangeAspect="1"/>
          </p:cNvPicPr>
          <p:nvPr/>
        </p:nvPicPr>
        <p:blipFill>
          <a:blip r:embed="rId3"/>
          <a:stretch>
            <a:fillRect/>
          </a:stretch>
        </p:blipFill>
        <p:spPr>
          <a:xfrm>
            <a:off x="3422310" y="1763197"/>
            <a:ext cx="8702349" cy="4255334"/>
          </a:xfrm>
          <a:prstGeom prst="rect">
            <a:avLst/>
          </a:prstGeom>
        </p:spPr>
      </p:pic>
      <p:grpSp>
        <p:nvGrpSpPr>
          <p:cNvPr id="23" name="组合 22">
            <a:extLst>
              <a:ext uri="{FF2B5EF4-FFF2-40B4-BE49-F238E27FC236}">
                <a16:creationId xmlns:a16="http://schemas.microsoft.com/office/drawing/2014/main" id="{9C27F553-048C-44A5-8BA6-CEF193249F1E}"/>
              </a:ext>
            </a:extLst>
          </p:cNvPr>
          <p:cNvGrpSpPr/>
          <p:nvPr/>
        </p:nvGrpSpPr>
        <p:grpSpPr>
          <a:xfrm>
            <a:off x="0" y="1007706"/>
            <a:ext cx="3321698" cy="6275319"/>
            <a:chOff x="0" y="1007706"/>
            <a:chExt cx="3321698" cy="6275319"/>
          </a:xfrm>
        </p:grpSpPr>
        <p:pic>
          <p:nvPicPr>
            <p:cNvPr id="28" name="图片 27">
              <a:extLst>
                <a:ext uri="{FF2B5EF4-FFF2-40B4-BE49-F238E27FC236}">
                  <a16:creationId xmlns:a16="http://schemas.microsoft.com/office/drawing/2014/main" id="{898DC3AE-E6D2-46A4-B355-01F57BAB130C}"/>
                </a:ext>
              </a:extLst>
            </p:cNvPr>
            <p:cNvPicPr>
              <a:picLocks noChangeAspect="1"/>
            </p:cNvPicPr>
            <p:nvPr/>
          </p:nvPicPr>
          <p:blipFill>
            <a:blip r:embed="rId4"/>
            <a:stretch>
              <a:fillRect/>
            </a:stretch>
          </p:blipFill>
          <p:spPr>
            <a:xfrm>
              <a:off x="0" y="1007706"/>
              <a:ext cx="3116423" cy="5766318"/>
            </a:xfrm>
            <a:prstGeom prst="rect">
              <a:avLst/>
            </a:prstGeom>
          </p:spPr>
        </p:pic>
        <p:sp>
          <p:nvSpPr>
            <p:cNvPr id="29" name="文本框 28">
              <a:extLst>
                <a:ext uri="{FF2B5EF4-FFF2-40B4-BE49-F238E27FC236}">
                  <a16:creationId xmlns:a16="http://schemas.microsoft.com/office/drawing/2014/main" id="{9BD4CFDB-A53D-4AF3-926A-D0CD5DE32F09}"/>
                </a:ext>
              </a:extLst>
            </p:cNvPr>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 name="灯片编号占位符 1">
            <a:extLst>
              <a:ext uri="{FF2B5EF4-FFF2-40B4-BE49-F238E27FC236}">
                <a16:creationId xmlns:a16="http://schemas.microsoft.com/office/drawing/2014/main" id="{D777C772-6AE9-423D-8C7E-B4468332D212}"/>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5</a:t>
            </a:fld>
            <a:endParaRPr lang="zh-CN" altLang="en-US" dirty="0">
              <a:solidFill>
                <a:srgbClr val="FF0000"/>
              </a:solidFill>
            </a:endParaRPr>
          </a:p>
        </p:txBody>
      </p:sp>
    </p:spTree>
    <p:extLst>
      <p:ext uri="{BB962C8B-B14F-4D97-AF65-F5344CB8AC3E}">
        <p14:creationId xmlns:p14="http://schemas.microsoft.com/office/powerpoint/2010/main" val="94188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91069" y="110433"/>
            <a:ext cx="435304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需要解决的问题</a:t>
            </a:r>
          </a:p>
        </p:txBody>
      </p:sp>
      <p:sp>
        <p:nvSpPr>
          <p:cNvPr id="7" name="矩形 6">
            <a:extLst>
              <a:ext uri="{FF2B5EF4-FFF2-40B4-BE49-F238E27FC236}">
                <a16:creationId xmlns:a16="http://schemas.microsoft.com/office/drawing/2014/main" id="{8D6D5042-EF41-4EBA-8AC4-F3820E52D738}"/>
              </a:ext>
            </a:extLst>
          </p:cNvPr>
          <p:cNvSpPr/>
          <p:nvPr/>
        </p:nvSpPr>
        <p:spPr>
          <a:xfrm>
            <a:off x="3342351" y="2347228"/>
            <a:ext cx="9187130" cy="923330"/>
          </a:xfrm>
          <a:prstGeom prst="rect">
            <a:avLst/>
          </a:prstGeom>
          <a:noFill/>
        </p:spPr>
        <p:txBody>
          <a:bodyPr wrap="none" lIns="91440" tIns="45720" rIns="91440" bIns="45720">
            <a:spAutoFit/>
          </a:bodyPr>
          <a:lstStyle/>
          <a:p>
            <a:pPr algn="ctr"/>
            <a:r>
              <a:rPr lang="zh-CN" altLang="en-US" sz="5400" b="0" cap="none" spc="0" dirty="0">
                <a:ln w="0"/>
                <a:solidFill>
                  <a:schemeClr val="tx1">
                    <a:lumMod val="50000"/>
                    <a:lumOff val="50000"/>
                  </a:schemeClr>
                </a:solidFill>
                <a:effectLst/>
              </a:rPr>
              <a:t>社会流动性是如何被量化的？</a:t>
            </a:r>
          </a:p>
        </p:txBody>
      </p:sp>
      <p:sp>
        <p:nvSpPr>
          <p:cNvPr id="19" name="矩形 18">
            <a:extLst>
              <a:ext uri="{FF2B5EF4-FFF2-40B4-BE49-F238E27FC236}">
                <a16:creationId xmlns:a16="http://schemas.microsoft.com/office/drawing/2014/main" id="{34EC9E5F-ED0B-49A1-8835-E06322C219B9}"/>
              </a:ext>
            </a:extLst>
          </p:cNvPr>
          <p:cNvSpPr/>
          <p:nvPr/>
        </p:nvSpPr>
        <p:spPr>
          <a:xfrm>
            <a:off x="3688599" y="4013595"/>
            <a:ext cx="8494633" cy="923330"/>
          </a:xfrm>
          <a:prstGeom prst="rect">
            <a:avLst/>
          </a:prstGeom>
          <a:noFill/>
        </p:spPr>
        <p:txBody>
          <a:bodyPr wrap="none" lIns="91440" tIns="45720" rIns="91440" bIns="45720">
            <a:spAutoFit/>
          </a:bodyPr>
          <a:lstStyle/>
          <a:p>
            <a:pPr algn="ctr"/>
            <a:r>
              <a:rPr lang="zh-CN" altLang="en-US" sz="5400" b="0" cap="none" spc="0" dirty="0">
                <a:ln w="0"/>
                <a:solidFill>
                  <a:schemeClr val="tx1">
                    <a:lumMod val="50000"/>
                    <a:lumOff val="50000"/>
                  </a:schemeClr>
                </a:solidFill>
                <a:effectLst/>
              </a:rPr>
              <a:t>社会流动的机制是怎样的？</a:t>
            </a:r>
          </a:p>
        </p:txBody>
      </p:sp>
      <p:grpSp>
        <p:nvGrpSpPr>
          <p:cNvPr id="20" name="组合 19">
            <a:extLst>
              <a:ext uri="{FF2B5EF4-FFF2-40B4-BE49-F238E27FC236}">
                <a16:creationId xmlns:a16="http://schemas.microsoft.com/office/drawing/2014/main" id="{B605F5E6-88DD-4D76-AC64-53573725806E}"/>
              </a:ext>
            </a:extLst>
          </p:cNvPr>
          <p:cNvGrpSpPr/>
          <p:nvPr/>
        </p:nvGrpSpPr>
        <p:grpSpPr>
          <a:xfrm>
            <a:off x="0" y="1007706"/>
            <a:ext cx="3321698" cy="6275319"/>
            <a:chOff x="0" y="1007706"/>
            <a:chExt cx="3321698" cy="6275319"/>
          </a:xfrm>
        </p:grpSpPr>
        <p:pic>
          <p:nvPicPr>
            <p:cNvPr id="21" name="图片 20">
              <a:extLst>
                <a:ext uri="{FF2B5EF4-FFF2-40B4-BE49-F238E27FC236}">
                  <a16:creationId xmlns:a16="http://schemas.microsoft.com/office/drawing/2014/main" id="{C565E646-D3B3-4C46-BBF7-3755AAAA01B4}"/>
                </a:ext>
              </a:extLst>
            </p:cNvPr>
            <p:cNvPicPr>
              <a:picLocks noChangeAspect="1"/>
            </p:cNvPicPr>
            <p:nvPr/>
          </p:nvPicPr>
          <p:blipFill>
            <a:blip r:embed="rId2"/>
            <a:stretch>
              <a:fillRect/>
            </a:stretch>
          </p:blipFill>
          <p:spPr>
            <a:xfrm>
              <a:off x="0" y="1007706"/>
              <a:ext cx="3116423" cy="5766318"/>
            </a:xfrm>
            <a:prstGeom prst="rect">
              <a:avLst/>
            </a:prstGeom>
          </p:spPr>
        </p:pic>
        <p:sp>
          <p:nvSpPr>
            <p:cNvPr id="22" name="文本框 21">
              <a:extLst>
                <a:ext uri="{FF2B5EF4-FFF2-40B4-BE49-F238E27FC236}">
                  <a16:creationId xmlns:a16="http://schemas.microsoft.com/office/drawing/2014/main" id="{83191B0B-72B2-42CD-BBE0-51E586F42B0F}"/>
                </a:ext>
              </a:extLst>
            </p:cNvPr>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 name="灯片编号占位符 1">
            <a:extLst>
              <a:ext uri="{FF2B5EF4-FFF2-40B4-BE49-F238E27FC236}">
                <a16:creationId xmlns:a16="http://schemas.microsoft.com/office/drawing/2014/main" id="{04327D48-7B1A-45C6-8BAC-9BCD4017E947}"/>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6</a:t>
            </a:fld>
            <a:endParaRPr lang="zh-CN" altLang="en-US" dirty="0">
              <a:solidFill>
                <a:srgbClr val="FF0000"/>
              </a:solidFill>
            </a:endParaRPr>
          </a:p>
        </p:txBody>
      </p:sp>
    </p:spTree>
    <p:extLst>
      <p:ext uri="{BB962C8B-B14F-4D97-AF65-F5344CB8AC3E}">
        <p14:creationId xmlns:p14="http://schemas.microsoft.com/office/powerpoint/2010/main" val="212173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文本框 53"/>
          <p:cNvSpPr txBox="1"/>
          <p:nvPr/>
        </p:nvSpPr>
        <p:spPr>
          <a:xfrm>
            <a:off x="2392529" y="2130988"/>
            <a:ext cx="7350125"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prstClr val="black"/>
                </a:solidFill>
                <a:effectLst/>
                <a:uLnTx/>
                <a:uFillTx/>
                <a:latin typeface="江城斜黑体 900W" panose="020B0A00000000000000" pitchFamily="34" charset="-122"/>
                <a:ea typeface="江城斜黑体 900W" panose="020B0A00000000000000" pitchFamily="34" charset="-122"/>
                <a:cs typeface="+mn-cs"/>
              </a:rPr>
              <a:t>明清社会流动性研究</a:t>
            </a:r>
          </a:p>
        </p:txBody>
      </p:sp>
      <p:sp>
        <p:nvSpPr>
          <p:cNvPr id="2" name="矩形 1"/>
          <p:cNvSpPr/>
          <p:nvPr/>
        </p:nvSpPr>
        <p:spPr>
          <a:xfrm>
            <a:off x="3048000" y="3367870"/>
            <a:ext cx="6096000" cy="646331"/>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明清时期社会流动的量化参数是什么</a:t>
            </a:r>
            <a:r>
              <a:rPr lang="zh-CN" altLang="en-US" dirty="0">
                <a:solidFill>
                  <a:prstClr val="black"/>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？社会流动的机制是什么？类似的模型能不能运用在其他社会中？</a:t>
            </a:r>
            <a:endParaRPr kumimoji="0" lang="zh-CN" altLang="en-US" sz="1800" b="0" i="0" u="none" strike="noStrike" kern="1200" cap="none" spc="0" normalizeH="0" baseline="0" noProof="0" dirty="0">
              <a:ln>
                <a:noFill/>
              </a:ln>
              <a:solidFill>
                <a:prstClr val="black"/>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6" name="文本框 25"/>
          <p:cNvSpPr txBox="1"/>
          <p:nvPr/>
        </p:nvSpPr>
        <p:spPr>
          <a:xfrm>
            <a:off x="5240277" y="1044372"/>
            <a:ext cx="171144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江城斜黑体 900W" panose="020B0A00000000000000" pitchFamily="34" charset="-122"/>
                <a:ea typeface="江城斜黑体 900W" panose="020B0A00000000000000" pitchFamily="34" charset="-122"/>
                <a:cs typeface="+mn-cs"/>
              </a:rPr>
              <a:t>02</a:t>
            </a:r>
            <a:endParaRPr kumimoji="0" lang="zh-CN" altLang="en-US" sz="5400" b="0" i="0" u="none" strike="noStrike" kern="1200" cap="none" spc="0" normalizeH="0" baseline="0" noProof="0" dirty="0">
              <a:ln>
                <a:noFill/>
              </a:ln>
              <a:solidFill>
                <a:prstClr val="black"/>
              </a:solidFill>
              <a:effectLst/>
              <a:uLnTx/>
              <a:uFillTx/>
              <a:latin typeface="江城斜黑体 900W" panose="020B0A00000000000000" pitchFamily="34" charset="-122"/>
              <a:ea typeface="江城斜黑体 900W" panose="020B0A00000000000000" pitchFamily="34" charset="-122"/>
              <a:cs typeface="+mn-cs"/>
            </a:endParaRPr>
          </a:p>
        </p:txBody>
      </p:sp>
      <p:sp>
        <p:nvSpPr>
          <p:cNvPr id="3" name="灯片编号占位符 2">
            <a:extLst>
              <a:ext uri="{FF2B5EF4-FFF2-40B4-BE49-F238E27FC236}">
                <a16:creationId xmlns:a16="http://schemas.microsoft.com/office/drawing/2014/main" id="{A1FD9588-4736-4AE6-945E-7617F44222EE}"/>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7</a:t>
            </a:fld>
            <a:endParaRPr lang="zh-CN" altLang="en-US" dirty="0">
              <a:solidFill>
                <a:srgbClr val="FF0000"/>
              </a:solidFill>
            </a:endParaRPr>
          </a:p>
        </p:txBody>
      </p:sp>
    </p:spTree>
    <p:extLst>
      <p:ext uri="{BB962C8B-B14F-4D97-AF65-F5344CB8AC3E}">
        <p14:creationId xmlns:p14="http://schemas.microsoft.com/office/powerpoint/2010/main" val="35690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53DA6AD-62BB-4B6D-B3E2-01E3F20BF200}"/>
              </a:ext>
            </a:extLst>
          </p:cNvPr>
          <p:cNvPicPr>
            <a:picLocks noChangeAspect="1"/>
          </p:cNvPicPr>
          <p:nvPr/>
        </p:nvPicPr>
        <p:blipFill>
          <a:blip r:embed="rId2"/>
          <a:stretch>
            <a:fillRect/>
          </a:stretch>
        </p:blipFill>
        <p:spPr>
          <a:xfrm>
            <a:off x="3580606" y="1450629"/>
            <a:ext cx="3349395" cy="4386262"/>
          </a:xfrm>
          <a:prstGeom prst="rect">
            <a:avLst/>
          </a:prstGeom>
        </p:spPr>
      </p:pic>
      <p:pic>
        <p:nvPicPr>
          <p:cNvPr id="10" name="图片 9">
            <a:extLst>
              <a:ext uri="{FF2B5EF4-FFF2-40B4-BE49-F238E27FC236}">
                <a16:creationId xmlns:a16="http://schemas.microsoft.com/office/drawing/2014/main" id="{73167B08-CD92-41BA-AC6E-D12D5951D803}"/>
              </a:ext>
            </a:extLst>
          </p:cNvPr>
          <p:cNvPicPr>
            <a:picLocks noChangeAspect="1"/>
          </p:cNvPicPr>
          <p:nvPr/>
        </p:nvPicPr>
        <p:blipFill>
          <a:blip r:embed="rId3"/>
          <a:stretch>
            <a:fillRect/>
          </a:stretch>
        </p:blipFill>
        <p:spPr>
          <a:xfrm>
            <a:off x="7638528" y="1441503"/>
            <a:ext cx="3058501" cy="4377136"/>
          </a:xfrm>
          <a:prstGeom prst="rect">
            <a:avLst/>
          </a:prstGeom>
        </p:spPr>
      </p:pic>
      <p:sp>
        <p:nvSpPr>
          <p:cNvPr id="11" name="矩形 10">
            <a:extLst>
              <a:ext uri="{FF2B5EF4-FFF2-40B4-BE49-F238E27FC236}">
                <a16:creationId xmlns:a16="http://schemas.microsoft.com/office/drawing/2014/main" id="{B4009CB6-D2FE-44AA-90FB-1B918BFB3C3B}"/>
              </a:ext>
            </a:extLst>
          </p:cNvPr>
          <p:cNvSpPr/>
          <p:nvPr/>
        </p:nvSpPr>
        <p:spPr>
          <a:xfrm>
            <a:off x="8306003" y="5897200"/>
            <a:ext cx="1723549" cy="707886"/>
          </a:xfrm>
          <a:prstGeom prst="rect">
            <a:avLst/>
          </a:prstGeom>
          <a:noFill/>
        </p:spPr>
        <p:txBody>
          <a:bodyPr wrap="none" lIns="91440" tIns="45720" rIns="91440" bIns="45720">
            <a:spAutoFit/>
          </a:bodyPr>
          <a:lstStyle/>
          <a:p>
            <a:pPr algn="ctr"/>
            <a:r>
              <a:rPr lang="zh-CN" altLang="en-US" sz="4000" b="0" cap="none" spc="0" dirty="0">
                <a:ln w="0"/>
                <a:solidFill>
                  <a:schemeClr val="tx1"/>
                </a:solidFill>
                <a:effectLst>
                  <a:outerShdw blurRad="38100" dist="19050" dir="2700000" algn="tl" rotWithShape="0">
                    <a:schemeClr val="dk1">
                      <a:alpha val="40000"/>
                    </a:schemeClr>
                  </a:outerShdw>
                </a:effectLst>
              </a:rPr>
              <a:t>何炳棣</a:t>
            </a:r>
          </a:p>
        </p:txBody>
      </p:sp>
      <p:grpSp>
        <p:nvGrpSpPr>
          <p:cNvPr id="20" name="组合 19">
            <a:extLst>
              <a:ext uri="{FF2B5EF4-FFF2-40B4-BE49-F238E27FC236}">
                <a16:creationId xmlns:a16="http://schemas.microsoft.com/office/drawing/2014/main" id="{6788688B-F12C-4A51-9C22-E479FFFB3B82}"/>
              </a:ext>
            </a:extLst>
          </p:cNvPr>
          <p:cNvGrpSpPr/>
          <p:nvPr/>
        </p:nvGrpSpPr>
        <p:grpSpPr>
          <a:xfrm>
            <a:off x="0" y="1007706"/>
            <a:ext cx="3321698" cy="6275319"/>
            <a:chOff x="0" y="1007706"/>
            <a:chExt cx="3321698" cy="6275319"/>
          </a:xfrm>
        </p:grpSpPr>
        <p:pic>
          <p:nvPicPr>
            <p:cNvPr id="21" name="图片 20">
              <a:extLst>
                <a:ext uri="{FF2B5EF4-FFF2-40B4-BE49-F238E27FC236}">
                  <a16:creationId xmlns:a16="http://schemas.microsoft.com/office/drawing/2014/main" id="{40991171-CCEE-4744-99CB-AE9CD307FA66}"/>
                </a:ext>
              </a:extLst>
            </p:cNvPr>
            <p:cNvPicPr>
              <a:picLocks noChangeAspect="1"/>
            </p:cNvPicPr>
            <p:nvPr/>
          </p:nvPicPr>
          <p:blipFill>
            <a:blip r:embed="rId4"/>
            <a:stretch>
              <a:fillRect/>
            </a:stretch>
          </p:blipFill>
          <p:spPr>
            <a:xfrm>
              <a:off x="0" y="1007706"/>
              <a:ext cx="3116423" cy="5766318"/>
            </a:xfrm>
            <a:prstGeom prst="rect">
              <a:avLst/>
            </a:prstGeom>
          </p:spPr>
        </p:pic>
        <p:sp>
          <p:nvSpPr>
            <p:cNvPr id="22" name="文本框 21">
              <a:extLst>
                <a:ext uri="{FF2B5EF4-FFF2-40B4-BE49-F238E27FC236}">
                  <a16:creationId xmlns:a16="http://schemas.microsoft.com/office/drawing/2014/main" id="{51D7A91A-6331-4132-9C8D-8E7DBF4A3E87}"/>
                </a:ext>
              </a:extLst>
            </p:cNvPr>
            <p:cNvSpPr txBox="1"/>
            <p:nvPr/>
          </p:nvSpPr>
          <p:spPr>
            <a:xfrm>
              <a:off x="41510" y="1252143"/>
              <a:ext cx="3280188" cy="6030882"/>
            </a:xfrm>
            <a:prstGeom prst="rect">
              <a:avLst/>
            </a:prstGeom>
            <a:noFill/>
          </p:spPr>
          <p:txBody>
            <a:bodyPr wrap="square" rtlCol="0">
              <a:spAutoFit/>
            </a:bodyPr>
            <a:lstStyle/>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社会流动性是什么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社会流动性意味着什么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明清社会流动性研究</a:t>
              </a:r>
              <a:endPar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王氏一家的社会流动</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量化社会地位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研究所得数据及其解释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2.4.</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财富对社会流动性的影响</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清末西方社会流动性研究</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鲁宾斯坦研究背景</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鲁宾斯坦研究数据概览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3.3.</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相关数据解释与诠释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a:t>
              </a:r>
              <a:r>
                <a:rPr lang="zh-CN" altLang="en-US"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现代社会流动性指数模型</a:t>
              </a:r>
              <a:endParaRPr lang="en-US" altLang="zh-CN"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模型概览</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2020</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年英国社会流动性指数报告</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nSpc>
                  <a:spcPct val="125000"/>
                </a:lnSpc>
              </a:pP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 name="灯片编号占位符 1">
            <a:extLst>
              <a:ext uri="{FF2B5EF4-FFF2-40B4-BE49-F238E27FC236}">
                <a16:creationId xmlns:a16="http://schemas.microsoft.com/office/drawing/2014/main" id="{A522C738-C0DC-4DAA-AEC4-6DA8DBB7B572}"/>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8</a:t>
            </a:fld>
            <a:endParaRPr lang="zh-CN" altLang="en-US" dirty="0">
              <a:solidFill>
                <a:srgbClr val="FF0000"/>
              </a:solidFill>
            </a:endParaRPr>
          </a:p>
        </p:txBody>
      </p:sp>
    </p:spTree>
    <p:extLst>
      <p:ext uri="{BB962C8B-B14F-4D97-AF65-F5344CB8AC3E}">
        <p14:creationId xmlns:p14="http://schemas.microsoft.com/office/powerpoint/2010/main" val="143870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22030" y="3756074"/>
            <a:ext cx="11035962"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7" name="组合 6"/>
          <p:cNvGrpSpPr/>
          <p:nvPr/>
        </p:nvGrpSpPr>
        <p:grpSpPr>
          <a:xfrm>
            <a:off x="494867" y="2883878"/>
            <a:ext cx="703384" cy="703384"/>
            <a:chOff x="2250831" y="2560320"/>
            <a:chExt cx="745587" cy="745587"/>
          </a:xfrm>
        </p:grpSpPr>
        <p:sp>
          <p:nvSpPr>
            <p:cNvPr id="8" name="泪滴形 7"/>
            <p:cNvSpPr/>
            <p:nvPr/>
          </p:nvSpPr>
          <p:spPr>
            <a:xfrm rot="8100000">
              <a:off x="2250831" y="2560320"/>
              <a:ext cx="745587" cy="745587"/>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9" name="同心圆 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11" name="组合 10"/>
          <p:cNvGrpSpPr/>
          <p:nvPr/>
        </p:nvGrpSpPr>
        <p:grpSpPr>
          <a:xfrm>
            <a:off x="4543424" y="2117789"/>
            <a:ext cx="1310216" cy="1310216"/>
            <a:chOff x="2250831" y="2560320"/>
            <a:chExt cx="745587" cy="745587"/>
          </a:xfrm>
        </p:grpSpPr>
        <p:sp>
          <p:nvSpPr>
            <p:cNvPr id="12" name="泪滴形 11"/>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3" name="同心圆 1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15" name="组合 14"/>
          <p:cNvGrpSpPr/>
          <p:nvPr/>
        </p:nvGrpSpPr>
        <p:grpSpPr>
          <a:xfrm rot="10800000">
            <a:off x="2619561" y="4266472"/>
            <a:ext cx="1029798" cy="1029798"/>
            <a:chOff x="2250831" y="2560320"/>
            <a:chExt cx="745587" cy="745587"/>
          </a:xfrm>
        </p:grpSpPr>
        <p:sp>
          <p:nvSpPr>
            <p:cNvPr id="16" name="泪滴形 15"/>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7" name="同心圆 1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19" name="组合 18"/>
          <p:cNvGrpSpPr/>
          <p:nvPr/>
        </p:nvGrpSpPr>
        <p:grpSpPr>
          <a:xfrm rot="10800000">
            <a:off x="6743987" y="4229637"/>
            <a:ext cx="435133" cy="435133"/>
            <a:chOff x="2250831" y="2560320"/>
            <a:chExt cx="745587" cy="745587"/>
          </a:xfrm>
        </p:grpSpPr>
        <p:sp>
          <p:nvSpPr>
            <p:cNvPr id="20" name="泪滴形 19"/>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1" name="同心圆 2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23" name="组合 22"/>
          <p:cNvGrpSpPr/>
          <p:nvPr/>
        </p:nvGrpSpPr>
        <p:grpSpPr>
          <a:xfrm>
            <a:off x="9156407" y="2883878"/>
            <a:ext cx="703384" cy="703384"/>
            <a:chOff x="2250831" y="2560320"/>
            <a:chExt cx="745587" cy="745587"/>
          </a:xfrm>
        </p:grpSpPr>
        <p:sp>
          <p:nvSpPr>
            <p:cNvPr id="24" name="泪滴形 23"/>
            <p:cNvSpPr/>
            <p:nvPr/>
          </p:nvSpPr>
          <p:spPr>
            <a:xfrm rot="8100000">
              <a:off x="2250831" y="2560320"/>
              <a:ext cx="745587" cy="745587"/>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5" name="同心圆 2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35" name="文本框 34"/>
          <p:cNvSpPr txBox="1"/>
          <p:nvPr/>
        </p:nvSpPr>
        <p:spPr>
          <a:xfrm>
            <a:off x="3891069" y="110433"/>
            <a:ext cx="4353046" cy="461665"/>
          </a:xfrm>
          <a:prstGeom prst="rect">
            <a:avLst/>
          </a:prstGeom>
          <a:noFill/>
        </p:spPr>
        <p:txBody>
          <a:bodyPr wrap="square" rtlCol="0">
            <a:spAutoFit/>
          </a:bodyPr>
          <a:lstStyle/>
          <a:p>
            <a:pPr algn="ct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王氏一家</a:t>
            </a:r>
          </a:p>
        </p:txBody>
      </p:sp>
      <p:grpSp>
        <p:nvGrpSpPr>
          <p:cNvPr id="36" name="组合 35"/>
          <p:cNvGrpSpPr/>
          <p:nvPr/>
        </p:nvGrpSpPr>
        <p:grpSpPr>
          <a:xfrm>
            <a:off x="1232180" y="2463792"/>
            <a:ext cx="2630458" cy="854027"/>
            <a:chOff x="1232180" y="2517326"/>
            <a:chExt cx="2630458" cy="854027"/>
          </a:xfrm>
        </p:grpSpPr>
        <p:sp>
          <p:nvSpPr>
            <p:cNvPr id="10" name="文本框 9"/>
            <p:cNvSpPr txBox="1"/>
            <p:nvPr/>
          </p:nvSpPr>
          <p:spPr>
            <a:xfrm>
              <a:off x="1232180" y="2848133"/>
              <a:ext cx="2630458" cy="523220"/>
            </a:xfrm>
            <a:prstGeom prst="rect">
              <a:avLst/>
            </a:prstGeom>
            <a:noFill/>
          </p:spPr>
          <p:txBody>
            <a:bodyPr wrap="square" rtlCol="0">
              <a:spAutoFit/>
            </a:bodyPr>
            <a:lstStyle/>
            <a:p>
              <a:pPr>
                <a:spcBef>
                  <a:spcPts val="600"/>
                </a:spcBef>
              </a:pP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育有五子，后世较出名的族人都是第五子</a:t>
              </a:r>
              <a:r>
                <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王伍的后代</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4" name="矩形 33"/>
            <p:cNvSpPr/>
            <p:nvPr/>
          </p:nvSpPr>
          <p:spPr>
            <a:xfrm>
              <a:off x="1232180" y="2517326"/>
              <a:ext cx="715260" cy="369332"/>
            </a:xfrm>
            <a:prstGeom prst="rect">
              <a:avLst/>
            </a:prstGeom>
          </p:spPr>
          <p:txBody>
            <a:bodyPr wrap="none">
              <a:spAutoFit/>
            </a:bodyPr>
            <a:lstStyle/>
            <a:p>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王贵 </a:t>
              </a:r>
            </a:p>
          </p:txBody>
        </p:sp>
      </p:grpSp>
      <p:grpSp>
        <p:nvGrpSpPr>
          <p:cNvPr id="38" name="组合 37"/>
          <p:cNvGrpSpPr/>
          <p:nvPr/>
        </p:nvGrpSpPr>
        <p:grpSpPr>
          <a:xfrm>
            <a:off x="5994978" y="2463792"/>
            <a:ext cx="2772937" cy="854027"/>
            <a:chOff x="1232179" y="2517326"/>
            <a:chExt cx="2772937" cy="854027"/>
          </a:xfrm>
        </p:grpSpPr>
        <p:sp>
          <p:nvSpPr>
            <p:cNvPr id="39" name="文本框 38"/>
            <p:cNvSpPr txBox="1"/>
            <p:nvPr/>
          </p:nvSpPr>
          <p:spPr>
            <a:xfrm>
              <a:off x="1232179" y="2848133"/>
              <a:ext cx="2772937" cy="523220"/>
            </a:xfrm>
            <a:prstGeom prst="rect">
              <a:avLst/>
            </a:prstGeom>
            <a:noFill/>
          </p:spPr>
          <p:txBody>
            <a:bodyPr wrap="square" rtlCol="0">
              <a:spAutoFit/>
            </a:bodyPr>
            <a:lstStyle/>
            <a:p>
              <a:pPr>
                <a:spcBef>
                  <a:spcPts val="600"/>
                </a:spcBef>
              </a:pP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第四代人，考取进士，立下家训，让王家第五、六代保持繁荣</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0" name="矩形 39"/>
            <p:cNvSpPr/>
            <p:nvPr/>
          </p:nvSpPr>
          <p:spPr>
            <a:xfrm>
              <a:off x="1232180" y="2517326"/>
              <a:ext cx="946093" cy="369332"/>
            </a:xfrm>
            <a:prstGeom prst="rect">
              <a:avLst/>
            </a:prstGeom>
          </p:spPr>
          <p:txBody>
            <a:bodyPr wrap="none">
              <a:spAutoFit/>
            </a:bodyPr>
            <a:lstStyle/>
            <a:p>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王重光 </a:t>
              </a:r>
            </a:p>
          </p:txBody>
        </p:sp>
      </p:grpSp>
      <p:grpSp>
        <p:nvGrpSpPr>
          <p:cNvPr id="41" name="组合 40"/>
          <p:cNvGrpSpPr/>
          <p:nvPr/>
        </p:nvGrpSpPr>
        <p:grpSpPr>
          <a:xfrm>
            <a:off x="9868214" y="2337558"/>
            <a:ext cx="1785437" cy="1069471"/>
            <a:chOff x="1232180" y="2517326"/>
            <a:chExt cx="1785437" cy="1069471"/>
          </a:xfrm>
        </p:grpSpPr>
        <p:sp>
          <p:nvSpPr>
            <p:cNvPr id="42" name="文本框 41"/>
            <p:cNvSpPr txBox="1"/>
            <p:nvPr/>
          </p:nvSpPr>
          <p:spPr>
            <a:xfrm>
              <a:off x="1232180" y="2848133"/>
              <a:ext cx="1785437" cy="738664"/>
            </a:xfrm>
            <a:prstGeom prst="rect">
              <a:avLst/>
            </a:prstGeom>
            <a:noFill/>
          </p:spPr>
          <p:txBody>
            <a:bodyPr wrap="square" rtlCol="0">
              <a:spAutoFit/>
            </a:bodyPr>
            <a:lstStyle/>
            <a:p>
              <a:pPr>
                <a:spcBef>
                  <a:spcPts val="600"/>
                </a:spcBef>
              </a:pP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第十一代人，通过捐官官至四品，自此王氏没落</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3" name="矩形 42"/>
            <p:cNvSpPr/>
            <p:nvPr/>
          </p:nvSpPr>
          <p:spPr>
            <a:xfrm>
              <a:off x="1232180" y="2517326"/>
              <a:ext cx="877163" cy="369332"/>
            </a:xfrm>
            <a:prstGeom prst="rect">
              <a:avLst/>
            </a:prstGeom>
          </p:spPr>
          <p:txBody>
            <a:bodyPr wrap="none">
              <a:spAutoFit/>
            </a:bodyPr>
            <a:lstStyle/>
            <a:p>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王祖肃</a:t>
              </a:r>
            </a:p>
          </p:txBody>
        </p:sp>
      </p:grpSp>
      <p:grpSp>
        <p:nvGrpSpPr>
          <p:cNvPr id="44" name="组合 43"/>
          <p:cNvGrpSpPr/>
          <p:nvPr/>
        </p:nvGrpSpPr>
        <p:grpSpPr>
          <a:xfrm>
            <a:off x="3851191" y="4438960"/>
            <a:ext cx="2630458" cy="854027"/>
            <a:chOff x="1232180" y="2517326"/>
            <a:chExt cx="2630458" cy="854027"/>
          </a:xfrm>
        </p:grpSpPr>
        <p:sp>
          <p:nvSpPr>
            <p:cNvPr id="45" name="文本框 44"/>
            <p:cNvSpPr txBox="1"/>
            <p:nvPr/>
          </p:nvSpPr>
          <p:spPr>
            <a:xfrm>
              <a:off x="1232180" y="2848133"/>
              <a:ext cx="2630458" cy="523220"/>
            </a:xfrm>
            <a:prstGeom prst="rect">
              <a:avLst/>
            </a:prstGeom>
            <a:noFill/>
          </p:spPr>
          <p:txBody>
            <a:bodyPr wrap="square" rtlCol="0">
              <a:spAutoFit/>
            </a:bodyPr>
            <a:lstStyle/>
            <a:p>
              <a:pPr>
                <a:spcBef>
                  <a:spcPts val="600"/>
                </a:spcBef>
              </a:pP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第三代人，虽然几乎没有继承到家业，但是成功考上了贡生</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6" name="矩形 45"/>
            <p:cNvSpPr/>
            <p:nvPr/>
          </p:nvSpPr>
          <p:spPr>
            <a:xfrm>
              <a:off x="1232180" y="2517326"/>
              <a:ext cx="715260" cy="369332"/>
            </a:xfrm>
            <a:prstGeom prst="rect">
              <a:avLst/>
            </a:prstGeom>
          </p:spPr>
          <p:txBody>
            <a:bodyPr wrap="none">
              <a:spAutoFit/>
            </a:bodyPr>
            <a:lstStyle/>
            <a:p>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王结 </a:t>
              </a:r>
            </a:p>
          </p:txBody>
        </p:sp>
      </p:grpSp>
      <p:grpSp>
        <p:nvGrpSpPr>
          <p:cNvPr id="47" name="组合 46"/>
          <p:cNvGrpSpPr/>
          <p:nvPr/>
        </p:nvGrpSpPr>
        <p:grpSpPr>
          <a:xfrm>
            <a:off x="7430011" y="4438960"/>
            <a:ext cx="2630458" cy="854027"/>
            <a:chOff x="1232180" y="2517326"/>
            <a:chExt cx="2630458" cy="854027"/>
          </a:xfrm>
        </p:grpSpPr>
        <p:sp>
          <p:nvSpPr>
            <p:cNvPr id="48" name="文本框 47"/>
            <p:cNvSpPr txBox="1"/>
            <p:nvPr/>
          </p:nvSpPr>
          <p:spPr>
            <a:xfrm>
              <a:off x="1232180" y="2848133"/>
              <a:ext cx="2630458" cy="523220"/>
            </a:xfrm>
            <a:prstGeom prst="rect">
              <a:avLst/>
            </a:prstGeom>
            <a:noFill/>
          </p:spPr>
          <p:txBody>
            <a:bodyPr wrap="square" rtlCol="0">
              <a:spAutoFit/>
            </a:bodyPr>
            <a:lstStyle/>
            <a:p>
              <a:pPr>
                <a:spcBef>
                  <a:spcPts val="600"/>
                </a:spcBef>
              </a:pP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第七、八代中唯一有名的人，此时王家趋于安逸，沉迷酒乐</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9" name="矩形 48"/>
            <p:cNvSpPr/>
            <p:nvPr/>
          </p:nvSpPr>
          <p:spPr>
            <a:xfrm>
              <a:off x="1232180" y="2517326"/>
              <a:ext cx="877163" cy="369332"/>
            </a:xfrm>
            <a:prstGeom prst="rect">
              <a:avLst/>
            </a:prstGeom>
          </p:spPr>
          <p:txBody>
            <a:bodyPr wrap="none">
              <a:spAutoFit/>
            </a:bodyPr>
            <a:lstStyle/>
            <a:p>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王元祯</a:t>
              </a:r>
            </a:p>
          </p:txBody>
        </p:sp>
      </p:grpSp>
      <p:sp>
        <p:nvSpPr>
          <p:cNvPr id="2" name="矩形 1">
            <a:extLst>
              <a:ext uri="{FF2B5EF4-FFF2-40B4-BE49-F238E27FC236}">
                <a16:creationId xmlns:a16="http://schemas.microsoft.com/office/drawing/2014/main" id="{D88993E8-F209-4CF6-8A20-03FB93C6000F}"/>
              </a:ext>
            </a:extLst>
          </p:cNvPr>
          <p:cNvSpPr/>
          <p:nvPr/>
        </p:nvSpPr>
        <p:spPr>
          <a:xfrm>
            <a:off x="1461862" y="5668997"/>
            <a:ext cx="8956298" cy="646331"/>
          </a:xfrm>
          <a:prstGeom prst="rect">
            <a:avLst/>
          </a:prstGeom>
          <a:noFill/>
        </p:spPr>
        <p:txBody>
          <a:bodyPr wrap="none" lIns="91440" tIns="45720" rIns="91440" bIns="45720">
            <a:spAutoFit/>
          </a:bodyPr>
          <a:lstStyle/>
          <a:p>
            <a:pPr algn="ctr"/>
            <a:r>
              <a:rPr lang="zh-CN" altLang="en-US" sz="3600" b="0" cap="none" spc="0" dirty="0">
                <a:ln w="0"/>
                <a:solidFill>
                  <a:schemeClr val="tx1"/>
                </a:solidFill>
                <a:effectLst>
                  <a:outerShdw blurRad="38100" dist="19050" dir="2700000" algn="tl" rotWithShape="0">
                    <a:schemeClr val="dk1">
                      <a:alpha val="40000"/>
                    </a:schemeClr>
                  </a:outerShdw>
                </a:effectLst>
              </a:rPr>
              <a:t>王氏家族地位起起落落，是很好的研究素材</a:t>
            </a:r>
          </a:p>
        </p:txBody>
      </p:sp>
      <p:sp>
        <p:nvSpPr>
          <p:cNvPr id="3" name="矩形 2">
            <a:extLst>
              <a:ext uri="{FF2B5EF4-FFF2-40B4-BE49-F238E27FC236}">
                <a16:creationId xmlns:a16="http://schemas.microsoft.com/office/drawing/2014/main" id="{CA4AB9E8-F7CC-4EB2-BE7E-7308AD09A725}"/>
              </a:ext>
            </a:extLst>
          </p:cNvPr>
          <p:cNvSpPr/>
          <p:nvPr/>
        </p:nvSpPr>
        <p:spPr>
          <a:xfrm>
            <a:off x="3336270" y="963989"/>
            <a:ext cx="5519460" cy="1077218"/>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从元末明初绵延至晚清的家族</a:t>
            </a:r>
            <a:endParaRPr lang="en-US" altLang="zh-CN" sz="3200" b="0" cap="none" spc="0" dirty="0">
              <a:ln w="0"/>
              <a:solidFill>
                <a:schemeClr val="tx1"/>
              </a:solidFill>
              <a:effectLst>
                <a:outerShdw blurRad="38100" dist="19050" dir="2700000" algn="tl" rotWithShape="0">
                  <a:schemeClr val="dk1">
                    <a:alpha val="40000"/>
                  </a:schemeClr>
                </a:outerShdw>
              </a:effectLst>
            </a:endParaRPr>
          </a:p>
          <a:p>
            <a:pPr algn="ctr"/>
            <a:r>
              <a:rPr lang="zh-CN" altLang="en-US" sz="3200" dirty="0">
                <a:ln w="0"/>
                <a:effectLst>
                  <a:outerShdw blurRad="38100" dist="19050" dir="2700000" algn="tl" rotWithShape="0">
                    <a:schemeClr val="dk1">
                      <a:alpha val="40000"/>
                    </a:schemeClr>
                  </a:outerShdw>
                </a:effectLst>
              </a:rPr>
              <a:t>共十四代人</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4" name="灯片编号占位符 3">
            <a:extLst>
              <a:ext uri="{FF2B5EF4-FFF2-40B4-BE49-F238E27FC236}">
                <a16:creationId xmlns:a16="http://schemas.microsoft.com/office/drawing/2014/main" id="{74D60671-0B62-408C-B6B0-93412FEFBF11}"/>
              </a:ext>
            </a:extLst>
          </p:cNvPr>
          <p:cNvSpPr>
            <a:spLocks noGrp="1"/>
          </p:cNvSpPr>
          <p:nvPr>
            <p:ph type="sldNum" sz="quarter" idx="12"/>
          </p:nvPr>
        </p:nvSpPr>
        <p:spPr/>
        <p:txBody>
          <a:bodyPr/>
          <a:lstStyle/>
          <a:p>
            <a:fld id="{7D9BB5D0-35E4-459D-AEF3-FE4D7C45CC19}" type="slidenum">
              <a:rPr lang="zh-CN" altLang="en-US" sz="1800" smtClean="0">
                <a:solidFill>
                  <a:srgbClr val="FF0000"/>
                </a:solidFill>
              </a:rPr>
              <a:pPr/>
              <a:t>9</a:t>
            </a:fld>
            <a:endParaRPr lang="zh-CN" altLang="en-US" sz="1800" dirty="0">
              <a:solidFill>
                <a:srgbClr val="FF000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407207;#40536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2182</TotalTime>
  <Words>2784</Words>
  <Application>Microsoft Office PowerPoint</Application>
  <PresentationFormat>宽屏</PresentationFormat>
  <Paragraphs>433</Paragraphs>
  <Slides>28</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阿里巴巴普惠体 2.0 55 Regular</vt:lpstr>
      <vt:lpstr>等线</vt:lpstr>
      <vt:lpstr>江城斜黑体 900W</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王 国宇</cp:lastModifiedBy>
  <cp:revision>95</cp:revision>
  <dcterms:created xsi:type="dcterms:W3CDTF">2017-03-03T07:55:00Z</dcterms:created>
  <dcterms:modified xsi:type="dcterms:W3CDTF">2022-03-28T16:19:21Z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