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3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C6A1-02AB-480D-BC77-827F614E3168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A598-A547-48B8-9282-07EC453B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6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7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95B44B-0B25-4676-8A6B-F5DC255281E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E9362E-C2CA-4350-8A20-8B19E75103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关键知识点题型举例</a:t>
            </a:r>
            <a:r>
              <a:rPr lang="zh-CN" altLang="en-US" sz="6600" b="1" dirty="0" smtClean="0"/>
              <a:t>（</a:t>
            </a:r>
            <a:r>
              <a:rPr lang="zh-CN" altLang="en-US" sz="6600" b="1" dirty="0"/>
              <a:t>一</a:t>
            </a:r>
            <a:r>
              <a:rPr lang="zh-CN" altLang="en-US" sz="6600" b="1" dirty="0" smtClean="0"/>
              <a:t>）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2279650" y="1846160"/>
            <a:ext cx="4493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2286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写出下列程序段的输出结果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dirty="0"/>
          </a:p>
        </p:txBody>
      </p:sp>
      <p:sp>
        <p:nvSpPr>
          <p:cNvPr id="98309" name="Rectangle 3"/>
          <p:cNvSpPr>
            <a:spLocks noChangeArrowheads="1"/>
          </p:cNvSpPr>
          <p:nvPr/>
        </p:nvSpPr>
        <p:spPr bwMode="auto">
          <a:xfrm>
            <a:off x="2279650" y="2430463"/>
            <a:ext cx="3746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tabLst>
                <a:tab pos="139700" algn="l"/>
              </a:tabLst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b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(k = 0; k &lt; 2; ++k);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b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for (m = 0; m &lt;= k; ++m)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b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cout &lt;&lt; k &lt;&lt; m &lt;&lt; endl;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391401" y="3141663"/>
            <a:ext cx="1228725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3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74639"/>
            <a:ext cx="8229600" cy="58515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 smtClean="0"/>
              <a:t>3. </a:t>
            </a:r>
            <a:r>
              <a:rPr lang="zh-CN" altLang="zh-CN" dirty="0" smtClean="0">
                <a:solidFill>
                  <a:srgbClr val="FF0000"/>
                </a:solidFill>
              </a:rPr>
              <a:t>写出</a:t>
            </a:r>
            <a:r>
              <a:rPr lang="zh-CN" altLang="zh-CN" dirty="0">
                <a:solidFill>
                  <a:srgbClr val="FF0000"/>
                </a:solidFill>
              </a:rPr>
              <a:t>下面程序的执行结果</a:t>
            </a:r>
            <a:endParaRPr lang="zh-CN" altLang="en-US" dirty="0"/>
          </a:p>
        </p:txBody>
      </p:sp>
      <p:pic>
        <p:nvPicPr>
          <p:cNvPr id="9933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24" y="123826"/>
            <a:ext cx="3489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24" y="1025527"/>
            <a:ext cx="302418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49" y="2859088"/>
            <a:ext cx="271303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49" y="4141789"/>
            <a:ext cx="240823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99" y="5395914"/>
            <a:ext cx="1279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24" y="5767389"/>
            <a:ext cx="2746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829980" y="2961094"/>
            <a:ext cx="1228725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选择</a:t>
            </a:r>
            <a:r>
              <a:rPr lang="zh-CN" altLang="en-US" dirty="0" smtClean="0"/>
              <a:t>填空</a:t>
            </a:r>
            <a:endParaRPr lang="zh-CN" altLang="en-US" dirty="0"/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1981201" y="2049463"/>
            <a:ext cx="8482013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 已知各变量的类型说明如下： </a:t>
            </a:r>
            <a:endParaRPr lang="zh-CN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 a = 1; </a:t>
            </a:r>
            <a:endParaRPr lang="en-US" altLang="zh-CN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double x = 1.42; </a:t>
            </a:r>
            <a:endParaRPr lang="en-US" altLang="zh-CN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 ch;</a:t>
            </a:r>
            <a:endParaRPr lang="en-US" altLang="zh-CN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则以下不符合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语言语法的表达式是</a:t>
            </a:r>
            <a:r>
              <a:rPr lang="zh-CN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altLang="zh-CN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+= 0x123fd     B</a:t>
            </a:r>
            <a:r>
              <a:rPr lang="zh-CN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 = 12e-8     C</a:t>
            </a:r>
            <a:r>
              <a:rPr lang="zh-CN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 = </a:t>
            </a:r>
            <a:r>
              <a:rPr lang="pt-BR" altLang="zh-CN" sz="2400">
                <a:cs typeface="Times New Roman" panose="02020603050405020304" pitchFamily="18" charset="0"/>
              </a:rPr>
              <a:t>‘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\a</a:t>
            </a:r>
            <a:r>
              <a:rPr lang="pt-BR" altLang="zh-CN" sz="2400">
                <a:cs typeface="Times New Roman" panose="02020603050405020304" pitchFamily="18" charset="0"/>
              </a:rPr>
              <a:t>’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D</a:t>
            </a:r>
            <a:r>
              <a:rPr lang="zh-CN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 = </a:t>
            </a:r>
            <a:r>
              <a:rPr lang="pt-BR" altLang="zh-CN" sz="2400">
                <a:cs typeface="Times New Roman" panose="02020603050405020304" pitchFamily="18" charset="0"/>
              </a:rPr>
              <a:t>“</a:t>
            </a:r>
            <a:r>
              <a:rPr lang="pt-B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2400"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zh-CN" sz="24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2. </a:t>
            </a:r>
            <a:endParaRPr lang="pt-BR" altLang="zh-CN" sz="240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040688" y="35734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4635501"/>
            <a:ext cx="66294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293100" y="463550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144" y="1058863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 smtClean="0"/>
              <a:t>3. 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5.  </a:t>
            </a:r>
            <a:endParaRPr lang="zh-CN" altLang="en-US" dirty="0"/>
          </a:p>
        </p:txBody>
      </p:sp>
      <p:pic>
        <p:nvPicPr>
          <p:cNvPr id="9114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958850"/>
            <a:ext cx="71786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241280" y="1016493"/>
            <a:ext cx="1512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B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315068"/>
            <a:ext cx="6659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18" y="3690939"/>
            <a:ext cx="10111219" cy="112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682206" y="2441575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0462850" y="3883178"/>
            <a:ext cx="1512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9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4825" y="1052513"/>
            <a:ext cx="82296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 smtClean="0"/>
              <a:t>6.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7.  </a:t>
            </a:r>
            <a:endParaRPr lang="zh-CN" altLang="en-US" dirty="0"/>
          </a:p>
        </p:txBody>
      </p:sp>
      <p:pic>
        <p:nvPicPr>
          <p:cNvPr id="9216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979623"/>
            <a:ext cx="81232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26136" y="1052513"/>
            <a:ext cx="1512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1838" y="2437691"/>
            <a:ext cx="8002587" cy="2400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zh-CN" altLang="zh-CN" sz="2400" kern="100" dirty="0">
                <a:latin typeface="Times New Roman" panose="02020603050405020304" pitchFamily="18" charset="0"/>
              </a:rPr>
              <a:t>下面</a:t>
            </a:r>
            <a:r>
              <a:rPr lang="en-US" altLang="zh-CN" sz="2400" u="sng" kern="100" dirty="0">
                <a:latin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是死循环。</a:t>
            </a: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for(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=0;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&lt;10;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++)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" ";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for(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=10;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&gt;=1;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--)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" ";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=0; while(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&lt;= 10); 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++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" ";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=10; do {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cout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&lt;&lt;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-- &lt;&lt; " "; } while(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&gt; 0);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828622" y="250031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4825" y="692151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 smtClean="0"/>
              <a:t>8.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smtClean="0"/>
              <a:t>9</a:t>
            </a:r>
            <a:r>
              <a:rPr lang="en-US" altLang="zh-CN" dirty="0" smtClean="0"/>
              <a:t>.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79650" y="692151"/>
            <a:ext cx="793115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C++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语言的跳转语句中，对于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break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continue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说法正确的是</a:t>
            </a:r>
            <a:r>
              <a:rPr lang="en-US" altLang="zh-CN" sz="2400" u="sng" kern="100" dirty="0">
                <a:latin typeface="Times New Roman" panose="02020603050405020304" pitchFamily="18" charset="0"/>
              </a:rPr>
              <a:t>       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break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语句只应用于循环体中　　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continue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语句用于跳出循环语句　　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break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语句用于跳出当前的循环周期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25000"/>
              </a:lnSpc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continue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语句用于跳出当前的循环周期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855913" y="1233488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D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8213" y="3786189"/>
            <a:ext cx="8280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defRPr/>
            </a:pP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char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类型，判断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为小写字符的表达式是</a:t>
            </a:r>
            <a:r>
              <a:rPr lang="en-US" altLang="zh-CN" sz="2400" u="sng" kern="100" dirty="0">
                <a:latin typeface="Times New Roman" panose="02020603050405020304" pitchFamily="18" charset="0"/>
              </a:rPr>
              <a:t>             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。</a:t>
            </a:r>
          </a:p>
          <a:p>
            <a:pPr indent="200025" algn="just"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’a’&lt;=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&lt;= ’z’	                  B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&gt;= ’a’) &amp;&amp; 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&lt;= ’z’)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025" algn="just">
              <a:defRPr/>
            </a:pPr>
            <a:r>
              <a:rPr lang="en-US" altLang="zh-CN" sz="2400" kern="100" dirty="0">
                <a:latin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&gt;= ’a’) &amp; ( 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&lt;= ’z’)    D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&gt;= ’a’) || (</a:t>
            </a:r>
            <a:r>
              <a:rPr lang="en-US" altLang="zh-CN" sz="2400" kern="100" dirty="0" err="1">
                <a:latin typeface="Times New Roman" panose="02020603050405020304" pitchFamily="18" charset="0"/>
              </a:rPr>
              <a:t>ch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 &lt;= ’z’)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596313" y="3786189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B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7900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zh-CN" b="1" dirty="0"/>
              <a:t>简答题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552" y="1845351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b="1" dirty="0" smtClean="0">
                <a:effectLst/>
              </a:rPr>
              <a:t>1</a:t>
            </a:r>
            <a:r>
              <a:rPr lang="en-US" altLang="zh-CN" b="1" dirty="0" smtClean="0">
                <a:effectLst/>
              </a:rPr>
              <a:t>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81226" y="1844675"/>
            <a:ext cx="5267325" cy="3386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zh-CN" sz="2400" kern="100" dirty="0">
                <a:latin typeface="Times New Roman" panose="02020603050405020304" pitchFamily="18" charset="0"/>
              </a:rPr>
              <a:t>写出完成下列任务的表达式：</a:t>
            </a:r>
          </a:p>
          <a:p>
            <a:pPr indent="254000" algn="just"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a. </a:t>
            </a:r>
            <a:r>
              <a:rPr lang="zh-CN" altLang="zh-CN" sz="2000" kern="100" spc="-20" dirty="0">
                <a:latin typeface="Courier"/>
              </a:rPr>
              <a:t>取出整型变量</a:t>
            </a:r>
            <a:r>
              <a:rPr lang="en-US" altLang="zh-CN" sz="2000" kern="100" spc="-20" dirty="0">
                <a:latin typeface="Courier"/>
              </a:rPr>
              <a:t>n</a:t>
            </a:r>
            <a:r>
              <a:rPr lang="zh-CN" altLang="zh-CN" sz="2000" kern="100" spc="-20" dirty="0">
                <a:latin typeface="Courier"/>
              </a:rPr>
              <a:t>的个位数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indent="254000" algn="just"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b. </a:t>
            </a:r>
            <a:r>
              <a:rPr lang="zh-CN" altLang="zh-CN" sz="2000" kern="100" spc="-20" dirty="0">
                <a:latin typeface="Courier"/>
              </a:rPr>
              <a:t>取出整型变量</a:t>
            </a:r>
            <a:r>
              <a:rPr lang="en-US" altLang="zh-CN" sz="2000" kern="100" spc="-20" dirty="0">
                <a:latin typeface="Courier"/>
              </a:rPr>
              <a:t>n</a:t>
            </a:r>
            <a:r>
              <a:rPr lang="zh-CN" altLang="zh-CN" sz="2000" kern="100" spc="-20" dirty="0">
                <a:latin typeface="Courier"/>
              </a:rPr>
              <a:t>的十位以上的数字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indent="254000" algn="just"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c. </a:t>
            </a:r>
            <a:r>
              <a:rPr lang="zh-CN" altLang="zh-CN" sz="2000" kern="100" spc="-20" dirty="0">
                <a:latin typeface="Courier"/>
              </a:rPr>
              <a:t>将整型变量</a:t>
            </a:r>
            <a:r>
              <a:rPr lang="en-US" altLang="zh-CN" sz="2000" kern="100" spc="-20" dirty="0">
                <a:latin typeface="Courier"/>
              </a:rPr>
              <a:t>a</a:t>
            </a:r>
            <a:r>
              <a:rPr lang="zh-CN" altLang="zh-CN" sz="2000" kern="100" spc="-20" dirty="0">
                <a:latin typeface="Courier"/>
              </a:rPr>
              <a:t>和</a:t>
            </a:r>
            <a:r>
              <a:rPr lang="en-US" altLang="zh-CN" sz="2000" kern="100" spc="-20" dirty="0">
                <a:latin typeface="Courier"/>
              </a:rPr>
              <a:t>b</a:t>
            </a:r>
            <a:r>
              <a:rPr lang="zh-CN" altLang="zh-CN" sz="2000" kern="100" spc="-20" dirty="0">
                <a:latin typeface="Courier"/>
              </a:rPr>
              <a:t>相除后的商存于变量</a:t>
            </a:r>
            <a:r>
              <a:rPr lang="en-US" altLang="zh-CN" sz="2000" kern="100" spc="-20" dirty="0">
                <a:latin typeface="Courier"/>
              </a:rPr>
              <a:t>c</a:t>
            </a:r>
            <a:r>
              <a:rPr lang="zh-CN" altLang="zh-CN" sz="2000" kern="100" spc="-20" dirty="0">
                <a:latin typeface="Courier"/>
              </a:rPr>
              <a:t>，余数存于变量</a:t>
            </a:r>
            <a:r>
              <a:rPr lang="en-US" altLang="zh-CN" sz="2000" kern="100" spc="-20" dirty="0">
                <a:latin typeface="Courier"/>
              </a:rPr>
              <a:t>d 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indent="254000" algn="just"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d. </a:t>
            </a:r>
            <a:r>
              <a:rPr lang="zh-CN" altLang="zh-CN" sz="2000" kern="100" spc="-20" dirty="0">
                <a:latin typeface="Courier"/>
              </a:rPr>
              <a:t>将字符变量</a:t>
            </a:r>
            <a:r>
              <a:rPr lang="en-US" altLang="zh-CN" sz="2000" kern="100" spc="-20" dirty="0" err="1">
                <a:latin typeface="Courier"/>
              </a:rPr>
              <a:t>ch</a:t>
            </a:r>
            <a:r>
              <a:rPr lang="zh-CN" altLang="zh-CN" sz="2000" kern="100" spc="-20" dirty="0">
                <a:latin typeface="Courier"/>
              </a:rPr>
              <a:t>中保存的小写字母转换成大写字符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defRPr/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e. </a:t>
            </a:r>
            <a:r>
              <a:rPr lang="zh-CN" altLang="zh-CN" sz="2000" kern="100" spc="-20" dirty="0">
                <a:latin typeface="Courier"/>
              </a:rPr>
              <a:t>将</a:t>
            </a:r>
            <a:r>
              <a:rPr lang="en-US" altLang="zh-CN" sz="2000" kern="100" spc="-20" dirty="0">
                <a:latin typeface="Courier"/>
              </a:rPr>
              <a:t>double</a:t>
            </a:r>
            <a:r>
              <a:rPr lang="zh-CN" altLang="zh-CN" sz="2000" kern="100" spc="-20" dirty="0">
                <a:latin typeface="Courier"/>
              </a:rPr>
              <a:t>型的变量</a:t>
            </a:r>
            <a:r>
              <a:rPr lang="en-US" altLang="zh-CN" sz="2000" kern="100" spc="-20" dirty="0">
                <a:latin typeface="Courier"/>
              </a:rPr>
              <a:t>d</a:t>
            </a:r>
            <a:r>
              <a:rPr lang="zh-CN" altLang="zh-CN" sz="2000" kern="100" spc="-20" dirty="0">
                <a:latin typeface="Courier"/>
              </a:rPr>
              <a:t>中保存的数字按四舍五入的规则转换成整数</a:t>
            </a:r>
            <a:endParaRPr lang="zh-CN" altLang="zh-CN" sz="2000" kern="10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kern="100" spc="-20" dirty="0">
                <a:latin typeface="Courier"/>
                <a:cs typeface="Times New Roman" panose="02020603050405020304" pitchFamily="18" charset="0"/>
              </a:rPr>
              <a:t> </a:t>
            </a:r>
            <a:r>
              <a:rPr lang="en-US" altLang="zh-CN" sz="2000" kern="100" spc="-20" dirty="0">
                <a:solidFill>
                  <a:srgbClr val="FF0000"/>
                </a:solidFill>
                <a:latin typeface="Courier"/>
                <a:cs typeface="Times New Roman" panose="02020603050405020304" pitchFamily="18" charset="0"/>
              </a:rPr>
              <a:t>f.</a:t>
            </a:r>
            <a:r>
              <a:rPr lang="zh-CN" altLang="zh-CN" sz="2000" kern="100" spc="-20" dirty="0">
                <a:latin typeface="Courier"/>
                <a:cs typeface="Times New Roman" panose="02020603050405020304" pitchFamily="18" charset="0"/>
              </a:rPr>
              <a:t>判断指针</a:t>
            </a:r>
            <a:r>
              <a:rPr lang="en-US" altLang="zh-CN" sz="2000" kern="100" spc="-20" dirty="0">
                <a:latin typeface="Courier"/>
                <a:cs typeface="Times New Roman" panose="02020603050405020304" pitchFamily="18" charset="0"/>
              </a:rPr>
              <a:t>p</a:t>
            </a:r>
            <a:r>
              <a:rPr lang="zh-CN" altLang="zh-CN" sz="2000" kern="100" spc="-20" dirty="0">
                <a:latin typeface="Courier"/>
                <a:cs typeface="Times New Roman" panose="02020603050405020304" pitchFamily="18" charset="0"/>
              </a:rPr>
              <a:t>是否为空指针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7845225" y="2290696"/>
            <a:ext cx="3095625" cy="267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% 10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10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/ b, d = a % b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– ‘a’ + ‘A’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int(d + 0.5)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kern="1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kern="100" spc="-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pt-B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NULL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553" y="774700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dirty="0"/>
              <a:t>2.</a:t>
            </a:r>
            <a:r>
              <a:rPr lang="zh-CN" altLang="zh-CN" sz="2800" dirty="0"/>
              <a:t>重写代码</a:t>
            </a:r>
            <a:endParaRPr lang="en-US" altLang="zh-CN" sz="2800" dirty="0"/>
          </a:p>
          <a:p>
            <a:pPr marL="0" indent="0">
              <a:buNone/>
              <a:defRPr/>
            </a:pPr>
            <a:r>
              <a:rPr lang="en-US" altLang="zh-CN" dirty="0">
                <a:effectLst/>
              </a:rPr>
              <a:t> </a:t>
            </a:r>
            <a:r>
              <a:rPr lang="en-US" altLang="zh-CN" sz="2400" b="1" dirty="0"/>
              <a:t>a.</a:t>
            </a:r>
            <a:r>
              <a:rPr lang="zh-CN" altLang="zh-CN" sz="2400" b="1" dirty="0"/>
              <a:t>用一个</a:t>
            </a:r>
            <a:r>
              <a:rPr lang="en-US" altLang="zh-CN" sz="2400" b="1" dirty="0"/>
              <a:t>switch</a:t>
            </a:r>
            <a:r>
              <a:rPr lang="zh-CN" altLang="zh-CN" sz="2400" b="1" dirty="0"/>
              <a:t>语句重写下列代码</a:t>
            </a:r>
            <a:endParaRPr lang="zh-CN" altLang="en-US" sz="2400" b="1" dirty="0"/>
          </a:p>
        </p:txBody>
      </p:sp>
      <p:sp>
        <p:nvSpPr>
          <p:cNvPr id="95236" name="矩形 3"/>
          <p:cNvSpPr>
            <a:spLocks noChangeArrowheads="1"/>
          </p:cNvSpPr>
          <p:nvPr/>
        </p:nvSpPr>
        <p:spPr bwMode="auto">
          <a:xfrm>
            <a:off x="2063751" y="1974851"/>
            <a:ext cx="5472113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if (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== ‘E’ || 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==’e’)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++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countE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else if (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==’A’ || 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==’a’)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++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countA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else if (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==’I’ || 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==’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’)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++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countI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else </a:t>
            </a:r>
            <a:endParaRPr lang="zh-CN" altLang="zh-CN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800" dirty="0" err="1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altLang="zh-CN" sz="18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&lt;&lt;  “error”;</a:t>
            </a:r>
            <a:endParaRPr lang="zh-CN" altLang="en-US" sz="18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04064" y="1862138"/>
            <a:ext cx="3313112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‘e’: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‘E’: ++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‘a’: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‘A’: ++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‘I’: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‘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++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“error”;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7076" y="4724401"/>
            <a:ext cx="42819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</a:t>
            </a:r>
            <a:r>
              <a:rPr lang="en-US" altLang="zh-CN" sz="2400" b="1" kern="100" dirty="0">
                <a:latin typeface="Courier New" panose="02070309020205020404" pitchFamily="49" charset="0"/>
              </a:rPr>
              <a:t>if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语句重写下列代码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dirty="0"/>
              <a:t> </a:t>
            </a:r>
            <a:r>
              <a:rPr lang="en-US" altLang="zh-CN" dirty="0"/>
              <a:t>     if (</a:t>
            </a:r>
            <a:r>
              <a:rPr lang="en-US" altLang="zh-CN" dirty="0" err="1"/>
              <a:t>ch</a:t>
            </a:r>
            <a:r>
              <a:rPr lang="en-US" altLang="zh-CN" dirty="0"/>
              <a:t> ==’E’)  --c;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if (</a:t>
            </a:r>
            <a:r>
              <a:rPr lang="en-US" altLang="zh-CN" dirty="0" err="1"/>
              <a:t>ch</a:t>
            </a:r>
            <a:r>
              <a:rPr lang="en-US" altLang="zh-CN" dirty="0"/>
              <a:t> ==’E’) </a:t>
            </a:r>
            <a:r>
              <a:rPr lang="en-US" altLang="zh-CN" dirty="0" err="1"/>
              <a:t>cout</a:t>
            </a:r>
            <a:r>
              <a:rPr lang="en-US" altLang="zh-CN" dirty="0"/>
              <a:t> &lt;&lt; c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sz="2400" b="1" dirty="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484939" y="5178425"/>
            <a:ext cx="393223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(ch == ‘E’) cout &lt;&lt; --c &lt;&lt; endl;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1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69" y="1991519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b="1" dirty="0"/>
              <a:t>3.</a:t>
            </a:r>
            <a:r>
              <a:rPr lang="zh-CN" altLang="zh-CN" sz="2400" b="1" dirty="0"/>
              <a:t>当遇到下列情况时，你将怎样编写</a:t>
            </a:r>
            <a:r>
              <a:rPr lang="en-US" altLang="zh-CN" sz="2400" b="1" dirty="0"/>
              <a:t>for</a:t>
            </a:r>
            <a:r>
              <a:rPr lang="zh-CN" altLang="zh-CN" sz="2400" b="1" dirty="0"/>
              <a:t>语句的控制行</a:t>
            </a:r>
            <a:r>
              <a:rPr lang="zh-CN" altLang="en-US" sz="2400" b="1" dirty="0"/>
              <a:t>？</a:t>
            </a:r>
            <a:endParaRPr lang="en-US" altLang="zh-CN" sz="2400" b="1" dirty="0"/>
          </a:p>
          <a:p>
            <a:pPr marL="0" indent="207963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dirty="0">
                <a:latin typeface="Times New Roman" panose="02020603050405020304" pitchFamily="18" charset="0"/>
              </a:rPr>
              <a:t>从</a:t>
            </a:r>
            <a:r>
              <a:rPr lang="en-US" altLang="zh-CN" sz="2400" dirty="0"/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计数到</a:t>
            </a:r>
            <a:r>
              <a:rPr lang="en-US" altLang="zh-CN" sz="2400" dirty="0"/>
              <a:t>100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/>
          </a:p>
          <a:p>
            <a:pPr marL="0" indent="207963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3, 5, 7, 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计数到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  <a:p>
            <a:pPr marL="0" indent="207963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开始，每次计数加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，直到成为三位数。</a:t>
            </a:r>
            <a:endParaRPr lang="zh-CN" altLang="en-US" sz="2400" dirty="0"/>
          </a:p>
          <a:p>
            <a:pPr marL="0" indent="207963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开始，反向计数，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99, 98, 97, 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207963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变到</a:t>
            </a:r>
            <a:r>
              <a:rPr lang="zh-CN" altLang="en-US" sz="2400" dirty="0"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/>
              <a:t> </a:t>
            </a:r>
          </a:p>
          <a:p>
            <a:pPr marL="0" indent="0">
              <a:buNone/>
              <a:defRPr/>
            </a:pPr>
            <a:endParaRPr lang="en-US" altLang="zh-CN" sz="2400" b="1" dirty="0"/>
          </a:p>
          <a:p>
            <a:pPr marL="0" indent="0">
              <a:buNone/>
              <a:defRPr/>
            </a:pPr>
            <a:endParaRPr lang="zh-CN" altLang="en-US" sz="2400" b="1" dirty="0"/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130607" y="4004386"/>
            <a:ext cx="4895850" cy="1939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b-NO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( k = 1; k &lt;= 100; ++k)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r>
              <a:rPr lang="nb-NO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(k = 1; k &lt;= 99; k+=2)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r>
              <a:rPr lang="nb-NO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(k = 0; k &lt; 100; k +=7)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r>
              <a:rPr lang="nb-NO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(k = 100; k &gt;=0; --k)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(ch = ’a’; ch &lt;= ’z’; ++ch)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b="1" dirty="0"/>
              <a:t>程序理解</a:t>
            </a:r>
            <a:endParaRPr lang="en-US" altLang="zh-CN" b="1" dirty="0"/>
          </a:p>
        </p:txBody>
      </p:sp>
      <p:sp>
        <p:nvSpPr>
          <p:cNvPr id="97285" name="Rectangle 3"/>
          <p:cNvSpPr>
            <a:spLocks noChangeArrowheads="1"/>
          </p:cNvSpPr>
          <p:nvPr/>
        </p:nvSpPr>
        <p:spPr bwMode="auto">
          <a:xfrm>
            <a:off x="1808939" y="1737360"/>
            <a:ext cx="65595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1. </a:t>
            </a:r>
            <a:r>
              <a:rPr lang="zh-CN" altLang="zh-CN" sz="2400" dirty="0">
                <a:solidFill>
                  <a:srgbClr val="FF0000"/>
                </a:solidFill>
              </a:rPr>
              <a:t>写出下面程序的执行结果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for (char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‘A’ 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‘H’; ++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‘A’ : case ‘B’ 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‘C’: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‘C’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break;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‘D’: case ‘E’: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‘F’: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default: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983664" y="3141663"/>
            <a:ext cx="1227137" cy="267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843</Words>
  <Application>Microsoft Office PowerPoint</Application>
  <PresentationFormat>宽屏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宋体</vt:lpstr>
      <vt:lpstr>Calibri</vt:lpstr>
      <vt:lpstr>Calibri Light</vt:lpstr>
      <vt:lpstr>Courier</vt:lpstr>
      <vt:lpstr>Courier New</vt:lpstr>
      <vt:lpstr>Garamond</vt:lpstr>
      <vt:lpstr>Times New Roman</vt:lpstr>
      <vt:lpstr>回顾</vt:lpstr>
      <vt:lpstr>关键知识点题型举例（一）</vt:lpstr>
      <vt:lpstr>选择填空</vt:lpstr>
      <vt:lpstr>PowerPoint 演示文稿</vt:lpstr>
      <vt:lpstr>PowerPoint 演示文稿</vt:lpstr>
      <vt:lpstr>PowerPoint 演示文稿</vt:lpstr>
      <vt:lpstr>简答题</vt:lpstr>
      <vt:lpstr>PowerPoint 演示文稿</vt:lpstr>
      <vt:lpstr>PowerPoint 演示文稿</vt:lpstr>
      <vt:lpstr>程序理解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关键知识点题型举例</dc:title>
  <dc:creator>axzhang</dc:creator>
  <cp:lastModifiedBy>axzhang</cp:lastModifiedBy>
  <cp:revision>54</cp:revision>
  <dcterms:created xsi:type="dcterms:W3CDTF">2018-04-13T03:06:47Z</dcterms:created>
  <dcterms:modified xsi:type="dcterms:W3CDTF">2018-04-22T00:22:29Z</dcterms:modified>
</cp:coreProperties>
</file>