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59" r:id="rId20"/>
    <p:sldId id="276" r:id="rId21"/>
    <p:sldId id="282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5C6A1-02AB-480D-BC77-827F614E3168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A598-A547-48B8-9282-07EC453B2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6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A598-A547-48B8-9282-07EC453B27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1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17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9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1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77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6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1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62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7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9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/>
              <a:t>关键知识点题型举例（二）</a:t>
            </a:r>
            <a:endParaRPr lang="zh-CN" alt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936" y="398838"/>
            <a:ext cx="10474744" cy="5577264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运行结果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a[3]={1, 2 , 3}, *p;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b[6];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	p = a;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b[0] = *p;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p++; b[1] = *p;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b[2] = *p;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b[3] = *(p – 1);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b[4] = (*p) + 1;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b[5] = *(p + 1);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&lt;6;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b[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&lt;&lt; " ";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650781" y="2568507"/>
            <a:ext cx="2522402" cy="59298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1 2 2 1 3 3</a:t>
            </a:r>
            <a:endParaRPr kumimoji="0" lang="zh-CN" altLang="zh-CN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3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2510" y="136587"/>
            <a:ext cx="6096000" cy="61709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运行结果：</a:t>
            </a: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foo(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&amp;c){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static a = 1;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 += a++;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&amp;b = a;   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20;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foo(a);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a &lt;&lt;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foo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(++b);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a &lt;&lt;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49095" y="2257627"/>
            <a:ext cx="1195287" cy="1156781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24</a:t>
            </a:r>
            <a:endParaRPr kumimoji="0" lang="zh-CN" altLang="zh-CN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9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81847" y="694474"/>
            <a:ext cx="6096000" cy="509370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运行结果</a:t>
            </a:r>
          </a:p>
          <a:p>
            <a:pPr marL="266700" algn="just">
              <a:spcAft>
                <a:spcPts val="0"/>
              </a:spcAft>
            </a:pPr>
            <a:r>
              <a:rPr lang="fr-FR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f(int n) 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fr-FR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int p;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fr-FR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 == 0 || n == 1)  return 1;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pt-BR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 p = 2 * f(n-1) + f(n-2); 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return p;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f(4);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381175" y="2863904"/>
            <a:ext cx="800101" cy="39687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17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2222" y="1120435"/>
            <a:ext cx="760817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请写出下列程序的功能，以及当输入为“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12345”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时的输出结果。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nt</a:t>
            </a:r>
            <a:r>
              <a:rPr kumimoji="0" lang="en-US" altLang="zh-CN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 bmk="OLE_LINK1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000" b="0" i="0" u="none" strike="noStrike" cap="none" normalizeH="0" baseline="0" dirty="0" err="1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err="1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0, </a:t>
            </a:r>
            <a:r>
              <a:rPr kumimoji="0" lang="en-US" altLang="zh-CN" sz="2000" b="0" i="0" u="none" strike="noStrike" cap="none" normalizeH="0" baseline="0" dirty="0" err="1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en-US" altLang="zh-CN" sz="2000" b="0" i="0" u="none" strike="noStrike" cap="none" normalizeH="0" baseline="0" dirty="0" smtClean="0" bmk="OLE_LINK1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char </a:t>
            </a:r>
            <a:r>
              <a:rPr kumimoji="0" lang="en-US" altLang="zh-CN" sz="2000" b="0" i="0" u="none" strike="noStrike" cap="none" normalizeH="0" baseline="0" dirty="0" err="1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 bmk="OLE_LINK1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&gt;&gt; </a:t>
            </a:r>
            <a:r>
              <a:rPr kumimoji="0" lang="en-US" altLang="zh-CN" sz="2000" b="0" i="0" u="none" strike="noStrike" cap="none" normalizeH="0" baseline="0" dirty="0" err="1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 bmk="OLE_LINK1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for (</a:t>
            </a:r>
            <a:r>
              <a:rPr kumimoji="0" lang="en-US" altLang="zh-CN" sz="2000" b="0" i="0" u="none" strike="noStrike" cap="none" normalizeH="0" baseline="0" dirty="0" err="1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kumimoji="0" lang="en-US" altLang="zh-CN" sz="2000" b="0" i="0" u="none" strike="noStrike" cap="none" normalizeH="0" baseline="0" dirty="0" err="1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000" b="0" i="0" u="none" strike="noStrike" cap="none" normalizeH="0" baseline="0" dirty="0" err="1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!= </a:t>
            </a:r>
            <a:r>
              <a:rPr kumimoji="0" lang="pt-BR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'\0'; ++i)   num = num * 10 + ch[i] - '0';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zh-CN" sz="2000" b="0" i="0" u="none" strike="noStrike" cap="none" normalizeH="0" baseline="0" dirty="0" smtClean="0" bmk="OLE_LINK1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kumimoji="0" lang="en-US" altLang="zh-CN" sz="2000" b="0" i="0" u="none" strike="noStrike" cap="none" normalizeH="0" baseline="0" dirty="0" err="1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kumimoji="0" lang="en-US" altLang="zh-CN" sz="2000" b="0" i="0" u="none" strike="noStrike" cap="none" normalizeH="0" baseline="0" dirty="0" err="1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 bmk="OLE_LINK1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return 0;</a:t>
            </a:r>
            <a:endParaRPr kumimoji="0" lang="en-US" altLang="zh-CN" sz="2000" b="0" i="0" u="none" strike="noStrike" cap="none" normalizeH="0" baseline="0" dirty="0" smtClean="0" bmk="OLE_LINK1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 bmk="OLE_LINK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25878" y="3025707"/>
            <a:ext cx="1569092" cy="48597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12345</a:t>
            </a:r>
            <a:endParaRPr kumimoji="0" lang="zh-CN" altLang="zh-CN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0680" y="0"/>
            <a:ext cx="6913123" cy="6255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运行结果</a:t>
            </a: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&lt;class T&gt;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 x[],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a[] = {4,5,2,8,9,3};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indent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b[] = {3.5,6.7,2,5.2,9.2};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indent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"average of A: " &lt;&lt;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(a,6) &lt;&lt;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indent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"average of B: " &lt;&lt;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(b,5) &lt;&lt;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indent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fr-FR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fr-FR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&lt;class T&gt;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fr-FR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avg(T x[],int n)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maxv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x[0];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maxv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x[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maxv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x[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maxv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005525" y="2930626"/>
            <a:ext cx="3161827" cy="746429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average of A: 9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average of B: 9.2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54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8213" y="327769"/>
            <a:ext cx="775084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下面是解决汉诺塔问题的函数，假如每搬动一次盘子需要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秒钟，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请问完成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个盘子的汉诺塔问题需要多少秒？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 Hanoi(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n,  char start, char finish, char temp)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if (n==1) 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start &lt;&lt; "-&gt;" &lt;&lt; finish &lt;&lt; '\t';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else {  Hanoi(n-1, start, temp, finish);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start &lt;&lt; "-&gt;" &lt;&lt; finish &lt;&lt; '\t';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Hanoi(n-1, temp, finish, start);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809864"/>
              </p:ext>
            </p:extLst>
          </p:nvPr>
        </p:nvGraphicFramePr>
        <p:xfrm>
          <a:off x="5999446" y="3230216"/>
          <a:ext cx="4660209" cy="2156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r:id="rId3" imgW="3073320" imgH="1422360" progId="">
                  <p:embed/>
                </p:oleObj>
              </mc:Choice>
              <mc:Fallback>
                <p:oleObj r:id="rId3" imgW="3073320" imgH="14223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446" y="3230216"/>
                        <a:ext cx="4660209" cy="215679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50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78" y="375693"/>
            <a:ext cx="2705334" cy="10287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830" y="1615773"/>
            <a:ext cx="5814564" cy="18365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017" y="3452352"/>
            <a:ext cx="3741744" cy="29720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923" y="4434857"/>
            <a:ext cx="3993226" cy="14707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73313" y="0"/>
            <a:ext cx="2282730" cy="40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zh-CN" altLang="zh-CN" b="1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r>
              <a:rPr lang="zh-CN" altLang="zh-CN" b="1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运行结果</a:t>
            </a:r>
          </a:p>
        </p:txBody>
      </p:sp>
      <p:sp>
        <p:nvSpPr>
          <p:cNvPr id="9" name="矩形 8"/>
          <p:cNvSpPr/>
          <p:nvPr/>
        </p:nvSpPr>
        <p:spPr>
          <a:xfrm>
            <a:off x="7415719" y="2072397"/>
            <a:ext cx="22351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afternoon</a:t>
            </a:r>
            <a:endParaRPr lang="zh-CN" altLang="zh-CN" sz="20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 err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pple</a:t>
            </a:r>
            <a:endParaRPr lang="zh-CN" altLang="zh-CN" sz="20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rning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1951" y="158006"/>
            <a:ext cx="228273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zh-CN" altLang="zh-CN" b="1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r>
              <a:rPr lang="zh-CN" altLang="zh-CN" b="1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运行结果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45" y="596588"/>
            <a:ext cx="2583404" cy="7620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45" y="1468030"/>
            <a:ext cx="4229467" cy="11735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344" y="2641612"/>
            <a:ext cx="5867908" cy="36731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55021" y="2288293"/>
            <a:ext cx="26911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AB</a:t>
            </a:r>
            <a:endParaRPr lang="zh-CN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AB</a:t>
            </a:r>
            <a:endParaRPr lang="zh-CN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9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1951" y="158006"/>
            <a:ext cx="228273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zh-CN" altLang="zh-CN" b="1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r>
              <a:rPr lang="zh-CN" altLang="zh-CN" b="1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运行结果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322" y="0"/>
            <a:ext cx="2499577" cy="10287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8" y="1028789"/>
            <a:ext cx="3551228" cy="24081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899" y="921625"/>
            <a:ext cx="4138019" cy="53649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76817" y="3436918"/>
            <a:ext cx="1662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zh-CN" sz="20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</a:t>
            </a:r>
            <a:endParaRPr lang="zh-CN" altLang="zh-CN" sz="20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程序理解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0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b="1" dirty="0"/>
              <a:t>选择填空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3015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有如下定义语句：</a:t>
            </a:r>
            <a:r>
              <a:rPr lang="en-US" altLang="zh-CN" dirty="0" err="1"/>
              <a:t>int</a:t>
            </a:r>
            <a:r>
              <a:rPr lang="en-US" altLang="zh-CN" dirty="0"/>
              <a:t> a[] = {1,2,3,4,5};</a:t>
            </a:r>
            <a:r>
              <a:rPr lang="zh-CN" altLang="zh-CN" dirty="0"/>
              <a:t>，则对语句</a:t>
            </a:r>
            <a:r>
              <a:rPr lang="en-US" altLang="zh-CN" dirty="0" err="1"/>
              <a:t>int</a:t>
            </a:r>
            <a:r>
              <a:rPr lang="en-US" altLang="zh-CN" dirty="0"/>
              <a:t> *p=a;</a:t>
            </a:r>
            <a:r>
              <a:rPr lang="zh-CN" altLang="zh-CN" dirty="0"/>
              <a:t>正确的描述是</a:t>
            </a:r>
            <a:r>
              <a:rPr lang="en-US" altLang="zh-CN" u="sng" dirty="0"/>
              <a:t>                </a:t>
            </a:r>
            <a:r>
              <a:rPr lang="en-US" altLang="zh-CN" dirty="0"/>
              <a:t> 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A</a:t>
            </a:r>
            <a:r>
              <a:rPr lang="zh-CN" altLang="zh-CN" dirty="0"/>
              <a:t>、语句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*p = a;</a:t>
            </a:r>
            <a:r>
              <a:rPr lang="zh-CN" altLang="zh-CN" dirty="0"/>
              <a:t>定义不正确</a:t>
            </a:r>
          </a:p>
          <a:p>
            <a:r>
              <a:rPr lang="en-US" altLang="zh-CN" dirty="0"/>
              <a:t>B</a:t>
            </a:r>
            <a:r>
              <a:rPr lang="zh-CN" altLang="zh-CN" dirty="0"/>
              <a:t>、语句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*p=a;</a:t>
            </a:r>
            <a:r>
              <a:rPr lang="zh-CN" altLang="zh-CN" dirty="0"/>
              <a:t>初始化变量</a:t>
            </a:r>
            <a:r>
              <a:rPr lang="en-US" altLang="zh-CN" dirty="0"/>
              <a:t>p</a:t>
            </a:r>
            <a:r>
              <a:rPr lang="zh-CN" altLang="zh-CN" dirty="0"/>
              <a:t>，使其指向数组对象</a:t>
            </a:r>
            <a:r>
              <a:rPr lang="en-US" altLang="zh-CN" dirty="0"/>
              <a:t>a</a:t>
            </a:r>
            <a:r>
              <a:rPr lang="zh-CN" altLang="zh-CN" dirty="0"/>
              <a:t>的第一个元素</a:t>
            </a:r>
          </a:p>
          <a:p>
            <a:r>
              <a:rPr lang="en-US" altLang="zh-CN" dirty="0"/>
              <a:t>C</a:t>
            </a:r>
            <a:r>
              <a:rPr lang="zh-CN" altLang="zh-CN" dirty="0"/>
              <a:t>、语句</a:t>
            </a:r>
            <a:r>
              <a:rPr lang="en-US" altLang="zh-CN" dirty="0" err="1"/>
              <a:t>int</a:t>
            </a:r>
            <a:r>
              <a:rPr lang="en-US" altLang="zh-CN" dirty="0"/>
              <a:t> *p=a; </a:t>
            </a:r>
            <a:r>
              <a:rPr lang="zh-CN" altLang="zh-CN" dirty="0"/>
              <a:t>是把数组</a:t>
            </a:r>
            <a:r>
              <a:rPr lang="en-US" altLang="zh-CN" dirty="0"/>
              <a:t>a</a:t>
            </a:r>
            <a:r>
              <a:rPr lang="zh-CN" altLang="zh-CN" dirty="0"/>
              <a:t>的值赋给变量</a:t>
            </a:r>
            <a:r>
              <a:rPr lang="en-US" altLang="zh-CN" dirty="0"/>
              <a:t>p</a:t>
            </a:r>
            <a:endParaRPr lang="zh-CN" altLang="zh-CN" dirty="0"/>
          </a:p>
          <a:p>
            <a:r>
              <a:rPr lang="en-US" altLang="zh-CN" dirty="0"/>
              <a:t>D</a:t>
            </a:r>
            <a:r>
              <a:rPr lang="zh-CN" altLang="zh-CN" dirty="0"/>
              <a:t>、语句</a:t>
            </a:r>
            <a:r>
              <a:rPr lang="en-US" altLang="zh-CN" dirty="0" err="1"/>
              <a:t>int</a:t>
            </a:r>
            <a:r>
              <a:rPr lang="en-US" altLang="zh-CN" dirty="0"/>
              <a:t> *p=a; </a:t>
            </a:r>
            <a:r>
              <a:rPr lang="zh-CN" altLang="zh-CN" dirty="0"/>
              <a:t>是把</a:t>
            </a:r>
            <a:r>
              <a:rPr lang="en-US" altLang="zh-CN" dirty="0"/>
              <a:t>a[0]</a:t>
            </a:r>
            <a:r>
              <a:rPr lang="zh-CN" altLang="zh-CN" dirty="0"/>
              <a:t>的值赋给变量</a:t>
            </a:r>
            <a:r>
              <a:rPr lang="en-US" altLang="zh-CN" dirty="0"/>
              <a:t>p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533107" y="1737360"/>
            <a:ext cx="46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00004" y="4184263"/>
            <a:ext cx="973933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3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若有以下定义和语句，则合法的表示</a:t>
            </a:r>
            <a:r>
              <a:rPr lang="zh-CN" altLang="zh-CN" sz="2000" dirty="0" smtClean="0"/>
              <a:t>是</a:t>
            </a:r>
            <a:r>
              <a:rPr lang="en-US" altLang="zh-CN" sz="2000" u="sng" dirty="0" smtClean="0"/>
              <a:t>                </a:t>
            </a:r>
            <a:r>
              <a:rPr lang="en-US" altLang="zh-CN" sz="2000" dirty="0" smtClean="0"/>
              <a:t> </a:t>
            </a:r>
            <a:r>
              <a:rPr lang="zh-CN" altLang="zh-CN" sz="2000" dirty="0"/>
              <a:t>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 a[ ] = ”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abcdefg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*p=a; 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和变量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是等价的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a[7]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的值是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’\0’   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p[7]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的值是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’\0’                     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、数组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的长度是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12733" y="4172014"/>
            <a:ext cx="46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3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3933" y="377069"/>
            <a:ext cx="1117708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AutoNum type="arabicPeriod"/>
            </a:pPr>
            <a:r>
              <a:rPr lang="zh-CN" altLang="zh-CN" sz="2000" b="1" kern="100" dirty="0" smtClean="0">
                <a:latin typeface="Times New Roman" panose="02020603050405020304" pitchFamily="18" charset="0"/>
              </a:rPr>
              <a:t>以下</a:t>
            </a:r>
            <a:r>
              <a:rPr lang="zh-CN" altLang="zh-CN" sz="2000" b="1" kern="100" dirty="0">
                <a:latin typeface="Times New Roman" panose="02020603050405020304" pitchFamily="18" charset="0"/>
              </a:rPr>
              <a:t>是选择排序法的递归实现，其中</a:t>
            </a:r>
            <a:r>
              <a:rPr lang="en-US" altLang="zh-CN" sz="2000" b="1" kern="100" dirty="0">
                <a:latin typeface="Times New Roman" panose="02020603050405020304" pitchFamily="18" charset="0"/>
              </a:rPr>
              <a:t>array</a:t>
            </a:r>
            <a:r>
              <a:rPr lang="zh-CN" altLang="zh-CN" sz="2000" b="1" kern="100" dirty="0">
                <a:latin typeface="Times New Roman" panose="02020603050405020304" pitchFamily="18" charset="0"/>
              </a:rPr>
              <a:t>是要排序的数组，</a:t>
            </a:r>
            <a:r>
              <a:rPr lang="en-US" altLang="zh-CN" sz="2000" b="1" kern="100" dirty="0">
                <a:latin typeface="Times New Roman" panose="02020603050405020304" pitchFamily="18" charset="0"/>
              </a:rPr>
              <a:t>n</a:t>
            </a:r>
            <a:r>
              <a:rPr lang="zh-CN" altLang="zh-CN" sz="2000" b="1" kern="100" dirty="0">
                <a:latin typeface="Times New Roman" panose="02020603050405020304" pitchFamily="18" charset="0"/>
              </a:rPr>
              <a:t>是要排序的元素个数。请填空</a:t>
            </a:r>
            <a:r>
              <a:rPr lang="zh-CN" altLang="zh-CN" sz="2000" b="1" kern="100" dirty="0" smtClean="0">
                <a:latin typeface="Times New Roman" panose="02020603050405020304" pitchFamily="18" charset="0"/>
              </a:rPr>
              <a:t>。</a:t>
            </a:r>
            <a:endParaRPr lang="en-US" altLang="zh-CN" sz="2000" b="1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000" b="1" kern="100" dirty="0">
              <a:latin typeface="Times New Roman" panose="02020603050405020304" pitchFamily="18" charset="0"/>
            </a:endParaRPr>
          </a:p>
          <a:p>
            <a:pPr marL="227965" indent="-11303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sort(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array[],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965" indent="-11303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min,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965" indent="-11303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(n&gt;1)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965" indent="-11303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 min = 0;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965" indent="-11303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++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965" indent="-11303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          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)     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min=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965" indent="-11303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         )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965" indent="40005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array[0];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965" indent="5334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array[0] = array[min]; 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965" indent="5334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array[min] =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965" indent="-11303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965" indent="-11303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              );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965" indent="66675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9718" y="2796861"/>
            <a:ext cx="2845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u="sng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array[</a:t>
            </a:r>
            <a:r>
              <a:rPr lang="en-US" altLang="zh-CN" sz="2000" b="1" u="sng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u="sng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lang="en-US" altLang="zh-CN" sz="2000" b="1" u="sng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array[min</a:t>
            </a:r>
            <a:r>
              <a:rPr lang="en-US" altLang="zh-CN" sz="2000" b="1" u="sng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99718" y="3196971"/>
            <a:ext cx="1098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!= 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99718" y="5034223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array+1</a:t>
            </a:r>
            <a:r>
              <a:rPr lang="en-US" altLang="zh-CN" sz="2000" b="1" u="sng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n-1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6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1726" y="275086"/>
            <a:ext cx="106582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b="1" dirty="0" smtClean="0"/>
              <a:t>2. </a:t>
            </a:r>
            <a:r>
              <a:rPr lang="en-US" altLang="zh-CN" sz="2000" b="1" dirty="0" err="1" smtClean="0"/>
              <a:t>conj</a:t>
            </a:r>
            <a:r>
              <a:rPr lang="zh-CN" altLang="zh-CN" sz="2000" b="1" dirty="0"/>
              <a:t>函数的功能是将两个字符串</a:t>
            </a:r>
            <a:r>
              <a:rPr lang="en-US" altLang="zh-CN" sz="2000" b="1" dirty="0"/>
              <a:t>s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t</a:t>
            </a:r>
            <a:r>
              <a:rPr lang="zh-CN" altLang="zh-CN" sz="2000" b="1" dirty="0"/>
              <a:t>连接起来，连接后的串存放在动态内存分配区，返回指向连接后的串的</a:t>
            </a:r>
            <a:r>
              <a:rPr lang="zh-CN" altLang="zh-CN" sz="2000" b="1" dirty="0" smtClean="0"/>
              <a:t>指针</a:t>
            </a:r>
            <a:endParaRPr lang="en-US" altLang="zh-CN" sz="2000" b="1" dirty="0" smtClean="0"/>
          </a:p>
          <a:p>
            <a:pPr algn="just">
              <a:spcAft>
                <a:spcPts val="0"/>
              </a:spcAft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59548" y="746678"/>
            <a:ext cx="507863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 *conj ( char *s, char *t)</a:t>
            </a:r>
            <a:endParaRPr kumimoji="0" lang="pt-BR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char *p, *q;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p = q = </a:t>
            </a:r>
            <a:r>
              <a:rPr kumimoji="0" lang="en-US" altLang="zh-CN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while (*s) </a:t>
            </a:r>
            <a:r>
              <a:rPr kumimoji="0" lang="en-US" altLang="zh-CN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fr-F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(*t)</a:t>
            </a:r>
            <a:endParaRPr kumimoji="0" lang="fr-FR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{ *q = </a:t>
            </a:r>
            <a:r>
              <a:rPr kumimoji="0" lang="fr-FR" altLang="zh-CN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kumimoji="0" lang="fr-F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  <a:endParaRPr kumimoji="0" lang="fr-FR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q++;       t++;</a:t>
            </a:r>
            <a:endParaRPr kumimoji="0" lang="fr-FR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kumimoji="0" lang="fr-FR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*q = ‘\0’;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fr-FR" altLang="zh-CN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</a:t>
            </a:r>
            <a:r>
              <a:rPr kumimoji="0" lang="fr-F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  <a:endParaRPr kumimoji="0" lang="fr-FR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12120" y="1884216"/>
            <a:ext cx="3810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char[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+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+ 1]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43215" y="255324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*(q++) = *(s++)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4282" y="3378167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92359" y="5112045"/>
            <a:ext cx="1098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06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15" y="316707"/>
            <a:ext cx="1463167" cy="3581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1998" y="348043"/>
            <a:ext cx="10658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b="1" dirty="0" smtClean="0"/>
              <a:t>3. </a:t>
            </a:r>
            <a:endParaRPr lang="en-US" altLang="zh-CN" sz="2000" b="1" kern="1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15" y="779489"/>
            <a:ext cx="1394581" cy="8763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974" y="1344926"/>
            <a:ext cx="4648603" cy="3817951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559107" y="436403"/>
            <a:ext cx="6499004" cy="5680827"/>
            <a:chOff x="5559107" y="436403"/>
            <a:chExt cx="6499004" cy="568082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1134" y="436403"/>
              <a:ext cx="5966977" cy="4740051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9107" y="5088441"/>
              <a:ext cx="2027096" cy="1028789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1582974" y="3399976"/>
            <a:ext cx="2736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score = new </a:t>
            </a:r>
            <a:r>
              <a:rPr lang="en-US" altLang="zh-CN" sz="2000" b="1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02717" y="4618936"/>
            <a:ext cx="389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0;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25912" y="3253901"/>
            <a:ext cx="3589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average = (double)sum/</a:t>
            </a:r>
            <a:r>
              <a:rPr lang="en-US" altLang="zh-CN" sz="2000" b="1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5912" y="4434270"/>
            <a:ext cx="1826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delete []score;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4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98" y="348043"/>
            <a:ext cx="10658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b="1" dirty="0" smtClean="0"/>
              <a:t>4. </a:t>
            </a:r>
            <a:endParaRPr lang="en-US" altLang="zh-CN" sz="2000" b="1" kern="1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40" y="351879"/>
            <a:ext cx="6104149" cy="39627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64" y="928882"/>
            <a:ext cx="9335309" cy="43971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51606" y="1444717"/>
            <a:ext cx="8322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n==1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48790" y="2582853"/>
            <a:ext cx="3785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Hannoi</a:t>
            </a:r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(n-1, start, temp, finish)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8790" y="3720989"/>
            <a:ext cx="3754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Hannoi</a:t>
            </a:r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(n-1</a:t>
            </a:r>
            <a:r>
              <a:rPr lang="zh-CN" altLang="zh-CN" sz="2000" b="1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temp, finish, start)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58947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zh-CN" dirty="0" smtClean="0"/>
              <a:t>以下</a:t>
            </a:r>
            <a:r>
              <a:rPr lang="zh-CN" altLang="zh-CN" dirty="0"/>
              <a:t>所列的各函数原型中，正确的</a:t>
            </a:r>
            <a:r>
              <a:rPr lang="zh-CN" altLang="zh-CN" dirty="0" smtClean="0"/>
              <a:t>是</a:t>
            </a:r>
            <a:r>
              <a:rPr lang="en-US" altLang="zh-CN" dirty="0" smtClean="0"/>
              <a:t> </a:t>
            </a:r>
            <a:r>
              <a:rPr lang="zh-CN" altLang="en-US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A</a:t>
            </a:r>
            <a:r>
              <a:rPr lang="zh-CN" altLang="zh-CN" dirty="0"/>
              <a:t>、 </a:t>
            </a:r>
            <a:r>
              <a:rPr lang="en-US" altLang="zh-CN" dirty="0" err="1"/>
              <a:t>int</a:t>
            </a:r>
            <a:r>
              <a:rPr lang="en-US" altLang="zh-CN" dirty="0"/>
              <a:t> &amp;play(</a:t>
            </a:r>
            <a:r>
              <a:rPr lang="en-US" altLang="zh-CN" dirty="0" err="1"/>
              <a:t>int</a:t>
            </a:r>
            <a:r>
              <a:rPr lang="en-US" altLang="zh-CN" dirty="0"/>
              <a:t> , </a:t>
            </a:r>
            <a:r>
              <a:rPr lang="en-US" altLang="zh-CN" dirty="0" err="1"/>
              <a:t>int</a:t>
            </a:r>
            <a:r>
              <a:rPr lang="en-US" altLang="zh-CN" dirty="0"/>
              <a:t>);           </a:t>
            </a:r>
            <a:r>
              <a:rPr lang="en-US" altLang="zh-CN" dirty="0" smtClean="0"/>
              <a:t>           B</a:t>
            </a:r>
            <a:r>
              <a:rPr lang="zh-CN" altLang="zh-CN" dirty="0"/>
              <a:t>、</a:t>
            </a:r>
            <a:r>
              <a:rPr lang="en-US" altLang="zh-CN" dirty="0"/>
              <a:t>void* play(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b=1, double c);</a:t>
            </a:r>
            <a:endParaRPr lang="zh-CN" altLang="zh-CN" dirty="0"/>
          </a:p>
          <a:p>
            <a:r>
              <a:rPr lang="en-US" altLang="zh-CN" dirty="0" smtClean="0"/>
              <a:t>    C</a:t>
            </a:r>
            <a:r>
              <a:rPr lang="zh-CN" altLang="zh-CN" dirty="0"/>
              <a:t>、 </a:t>
            </a:r>
            <a:r>
              <a:rPr lang="en-US" altLang="zh-CN" dirty="0"/>
              <a:t>void &amp; play(</a:t>
            </a:r>
            <a:r>
              <a:rPr lang="en-US" altLang="zh-CN" dirty="0" err="1"/>
              <a:t>int</a:t>
            </a:r>
            <a:r>
              <a:rPr lang="en-US" altLang="zh-CN" dirty="0"/>
              <a:t> *a, </a:t>
            </a:r>
            <a:r>
              <a:rPr lang="en-US" altLang="zh-CN" dirty="0" err="1"/>
              <a:t>int</a:t>
            </a:r>
            <a:r>
              <a:rPr lang="en-US" altLang="zh-CN" dirty="0"/>
              <a:t> *b[]);      D</a:t>
            </a:r>
            <a:r>
              <a:rPr lang="zh-CN" altLang="zh-CN" dirty="0"/>
              <a:t>、</a:t>
            </a:r>
            <a:r>
              <a:rPr lang="en-US" altLang="zh-CN" dirty="0" err="1"/>
              <a:t>int</a:t>
            </a:r>
            <a:r>
              <a:rPr lang="en-US" altLang="zh-CN" dirty="0"/>
              <a:t> &amp; play(</a:t>
            </a:r>
            <a:r>
              <a:rPr lang="en-US" altLang="zh-CN" dirty="0" err="1"/>
              <a:t>int</a:t>
            </a:r>
            <a:r>
              <a:rPr lang="en-US" altLang="zh-CN" dirty="0"/>
              <a:t> a; </a:t>
            </a:r>
            <a:r>
              <a:rPr lang="en-US" altLang="zh-CN" dirty="0" err="1"/>
              <a:t>int</a:t>
            </a:r>
            <a:r>
              <a:rPr lang="en-US" altLang="zh-CN" dirty="0"/>
              <a:t> b[ ]);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59553" y="1776272"/>
            <a:ext cx="46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3348800"/>
            <a:ext cx="87449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kumimoji="0" lang="zh-CN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下列语句正确的是</a:t>
            </a:r>
            <a:r>
              <a:rPr kumimoji="0" lang="zh-CN" alt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 char a[2] = {’a’};     B  char 3a = ’\0’;    C  char a[ ] = '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';      D  char a =  "\0";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49689" y="3269018"/>
            <a:ext cx="46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1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013" y="493588"/>
            <a:ext cx="5653715" cy="5518105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5. </a:t>
            </a:r>
            <a:r>
              <a:rPr lang="zh-CN" altLang="zh-CN" dirty="0" smtClean="0"/>
              <a:t>下列</a:t>
            </a:r>
            <a:r>
              <a:rPr lang="zh-CN" altLang="zh-CN" dirty="0"/>
              <a:t>程序中错误的语句</a:t>
            </a:r>
            <a:r>
              <a:rPr lang="zh-CN" altLang="zh-CN" dirty="0" smtClean="0"/>
              <a:t>是</a:t>
            </a:r>
            <a:r>
              <a:rPr lang="en-US" altLang="zh-CN" u="sng" dirty="0"/>
              <a:t> </a:t>
            </a:r>
            <a:r>
              <a:rPr lang="en-US" altLang="zh-CN" u="sng" dirty="0" smtClean="0"/>
              <a:t>                  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  <a:endParaRPr lang="zh-CN" altLang="zh-CN" dirty="0"/>
          </a:p>
          <a:p>
            <a:r>
              <a:rPr lang="en-US" altLang="zh-CN" dirty="0"/>
              <a:t>{ char *pt1 = "1234";</a:t>
            </a:r>
            <a:endParaRPr lang="zh-CN" altLang="zh-CN" dirty="0"/>
          </a:p>
          <a:p>
            <a:r>
              <a:rPr lang="en-US" altLang="zh-CN" dirty="0" smtClean="0"/>
              <a:t>  char </a:t>
            </a:r>
            <a:r>
              <a:rPr lang="en-US" altLang="zh-CN" dirty="0"/>
              <a:t>pt2[ ] = "12";</a:t>
            </a:r>
            <a:endParaRPr lang="zh-CN" altLang="zh-CN" dirty="0"/>
          </a:p>
          <a:p>
            <a:r>
              <a:rPr lang="en-US" altLang="zh-CN" dirty="0" smtClean="0"/>
              <a:t>  char </a:t>
            </a:r>
            <a:r>
              <a:rPr lang="en-US" altLang="zh-CN" dirty="0"/>
              <a:t>*pt3 = "34";</a:t>
            </a:r>
            <a:endParaRPr lang="zh-CN" altLang="zh-CN" dirty="0"/>
          </a:p>
          <a:p>
            <a:r>
              <a:rPr lang="en-US" altLang="zh-CN" dirty="0" smtClean="0"/>
              <a:t>  pt3 </a:t>
            </a:r>
            <a:r>
              <a:rPr lang="en-US" altLang="zh-CN" dirty="0"/>
              <a:t>= pt2;                      </a:t>
            </a:r>
            <a:r>
              <a:rPr lang="en-US" altLang="zh-CN" dirty="0" smtClean="0"/>
              <a:t>      //</a:t>
            </a:r>
            <a:r>
              <a:rPr lang="en-US" altLang="zh-CN" dirty="0"/>
              <a:t>A</a:t>
            </a:r>
            <a:endParaRPr lang="zh-CN" altLang="zh-CN" dirty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(pt3</a:t>
            </a:r>
            <a:r>
              <a:rPr lang="en-US" altLang="zh-CN" dirty="0"/>
              <a:t>, pt2);                 //B </a:t>
            </a:r>
            <a:endParaRPr lang="zh-CN" altLang="zh-CN" dirty="0"/>
          </a:p>
          <a:p>
            <a:r>
              <a:rPr lang="en-US" altLang="zh-CN" dirty="0" smtClean="0"/>
              <a:t>  pt2 </a:t>
            </a:r>
            <a:r>
              <a:rPr lang="en-US" altLang="zh-CN" dirty="0"/>
              <a:t>= pt1;                    </a:t>
            </a:r>
            <a:r>
              <a:rPr lang="en-US" altLang="zh-CN" dirty="0" smtClean="0"/>
              <a:t>        </a:t>
            </a:r>
            <a:r>
              <a:rPr lang="en-US" altLang="zh-CN" dirty="0"/>
              <a:t>//C</a:t>
            </a:r>
            <a:endParaRPr lang="zh-CN" altLang="zh-CN" dirty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(pt2</a:t>
            </a:r>
            <a:r>
              <a:rPr lang="en-US" altLang="zh-CN" dirty="0"/>
              <a:t>, pt3);                 //D</a:t>
            </a:r>
            <a:endParaRPr lang="zh-CN" altLang="zh-CN" dirty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pt2;                    </a:t>
            </a:r>
            <a:endParaRPr lang="zh-CN" altLang="zh-CN" dirty="0"/>
          </a:p>
          <a:p>
            <a:r>
              <a:rPr lang="en-US" altLang="zh-CN" dirty="0" smtClean="0"/>
              <a:t> return </a:t>
            </a:r>
            <a:r>
              <a:rPr lang="en-US" altLang="zh-CN" dirty="0"/>
              <a:t>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88991" y="444948"/>
            <a:ext cx="46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5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863799"/>
            <a:ext cx="10058400" cy="4867145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6. </a:t>
            </a:r>
            <a:r>
              <a:rPr lang="zh-CN" altLang="zh-CN" sz="2400" dirty="0" smtClean="0"/>
              <a:t>链表</a:t>
            </a:r>
            <a:r>
              <a:rPr lang="zh-CN" altLang="zh-CN" sz="2400" dirty="0"/>
              <a:t>结点的结构类型为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linkRec</a:t>
            </a:r>
            <a:r>
              <a:rPr lang="en-US" altLang="zh-CN" sz="2400" dirty="0"/>
              <a:t> {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data; </a:t>
            </a:r>
            <a:r>
              <a:rPr lang="en-US" altLang="zh-CN" sz="2400" dirty="0" err="1"/>
              <a:t>linkRec</a:t>
            </a:r>
            <a:r>
              <a:rPr lang="en-US" altLang="zh-CN" sz="2400" dirty="0"/>
              <a:t> *next;}</a:t>
            </a:r>
            <a:r>
              <a:rPr lang="zh-CN" altLang="zh-CN" sz="2400" dirty="0"/>
              <a:t>，如果指针</a:t>
            </a:r>
            <a:r>
              <a:rPr lang="en-US" altLang="zh-CN" sz="2400" dirty="0"/>
              <a:t>rear</a:t>
            </a:r>
            <a:r>
              <a:rPr lang="zh-CN" altLang="zh-CN" sz="2400" dirty="0"/>
              <a:t>指向尾结点，将节点</a:t>
            </a:r>
            <a:r>
              <a:rPr lang="en-US" altLang="zh-CN" sz="2400" dirty="0"/>
              <a:t>p</a:t>
            </a:r>
            <a:r>
              <a:rPr lang="zh-CN" altLang="zh-CN" sz="2400" dirty="0"/>
              <a:t>链入表尾，并将</a:t>
            </a:r>
            <a:r>
              <a:rPr lang="en-US" altLang="zh-CN" sz="2400" dirty="0"/>
              <a:t>p</a:t>
            </a:r>
            <a:r>
              <a:rPr lang="zh-CN" altLang="zh-CN" sz="2400" dirty="0"/>
              <a:t>作为新的表尾可用语句</a:t>
            </a:r>
            <a:r>
              <a:rPr lang="en-US" altLang="zh-CN" sz="2400" u="sng" dirty="0"/>
              <a:t>  </a:t>
            </a:r>
            <a:r>
              <a:rPr lang="en-US" altLang="zh-CN" sz="2400" u="sng" dirty="0" smtClean="0"/>
              <a:t>     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6463"/>
            <a:ext cx="3708184" cy="11880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6009" y="3297372"/>
            <a:ext cx="8430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0025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A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rear-&gt;next=p-&gt;next; rear=p;    </a:t>
            </a:r>
            <a:r>
              <a:rPr lang="en-US" altLang="zh-CN" sz="2000" kern="100" dirty="0" smtClean="0">
                <a:latin typeface="Times New Roman" panose="02020603050405020304" pitchFamily="18" charset="0"/>
              </a:rPr>
              <a:t>    B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rear-&gt;next=p; rear=p;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2000" kern="100" dirty="0" smtClean="0">
                <a:latin typeface="Times New Roman" panose="02020603050405020304" pitchFamily="18" charset="0"/>
              </a:rPr>
              <a:t>   C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rear-&gt;next= rear; p-&gt;next= p;   </a:t>
            </a:r>
            <a:r>
              <a:rPr lang="en-US" altLang="zh-CN" sz="2000" kern="100" dirty="0" smtClean="0">
                <a:latin typeface="Times New Roman" panose="02020603050405020304" pitchFamily="18" charset="0"/>
              </a:rPr>
              <a:t>   D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(*rear ).next= rear; (*p).next =p; 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0055159" y="1146712"/>
            <a:ext cx="46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4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744" y="759815"/>
            <a:ext cx="10727663" cy="538806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7.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8.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9. 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23" y="670219"/>
            <a:ext cx="11187129" cy="17679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32699" y="660921"/>
            <a:ext cx="46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66" y="2527808"/>
            <a:ext cx="8428450" cy="12269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75626" y="2527808"/>
            <a:ext cx="46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66" y="3844330"/>
            <a:ext cx="6500423" cy="121930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99235" y="3888494"/>
            <a:ext cx="46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525294"/>
            <a:ext cx="10058400" cy="5343800"/>
          </a:xfrm>
        </p:spPr>
        <p:txBody>
          <a:bodyPr/>
          <a:lstStyle/>
          <a:p>
            <a:r>
              <a:rPr lang="en-US" altLang="zh-CN" dirty="0" smtClean="0"/>
              <a:t>10.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11.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40" y="448358"/>
            <a:ext cx="6835732" cy="20118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46579" y="448358"/>
            <a:ext cx="46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640" y="2675715"/>
            <a:ext cx="9076207" cy="88399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22291" y="2722395"/>
            <a:ext cx="46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14791" y="3606392"/>
            <a:ext cx="10476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char *</a:t>
            </a:r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=“hello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sjtu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”;</a:t>
            </a:r>
            <a:r>
              <a:rPr lang="zh-CN" altLang="en-US" sz="2400" b="1" dirty="0">
                <a:solidFill>
                  <a:srgbClr val="FF0000"/>
                </a:solidFill>
              </a:rPr>
              <a:t>此时</a:t>
            </a:r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r>
              <a:rPr lang="zh-CN" altLang="en-US" sz="2400" b="1" dirty="0">
                <a:solidFill>
                  <a:srgbClr val="FF0000"/>
                </a:solidFill>
              </a:rPr>
              <a:t>指向的内存区域为字符串常量的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存储位置（数据区），</a:t>
            </a:r>
            <a:r>
              <a:rPr lang="zh-CN" altLang="en-US" sz="2400" b="1" dirty="0">
                <a:solidFill>
                  <a:srgbClr val="FF0000"/>
                </a:solidFill>
              </a:rPr>
              <a:t>该区域只读，不能写，</a:t>
            </a:r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</a:rPr>
              <a:t>要改变该区域的值，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错误。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正确的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应为：</a:t>
            </a:r>
            <a:r>
              <a:rPr lang="en-US" altLang="zh-CN" sz="2400" b="1" dirty="0">
                <a:solidFill>
                  <a:srgbClr val="FF0000"/>
                </a:solidFill>
              </a:rPr>
              <a:t> char *s=“hello </a:t>
            </a:r>
            <a:r>
              <a:rPr lang="en-US" altLang="zh-CN" sz="2400" b="1" dirty="0" err="1">
                <a:solidFill>
                  <a:srgbClr val="FF0000"/>
                </a:solidFill>
              </a:rPr>
              <a:t>sjtu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”; s=new char[20];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strcpy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(s,”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sjtu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”);</a:t>
            </a:r>
          </a:p>
          <a:p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简答题</a:t>
            </a:r>
            <a:endParaRPr lang="zh-CN" alt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92221" y="1860293"/>
            <a:ext cx="88168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400" dirty="0"/>
              <a:t>写出以下程序的输出结果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 )</a:t>
            </a:r>
            <a:endParaRPr kumimoji="0" lang="nb-NO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{   char a[10] = {'a’</a:t>
            </a:r>
            <a:r>
              <a:rPr kumimoji="0" lang="zh-CN" alt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'b'</a:t>
            </a:r>
            <a:r>
              <a:rPr kumimoji="0" lang="zh-CN" alt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'c'</a:t>
            </a:r>
            <a:r>
              <a:rPr kumimoji="0" lang="zh-CN" alt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'd'</a:t>
            </a:r>
            <a:r>
              <a:rPr kumimoji="0" lang="zh-CN" alt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'e'</a:t>
            </a:r>
            <a:r>
              <a:rPr kumimoji="0" lang="zh-CN" alt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'f'</a:t>
            </a:r>
            <a:r>
              <a:rPr kumimoji="0" lang="zh-CN" alt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'7'</a:t>
            </a:r>
            <a:r>
              <a:rPr kumimoji="0" lang="zh-CN" alt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'8'</a:t>
            </a:r>
            <a:r>
              <a:rPr kumimoji="0" lang="zh-CN" alt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'9'</a:t>
            </a:r>
            <a:r>
              <a:rPr kumimoji="0" lang="zh-CN" alt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0}</a:t>
            </a:r>
            <a:r>
              <a:rPr kumimoji="0" lang="zh-CN" alt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nb-N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nb-NO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char *p;</a:t>
            </a:r>
            <a:endParaRPr kumimoji="0" lang="nb-NO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154694" y="3525343"/>
            <a:ext cx="1006811" cy="5797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789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926077" y="2950910"/>
            <a:ext cx="256031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i = 8</a:t>
            </a:r>
            <a:r>
              <a:rPr kumimoji="0" lang="zh-CN" alt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nb-N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a + i</a:t>
            </a:r>
            <a:r>
              <a:rPr kumimoji="0" lang="zh-CN" alt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nb-N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 &lt;&lt; (p - 2)</a:t>
            </a:r>
            <a:r>
              <a:rPr kumimoji="0" lang="zh-CN" alt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nb-N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0 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7750547" y="2950910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语言中字符串结束符</a:t>
            </a:r>
            <a:r>
              <a:rPr lang="en-US" altLang="zh-CN" b="1" dirty="0">
                <a:solidFill>
                  <a:srgbClr val="FF0000"/>
                </a:solidFill>
              </a:rPr>
              <a:t>'\0'</a:t>
            </a:r>
            <a:r>
              <a:rPr lang="zh-CN" altLang="en-US" b="1" dirty="0">
                <a:solidFill>
                  <a:srgbClr val="FF0000"/>
                </a:solidFill>
              </a:rPr>
              <a:t>就是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9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348482"/>
              </p:ext>
            </p:extLst>
          </p:nvPr>
        </p:nvGraphicFramePr>
        <p:xfrm>
          <a:off x="877099" y="904673"/>
          <a:ext cx="2286781" cy="826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r:id="rId3" imgW="926698" imgH="393529" progId="Equation.3">
                  <p:embed/>
                </p:oleObj>
              </mc:Choice>
              <mc:Fallback>
                <p:oleObj r:id="rId3" imgW="926698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099" y="904673"/>
                        <a:ext cx="2286781" cy="826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8035048" y="2618735"/>
            <a:ext cx="3054484" cy="8488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5/9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的结果是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0, 0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乘以任何数都为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1558" y="336108"/>
            <a:ext cx="57246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已知华氏温度到摄氏温度的转换公式为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4230" y="1881017"/>
            <a:ext cx="782778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某同学编写了一个将华氏温度转换成摄氏温度的程序：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fr-F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fr-F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  int c, f;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endParaRPr kumimoji="0" lang="fr-FR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4230" y="2966936"/>
            <a:ext cx="990527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540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fr-F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cout &lt;&lt; “</a:t>
            </a:r>
            <a:r>
              <a:rPr kumimoji="0" lang="zh-CN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请输入华氏温度：“ </a:t>
            </a:r>
            <a:r>
              <a:rPr kumimoji="0" lang="fr-F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&gt;&gt; f ;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c = 5 / 9 * ( f – 32) ;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对应的摄氏温度为：”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c;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return 0;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  <a:tab pos="533400" algn="l"/>
                <a:tab pos="666750" algn="l"/>
                <a:tab pos="800100" algn="l"/>
                <a:tab pos="933450" algn="l"/>
              </a:tabLs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但无论输入什么值，程序的输出都是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请你帮他找一找哪里出问题了。</a:t>
            </a:r>
          </a:p>
        </p:txBody>
      </p:sp>
    </p:spTree>
    <p:extLst>
      <p:ext uri="{BB962C8B-B14F-4D97-AF65-F5344CB8AC3E}">
        <p14:creationId xmlns:p14="http://schemas.microsoft.com/office/powerpoint/2010/main" val="202663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</TotalTime>
  <Words>1286</Words>
  <Application>Microsoft Office PowerPoint</Application>
  <PresentationFormat>宽屏</PresentationFormat>
  <Paragraphs>246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宋体</vt:lpstr>
      <vt:lpstr>Arial</vt:lpstr>
      <vt:lpstr>Calibri</vt:lpstr>
      <vt:lpstr>Calibri Light</vt:lpstr>
      <vt:lpstr>Times New Roman</vt:lpstr>
      <vt:lpstr>回顾</vt:lpstr>
      <vt:lpstr>Equation.3</vt:lpstr>
      <vt:lpstr>关键知识点题型举例（二）</vt:lpstr>
      <vt:lpstr>选择填空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简答题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程序理解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关键知识点题型举例</dc:title>
  <dc:creator>axzhang</dc:creator>
  <cp:lastModifiedBy>axzhang</cp:lastModifiedBy>
  <cp:revision>51</cp:revision>
  <dcterms:created xsi:type="dcterms:W3CDTF">2018-04-13T03:06:47Z</dcterms:created>
  <dcterms:modified xsi:type="dcterms:W3CDTF">2018-04-22T00:31:50Z</dcterms:modified>
</cp:coreProperties>
</file>