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62" r:id="rId4"/>
    <p:sldId id="265" r:id="rId5"/>
    <p:sldId id="260" r:id="rId6"/>
    <p:sldId id="257" r:id="rId7"/>
    <p:sldId id="258" r:id="rId8"/>
    <p:sldId id="259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3"/>
    <p:restoredTop sz="94663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DF251-88DC-E642-8DD7-2DC8BE19437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4BE5-035E-2143-8E12-6F7617BF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8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74BE5-035E-2143-8E12-6F7617BF5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B624-FE91-8C49-AC87-F2CFE4A1C5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D81D-2D75-8049-A055-C4C19CDC2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9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3.png"/><Relationship Id="rId5" Type="http://schemas.openxmlformats.org/officeDocument/2006/relationships/tags" Target="../tags/tag5.xml"/><Relationship Id="rId10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aweicloud.com/product/modelart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1693-C2CB-1D4D-A123-100F09809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鉴别伪造图片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79E-82C4-EF4E-B7FE-20D285143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人工智能思维与伦理课程</a:t>
            </a:r>
            <a:endParaRPr lang="en-US" altLang="zh-CN" dirty="0"/>
          </a:p>
          <a:p>
            <a:r>
              <a:rPr lang="en-US" altLang="zh-CN" dirty="0"/>
              <a:t>2021.09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DD39C97-FBDE-4965-A7CE-157BDA92BABD}"/>
              </a:ext>
            </a:extLst>
          </p:cNvPr>
          <p:cNvSpPr/>
          <p:nvPr/>
        </p:nvSpPr>
        <p:spPr>
          <a:xfrm>
            <a:off x="2828072" y="204130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predicted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7C282D-24C1-43FB-A903-82CF4ECCEE80}"/>
              </a:ext>
            </a:extLst>
          </p:cNvPr>
          <p:cNvSpPr/>
          <p:nvPr/>
        </p:nvSpPr>
        <p:spPr>
          <a:xfrm>
            <a:off x="675415" y="205158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ground-truth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D120B-60C3-4DCD-9C03-D90C9FA33DB3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883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C577F-BA41-4EDA-A7EE-7254DE371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4" y="2405849"/>
            <a:ext cx="3298018" cy="3990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57108-3D10-4C87-B043-513F513ABC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96" y="2190521"/>
            <a:ext cx="143238" cy="163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51A6C-D3DF-4DEC-A034-005D272B48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04" y="2118541"/>
            <a:ext cx="143238" cy="2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2177F0-61E4-4C3C-B5E2-4511B3AD80F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03" y="2677512"/>
            <a:ext cx="1638095" cy="483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C10FF-BDAA-4F5F-8F78-54CF7D25A234}"/>
              </a:ext>
            </a:extLst>
          </p:cNvPr>
          <p:cNvSpPr txBox="1"/>
          <p:nvPr/>
        </p:nvSpPr>
        <p:spPr>
          <a:xfrm>
            <a:off x="4472313" y="3773332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召回率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(recall):</a:t>
            </a:r>
            <a:endParaRPr lang="zh-CN" altLang="en-US" sz="20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45BFB8-BEDB-49CC-B847-EF8A0030AB1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761" y="3773332"/>
            <a:ext cx="1478095" cy="4838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593FB7-58AF-4850-8E45-23EFE1B689B9}"/>
              </a:ext>
            </a:extLst>
          </p:cNvPr>
          <p:cNvSpPr txBox="1"/>
          <p:nvPr/>
        </p:nvSpPr>
        <p:spPr>
          <a:xfrm>
            <a:off x="4525512" y="4788929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(F1-score):</a:t>
            </a:r>
            <a:endParaRPr lang="zh-CN" altLang="en-US" sz="200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90C0F3-2C66-4D01-967E-BB1B2D57EFD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471" y="4727925"/>
            <a:ext cx="1822857" cy="4838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9D93756-544A-435F-B739-5902B63CC26B}"/>
              </a:ext>
            </a:extLst>
          </p:cNvPr>
          <p:cNvSpPr/>
          <p:nvPr/>
        </p:nvSpPr>
        <p:spPr>
          <a:xfrm>
            <a:off x="4472313" y="2766439"/>
            <a:ext cx="2407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精确率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(precision):</a:t>
            </a:r>
            <a:endParaRPr lang="zh-CN" altLang="en-US" sz="2000" dirty="0"/>
          </a:p>
        </p:txBody>
      </p:sp>
      <p:pic>
        <p:nvPicPr>
          <p:cNvPr id="30" name="Picture 29" descr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normal{F}_1 = \frac{2}{\frac{1}{\textnormal{Precision}}+\frac{1}{\textnormal{Recall}}}$&#10;&#10;&#10;\end{document}" title="IguanaTex Bitmap Display">
            <a:extLst>
              <a:ext uri="{FF2B5EF4-FFF2-40B4-BE49-F238E27FC236}">
                <a16:creationId xmlns:a16="http://schemas.microsoft.com/office/drawing/2014/main" id="{509295F8-AC51-4237-A611-8DC6F44EB42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76470" y="5682518"/>
            <a:ext cx="2588571" cy="4780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CFB2B4-A118-4201-82A2-1890D317769C}"/>
              </a:ext>
            </a:extLst>
          </p:cNvPr>
          <p:cNvSpPr txBox="1"/>
          <p:nvPr/>
        </p:nvSpPr>
        <p:spPr>
          <a:xfrm>
            <a:off x="7392810" y="57215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调和平均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8F537-0B9A-428E-B0D1-DCF3819EB314}"/>
              </a:ext>
            </a:extLst>
          </p:cNvPr>
          <p:cNvSpPr/>
          <p:nvPr/>
        </p:nvSpPr>
        <p:spPr>
          <a:xfrm>
            <a:off x="854573" y="1398723"/>
            <a:ext cx="346230" cy="262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18CEC9-BEB4-47FA-85D8-5807C5269A34}"/>
              </a:ext>
            </a:extLst>
          </p:cNvPr>
          <p:cNvSpPr txBox="1"/>
          <p:nvPr/>
        </p:nvSpPr>
        <p:spPr>
          <a:xfrm>
            <a:off x="1140953" y="13142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伪造图片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98549A-1D1E-4259-A864-F0AA714F766E}"/>
              </a:ext>
            </a:extLst>
          </p:cNvPr>
          <p:cNvSpPr/>
          <p:nvPr/>
        </p:nvSpPr>
        <p:spPr>
          <a:xfrm>
            <a:off x="3075693" y="1392934"/>
            <a:ext cx="346230" cy="2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B75E61-EB3D-45D2-B860-684C32D36646}"/>
              </a:ext>
            </a:extLst>
          </p:cNvPr>
          <p:cNvSpPr txBox="1"/>
          <p:nvPr/>
        </p:nvSpPr>
        <p:spPr>
          <a:xfrm>
            <a:off x="3365833" y="130553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:0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真实图片</a:t>
            </a:r>
          </a:p>
        </p:txBody>
      </p:sp>
    </p:spTree>
    <p:extLst>
      <p:ext uri="{BB962C8B-B14F-4D97-AF65-F5344CB8AC3E}">
        <p14:creationId xmlns:p14="http://schemas.microsoft.com/office/powerpoint/2010/main" val="116233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DBFCD0-689C-4B92-901A-FDA85E2D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923" y="3677573"/>
            <a:ext cx="2544380" cy="1696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2FBEC5-83B4-444D-A629-B2BD5714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22" y="1615735"/>
            <a:ext cx="2544378" cy="1696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156EA3-371E-4037-AFA0-69CF2AA6D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33" y="1628436"/>
            <a:ext cx="2544378" cy="16962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56A682-09BD-4D94-B0DF-C45DECEF5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033" y="3662654"/>
            <a:ext cx="2566759" cy="171117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BEF8E3D-3541-4225-9782-94CD548D95DA}"/>
              </a:ext>
            </a:extLst>
          </p:cNvPr>
          <p:cNvSpPr txBox="1">
            <a:spLocks/>
          </p:cNvSpPr>
          <p:nvPr/>
        </p:nvSpPr>
        <p:spPr>
          <a:xfrm>
            <a:off x="3020627" y="508479"/>
            <a:ext cx="3575482" cy="6087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鉴别伪造图片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421C90-BA98-47E9-B2FE-187A732DAA6C}"/>
              </a:ext>
            </a:extLst>
          </p:cNvPr>
          <p:cNvSpPr/>
          <p:nvPr/>
        </p:nvSpPr>
        <p:spPr>
          <a:xfrm>
            <a:off x="1244263" y="1393794"/>
            <a:ext cx="3053918" cy="419913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32840F-800E-4C13-9FC8-11BAE5211E2E}"/>
              </a:ext>
            </a:extLst>
          </p:cNvPr>
          <p:cNvSpPr/>
          <p:nvPr/>
        </p:nvSpPr>
        <p:spPr>
          <a:xfrm>
            <a:off x="5171152" y="1393794"/>
            <a:ext cx="3053918" cy="419913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F98858B-DAFA-480B-BC16-605530A988B7}"/>
              </a:ext>
            </a:extLst>
          </p:cNvPr>
          <p:cNvSpPr txBox="1">
            <a:spLocks/>
          </p:cNvSpPr>
          <p:nvPr/>
        </p:nvSpPr>
        <p:spPr>
          <a:xfrm>
            <a:off x="1895015" y="5721586"/>
            <a:ext cx="1752413" cy="418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真实图片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613FF7F-7514-4F23-BA5D-66ACC7D8D488}"/>
              </a:ext>
            </a:extLst>
          </p:cNvPr>
          <p:cNvSpPr txBox="1">
            <a:spLocks/>
          </p:cNvSpPr>
          <p:nvPr/>
        </p:nvSpPr>
        <p:spPr>
          <a:xfrm>
            <a:off x="5959599" y="5660152"/>
            <a:ext cx="1752413" cy="418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伪造图片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42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4154-CD01-C34A-B96B-F218446D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BE90-F48F-D249-96A8-BC308EFA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18" y="1837677"/>
            <a:ext cx="8642829" cy="445659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从百度网盘下载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Casia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数据集。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real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文件夹包含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800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张真实图片，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fake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文件夹包含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462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张伪造图片。网盘链接：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https://pan.baidu.com/s/1lb9YPp24t5xhLmHFgAUDrw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提取码：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46s9 </a:t>
            </a:r>
          </a:p>
          <a:p>
            <a:pPr>
              <a:lnSpc>
                <a:spcPct val="17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采样若干张真实图片和伪造图片（比如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张真实图片，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张伪造图片）作为训练集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其中一部分会被划归为验证集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，其他图片作为测试集。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分类任务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demo: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https://bbs.huaweicloud.com/videos/58cae67982ba42efa806df5d6b9569d8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1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4154-CD01-C34A-B96B-F218446D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49CFE-849B-409B-8F2C-3B041626910F}"/>
              </a:ext>
            </a:extLst>
          </p:cNvPr>
          <p:cNvSpPr txBox="1"/>
          <p:nvPr/>
        </p:nvSpPr>
        <p:spPr>
          <a:xfrm>
            <a:off x="1380220" y="35574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2630999-9C64-44C8-B7F9-104147A73303}"/>
              </a:ext>
            </a:extLst>
          </p:cNvPr>
          <p:cNvSpPr/>
          <p:nvPr/>
        </p:nvSpPr>
        <p:spPr>
          <a:xfrm>
            <a:off x="2103495" y="3044354"/>
            <a:ext cx="399495" cy="15003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D4004-6A4D-4684-A57A-4B27A2B5DB3A}"/>
              </a:ext>
            </a:extLst>
          </p:cNvPr>
          <p:cNvSpPr txBox="1"/>
          <p:nvPr/>
        </p:nvSpPr>
        <p:spPr>
          <a:xfrm>
            <a:off x="2426046" y="28135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D09DD-58CA-4EAF-BC10-1FA37D6CE30F}"/>
              </a:ext>
            </a:extLst>
          </p:cNvPr>
          <p:cNvSpPr txBox="1"/>
          <p:nvPr/>
        </p:nvSpPr>
        <p:spPr>
          <a:xfrm>
            <a:off x="2426046" y="34857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验证集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C45CC-87AA-4D29-BC14-301E06AE1976}"/>
              </a:ext>
            </a:extLst>
          </p:cNvPr>
          <p:cNvSpPr txBox="1"/>
          <p:nvPr/>
        </p:nvSpPr>
        <p:spPr>
          <a:xfrm>
            <a:off x="2426046" y="42662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6BA81-BE50-4B53-92BA-0024A146C66A}"/>
              </a:ext>
            </a:extLst>
          </p:cNvPr>
          <p:cNvSpPr txBox="1"/>
          <p:nvPr/>
        </p:nvSpPr>
        <p:spPr>
          <a:xfrm>
            <a:off x="4710830" y="35693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42C4DE9-1120-4723-AD46-BFAD2A214F24}"/>
              </a:ext>
            </a:extLst>
          </p:cNvPr>
          <p:cNvSpPr/>
          <p:nvPr/>
        </p:nvSpPr>
        <p:spPr>
          <a:xfrm>
            <a:off x="5511049" y="3010025"/>
            <a:ext cx="399495" cy="15003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371A7-FBB4-406E-9E2E-9A8B256AC94A}"/>
              </a:ext>
            </a:extLst>
          </p:cNvPr>
          <p:cNvSpPr txBox="1"/>
          <p:nvPr/>
        </p:nvSpPr>
        <p:spPr>
          <a:xfrm>
            <a:off x="5910544" y="2825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1BE4B-13B9-4027-8B6D-7981E870FB07}"/>
              </a:ext>
            </a:extLst>
          </p:cNvPr>
          <p:cNvSpPr txBox="1"/>
          <p:nvPr/>
        </p:nvSpPr>
        <p:spPr>
          <a:xfrm>
            <a:off x="5910544" y="427805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359774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A8AA4-BD43-8B4D-9852-F40C5D8D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666"/>
            <a:ext cx="8329961" cy="4791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B3800-75AC-1C4D-B907-2192211D5C91}"/>
              </a:ext>
            </a:extLst>
          </p:cNvPr>
          <p:cNvSpPr txBox="1"/>
          <p:nvPr/>
        </p:nvSpPr>
        <p:spPr>
          <a:xfrm>
            <a:off x="53268" y="184221"/>
            <a:ext cx="569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进入华为云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ModelArts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自动学习界面，选择图像分类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https://www.huaweicloud.com/product/modelarts.html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4A78F-1A25-6E49-9B0A-23D604690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783" t="538" r="12783" b="28291"/>
          <a:stretch/>
        </p:blipFill>
        <p:spPr>
          <a:xfrm>
            <a:off x="2101634" y="3429000"/>
            <a:ext cx="6891454" cy="2952391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D8BA2A20-2350-5E4D-A994-ED62FBCCC9E3}"/>
              </a:ext>
            </a:extLst>
          </p:cNvPr>
          <p:cNvSpPr/>
          <p:nvPr/>
        </p:nvSpPr>
        <p:spPr>
          <a:xfrm>
            <a:off x="2497874" y="4694663"/>
            <a:ext cx="390292" cy="26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138B0-28C9-A647-9C7D-00429529C91E}"/>
              </a:ext>
            </a:extLst>
          </p:cNvPr>
          <p:cNvSpPr txBox="1"/>
          <p:nvPr/>
        </p:nvSpPr>
        <p:spPr>
          <a:xfrm>
            <a:off x="26634" y="183600"/>
            <a:ext cx="8646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上传数据后，标注数据，点击开始训练。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85B8C-003B-403D-981A-1CF1BDED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" y="1286060"/>
            <a:ext cx="8265412" cy="403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E570F-FEDE-7F4E-9B36-9D72D8927386}"/>
              </a:ext>
            </a:extLst>
          </p:cNvPr>
          <p:cNvSpPr txBox="1"/>
          <p:nvPr/>
        </p:nvSpPr>
        <p:spPr>
          <a:xfrm>
            <a:off x="0" y="183600"/>
            <a:ext cx="5214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训练完成后查看训练结果并部署测试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DF1C6-6D48-4BED-9F65-CEDB2EC0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" y="1298395"/>
            <a:ext cx="8815526" cy="4426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12C2E3-D804-46A3-A990-968B4D2CE970}"/>
              </a:ext>
            </a:extLst>
          </p:cNvPr>
          <p:cNvSpPr/>
          <p:nvPr/>
        </p:nvSpPr>
        <p:spPr>
          <a:xfrm>
            <a:off x="5214258" y="2050742"/>
            <a:ext cx="866946" cy="1287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73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97214A-0D3C-9D42-BADD-C3B2EC4BE7CA}"/>
              </a:ext>
            </a:extLst>
          </p:cNvPr>
          <p:cNvSpPr txBox="1"/>
          <p:nvPr/>
        </p:nvSpPr>
        <p:spPr>
          <a:xfrm>
            <a:off x="151601" y="183600"/>
            <a:ext cx="851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上传测试图片（也可以是自己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的图片）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F353E-81B7-4CAA-922B-A1026BBD3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4" y="1267176"/>
            <a:ext cx="8868792" cy="44621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820FF7-A4C1-42F8-A5DF-BCB66A185042}"/>
              </a:ext>
            </a:extLst>
          </p:cNvPr>
          <p:cNvSpPr/>
          <p:nvPr/>
        </p:nvSpPr>
        <p:spPr>
          <a:xfrm>
            <a:off x="7060813" y="1873188"/>
            <a:ext cx="1683691" cy="184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75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120B-60C3-4DCD-9C03-D90C9FA33DB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要求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FFAF-C718-42A8-B29D-0F553A3121DF}"/>
              </a:ext>
            </a:extLst>
          </p:cNvPr>
          <p:cNvSpPr txBox="1">
            <a:spLocks/>
          </p:cNvSpPr>
          <p:nvPr/>
        </p:nvSpPr>
        <p:spPr>
          <a:xfrm>
            <a:off x="323618" y="1837677"/>
            <a:ext cx="8642829" cy="4456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理解召回率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(recall),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精确率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(precision),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准确率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(accuracy), F1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(F1-score)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的含义。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尝试使用不同数量的训练图片，尝试用不同比例的真实图片和伪造图片，观察并分析验证集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(validation set)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上的性能。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观察并分析测试图片的预测结果，总结失败案例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(failure case)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提交至少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纸，五号字体（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12pt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）的实验报告，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pdf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格式。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583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y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0.491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y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644.919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|\y\cap\tilde{\y}|}{|\tilde{\y}|}=0.66$&#10;&#10;&#10;\end{document}"/>
  <p:tag name="IGUANATEXSIZE" val="25"/>
  <p:tag name="IGUANATEXCURSOR" val="57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581.92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|\y\cap\tilde{\y}|}{|\y|}=0.5$&#10;&#10;&#10;\end{document}"/>
  <p:tag name="IGUANATEXSIZE" val="25"/>
  <p:tag name="IGUANATEXCURSOR" val="56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717.660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2|\y\cap\tilde{\y}|}{|\y|+|\tilde{\y}|}=0.57$&#10;&#10;&#10;\end{document}"/>
  <p:tag name="IGUANATEXSIZE" val="25"/>
  <p:tag name="IGUANATEXCURSOR" val="57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.2265"/>
  <p:tag name="ORIGINALWIDTH" val="1019.12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normal{F}_1 = \frac{2}{\frac{1}{\textnormal{Precision}}+\frac{1}{\textnormal{Recall}}}$&#10;&#10;&#10;\end{document}"/>
  <p:tag name="IGUANATEXSIZE" val="25"/>
  <p:tag name="IGUANATEXCURSOR" val="55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2924</TotalTime>
  <Words>453</Words>
  <Application>Microsoft Office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宋体</vt:lpstr>
      <vt:lpstr>Microsoft YaHei</vt:lpstr>
      <vt:lpstr>Arial</vt:lpstr>
      <vt:lpstr>Calibri</vt:lpstr>
      <vt:lpstr>Calibri Light</vt:lpstr>
      <vt:lpstr>Office Theme</vt:lpstr>
      <vt:lpstr>鉴别伪造图片</vt:lpstr>
      <vt:lpstr>PowerPoint Presentation</vt:lpstr>
      <vt:lpstr>流程</vt:lpstr>
      <vt:lpstr>流程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分类任务实践</dc:title>
  <dc:creator>Microsoft Office User</dc:creator>
  <cp:lastModifiedBy>Windows 用户</cp:lastModifiedBy>
  <cp:revision>48</cp:revision>
  <cp:lastPrinted>2019-10-13T09:23:50Z</cp:lastPrinted>
  <dcterms:created xsi:type="dcterms:W3CDTF">2019-09-23T05:07:16Z</dcterms:created>
  <dcterms:modified xsi:type="dcterms:W3CDTF">2021-09-18T04:33:42Z</dcterms:modified>
</cp:coreProperties>
</file>