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7"/>
  </p:notesMasterIdLst>
  <p:sldIdLst>
    <p:sldId id="278" r:id="rId2"/>
    <p:sldId id="279" r:id="rId3"/>
    <p:sldId id="280" r:id="rId4"/>
    <p:sldId id="283" r:id="rId5"/>
    <p:sldId id="293" r:id="rId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09" autoAdjust="0"/>
  </p:normalViewPr>
  <p:slideViewPr>
    <p:cSldViewPr snapToGrid="0" snapToObjects="1">
      <p:cViewPr>
        <p:scale>
          <a:sx n="72" d="100"/>
          <a:sy n="72" d="100"/>
        </p:scale>
        <p:origin x="450"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37457"/>
            <a:ext cx="5385816" cy="2716058"/>
          </a:xfrm>
        </p:spPr>
        <p:txBody>
          <a:bodyPr/>
          <a:lstStyle/>
          <a:p>
            <a:r>
              <a:rPr lang="en-US" dirty="0"/>
              <a:t>ENERGY CONSUMPTION IN AUSTRALIAN STATES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5" y="3117087"/>
            <a:ext cx="4039761" cy="2147679"/>
          </a:xfrm>
        </p:spPr>
        <p:txBody>
          <a:bodyPr/>
          <a:lstStyle/>
          <a:p>
            <a:r>
              <a:rPr lang="en-US" dirty="0"/>
              <a:t>KATHLEEN LOPOKOIYIT</a:t>
            </a:r>
          </a:p>
          <a:p>
            <a:r>
              <a:rPr lang="en-US" dirty="0"/>
              <a:t>BENJAMIN VERBLUN</a:t>
            </a:r>
          </a:p>
          <a:p>
            <a:r>
              <a:rPr lang="en-US" dirty="0"/>
              <a:t>RICHARD LUONG</a:t>
            </a:r>
          </a:p>
          <a:p>
            <a:r>
              <a:rPr lang="en-US" dirty="0"/>
              <a:t>MOHAMMED NASSER</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92382" y="9875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MAIN 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770746" y="1822837"/>
            <a:ext cx="9605706" cy="3948220"/>
          </a:xfrm>
        </p:spPr>
        <p:txBody>
          <a:bodyPr/>
          <a:lstStyle/>
          <a:p>
            <a:pPr algn="l">
              <a:buFont typeface="+mj-lt"/>
              <a:buAutoNum type="arabicPeriod"/>
            </a:pPr>
            <a:r>
              <a:rPr lang="en-US" sz="2400" b="0" i="0" dirty="0">
                <a:solidFill>
                  <a:srgbClr val="24292F"/>
                </a:solidFill>
                <a:effectLst/>
                <a:latin typeface="-apple-system"/>
              </a:rPr>
              <a:t>Brain storming to define the projects main concept.</a:t>
            </a:r>
          </a:p>
          <a:p>
            <a:pPr algn="l">
              <a:buFont typeface="+mj-lt"/>
              <a:buAutoNum type="arabicPeriod"/>
            </a:pPr>
            <a:r>
              <a:rPr lang="en-US" sz="2400" b="0" i="0" dirty="0">
                <a:solidFill>
                  <a:srgbClr val="24292F"/>
                </a:solidFill>
                <a:effectLst/>
                <a:latin typeface="-apple-system"/>
              </a:rPr>
              <a:t>External datasets research.</a:t>
            </a:r>
          </a:p>
          <a:p>
            <a:pPr algn="l">
              <a:buFont typeface="+mj-lt"/>
              <a:buAutoNum type="arabicPeriod"/>
            </a:pPr>
            <a:r>
              <a:rPr lang="en-US" sz="2400" b="0" i="0" dirty="0">
                <a:solidFill>
                  <a:srgbClr val="24292F"/>
                </a:solidFill>
                <a:effectLst/>
                <a:latin typeface="-apple-system"/>
              </a:rPr>
              <a:t>Define the purpose, and concept of the </a:t>
            </a:r>
            <a:r>
              <a:rPr lang="en-US" sz="2400" dirty="0">
                <a:solidFill>
                  <a:srgbClr val="24292F"/>
                </a:solidFill>
                <a:latin typeface="-apple-system"/>
              </a:rPr>
              <a:t>project</a:t>
            </a:r>
            <a:r>
              <a:rPr lang="en-US" sz="2400" b="0" i="0" dirty="0">
                <a:solidFill>
                  <a:srgbClr val="24292F"/>
                </a:solidFill>
                <a:effectLst/>
                <a:latin typeface="-apple-system"/>
              </a:rPr>
              <a:t>.</a:t>
            </a:r>
          </a:p>
          <a:p>
            <a:pPr algn="l">
              <a:buFont typeface="+mj-lt"/>
              <a:buAutoNum type="arabicPeriod"/>
            </a:pPr>
            <a:r>
              <a:rPr lang="en-US" sz="2400" b="0" i="0" dirty="0">
                <a:solidFill>
                  <a:srgbClr val="24292F"/>
                </a:solidFill>
                <a:effectLst/>
                <a:latin typeface="-apple-system"/>
              </a:rPr>
              <a:t>Define the team members roles.</a:t>
            </a:r>
          </a:p>
          <a:p>
            <a:pPr algn="l">
              <a:buFont typeface="+mj-lt"/>
              <a:buAutoNum type="arabicPeriod"/>
            </a:pPr>
            <a:r>
              <a:rPr lang="en-US" sz="2400" b="0" i="0" dirty="0">
                <a:solidFill>
                  <a:srgbClr val="24292F"/>
                </a:solidFill>
                <a:effectLst/>
                <a:latin typeface="-apple-system"/>
              </a:rPr>
              <a:t>Define the routes, requests and response structure.</a:t>
            </a:r>
          </a:p>
          <a:p>
            <a:pPr algn="l">
              <a:buFont typeface="+mj-lt"/>
              <a:buAutoNum type="arabicPeriod"/>
            </a:pPr>
            <a:r>
              <a:rPr lang="en-US" sz="2400" b="0" i="0" dirty="0">
                <a:solidFill>
                  <a:srgbClr val="24292F"/>
                </a:solidFill>
                <a:effectLst/>
                <a:latin typeface="-apple-system"/>
              </a:rPr>
              <a:t>Front end and back-end coding.</a:t>
            </a:r>
          </a:p>
          <a:p>
            <a:pPr algn="l">
              <a:buFont typeface="+mj-lt"/>
              <a:buAutoNum type="arabicPeriod"/>
            </a:pPr>
            <a:r>
              <a:rPr lang="en-US" sz="2400" b="0" i="0" dirty="0">
                <a:solidFill>
                  <a:srgbClr val="24292F"/>
                </a:solidFill>
                <a:effectLst/>
                <a:latin typeface="-apple-system"/>
              </a:rPr>
              <a:t>Integrate full stack application.</a:t>
            </a:r>
          </a:p>
          <a:p>
            <a:pPr algn="l">
              <a:buFont typeface="+mj-lt"/>
              <a:buAutoNum type="arabicPeriod"/>
            </a:pPr>
            <a:r>
              <a:rPr lang="en-US" sz="2400" b="0" i="0" dirty="0">
                <a:solidFill>
                  <a:srgbClr val="24292F"/>
                </a:solidFill>
                <a:effectLst/>
                <a:latin typeface="-apple-system"/>
              </a:rPr>
              <a:t>Final review and proper documentation.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222751"/>
            <a:ext cx="7106081" cy="2926257"/>
          </a:xfrm>
        </p:spPr>
        <p:txBody>
          <a:bodyPr/>
          <a:lstStyle/>
          <a:p>
            <a:r>
              <a:rPr lang="en-US" dirty="0"/>
              <a:t>The most important figure in the energy balance of Australia is the total consumption of</a:t>
            </a:r>
          </a:p>
          <a:p>
            <a:r>
              <a:rPr lang="en-US" dirty="0"/>
              <a:t>229.40 billion kWh</a:t>
            </a:r>
          </a:p>
          <a:p>
            <a:r>
              <a:rPr lang="en-US" dirty="0"/>
              <a:t>of electric energy per year. Per capita this is an average of 8,912 kWh.</a:t>
            </a:r>
          </a:p>
          <a:p>
            <a:endParaRPr lang="en-US" dirty="0"/>
          </a:p>
          <a:p>
            <a:r>
              <a:rPr lang="en-US" dirty="0"/>
              <a:t>Australia can provide itself completely with self-produced energy. The total production of all electric energy producing facilities is 243 bn kWh, also 106% of own requirements. The rest of the self-produced energy is either exported into other countries or unused. Along with pure consumptions the production, imports and exports play an important role. Other energy sources such as natural gas or crude oil are also used.</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10312"/>
            <a:ext cx="10671048" cy="768096"/>
          </a:xfrm>
        </p:spPr>
        <p:txBody>
          <a:bodyPr/>
          <a:lstStyle/>
          <a:p>
            <a:r>
              <a:rPr lang="en-US" b="1" i="0" dirty="0">
                <a:solidFill>
                  <a:srgbClr val="24292F"/>
                </a:solidFill>
                <a:effectLst/>
                <a:latin typeface="-apple-system"/>
              </a:rPr>
              <a:t>The development process</a:t>
            </a:r>
            <a:br>
              <a:rPr lang="en-US" b="1" i="0" dirty="0">
                <a:solidFill>
                  <a:srgbClr val="24292F"/>
                </a:solidFill>
                <a:effectLst/>
                <a:latin typeface="-apple-system"/>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Content Placeholder 3">
            <a:extLst>
              <a:ext uri="{FF2B5EF4-FFF2-40B4-BE49-F238E27FC236}">
                <a16:creationId xmlns:a16="http://schemas.microsoft.com/office/drawing/2014/main" id="{00F1CB7E-A2C8-1D14-4F23-3F4D33FFC81D}"/>
              </a:ext>
            </a:extLst>
          </p:cNvPr>
          <p:cNvSpPr>
            <a:spLocks noGrp="1"/>
          </p:cNvSpPr>
          <p:nvPr>
            <p:ph sz="half" idx="1"/>
          </p:nvPr>
        </p:nvSpPr>
        <p:spPr>
          <a:xfrm>
            <a:off x="310896" y="978408"/>
            <a:ext cx="11119104" cy="5669280"/>
          </a:xfrm>
        </p:spPr>
        <p:txBody>
          <a:bodyPr/>
          <a:lstStyle/>
          <a:p>
            <a:pPr algn="l"/>
            <a:r>
              <a:rPr lang="en-US" sz="1600" b="0" i="0" dirty="0">
                <a:solidFill>
                  <a:srgbClr val="24292F"/>
                </a:solidFill>
                <a:effectLst/>
                <a:latin typeface="-apple-system"/>
              </a:rPr>
              <a:t>In order to accomplish the challenge, the following steps were followed:</a:t>
            </a:r>
          </a:p>
          <a:p>
            <a:pPr>
              <a:spcBef>
                <a:spcPts val="0"/>
              </a:spcBef>
            </a:pPr>
            <a:r>
              <a:rPr lang="en-US" sz="1600" dirty="0"/>
              <a:t> Conversion of data from excel spreadsheet to csv</a:t>
            </a:r>
          </a:p>
          <a:p>
            <a:pPr rtl="0">
              <a:spcBef>
                <a:spcPts val="0"/>
              </a:spcBef>
              <a:spcAft>
                <a:spcPts val="0"/>
              </a:spcAft>
            </a:pPr>
            <a:r>
              <a:rPr lang="en-US" sz="1600" dirty="0"/>
              <a:t>Decide on what graphs are to be made</a:t>
            </a:r>
          </a:p>
          <a:p>
            <a:pPr marL="0" indent="0" rtl="0">
              <a:spcBef>
                <a:spcPts val="0"/>
              </a:spcBef>
              <a:spcAft>
                <a:spcPts val="0"/>
              </a:spcAft>
              <a:buNone/>
            </a:pPr>
            <a:r>
              <a:rPr lang="en-US" sz="1600" dirty="0"/>
              <a:t>	Stacked bar chart, multiple line graphs</a:t>
            </a:r>
          </a:p>
          <a:p>
            <a:pPr>
              <a:spcBef>
                <a:spcPts val="0"/>
              </a:spcBef>
            </a:pPr>
            <a:r>
              <a:rPr lang="en-US" sz="1600" dirty="0"/>
              <a:t>How will data from excel spreadsheet be manipulated for achieving this</a:t>
            </a:r>
          </a:p>
          <a:p>
            <a:pPr marL="0" indent="0" rtl="0">
              <a:spcBef>
                <a:spcPts val="0"/>
              </a:spcBef>
              <a:spcAft>
                <a:spcPts val="0"/>
              </a:spcAft>
              <a:buNone/>
            </a:pPr>
            <a:r>
              <a:rPr lang="en-US" sz="1600" dirty="0"/>
              <a:t>	Csv data → Pandas</a:t>
            </a:r>
          </a:p>
          <a:p>
            <a:pPr rtl="0">
              <a:spcBef>
                <a:spcPts val="0"/>
              </a:spcBef>
              <a:spcAft>
                <a:spcPts val="0"/>
              </a:spcAft>
            </a:pPr>
            <a:r>
              <a:rPr lang="en-US" sz="1600" dirty="0"/>
              <a:t>→ SQL data frame, </a:t>
            </a:r>
            <a:r>
              <a:rPr lang="en-US" sz="1600" dirty="0" err="1"/>
              <a:t>postgres</a:t>
            </a:r>
            <a:r>
              <a:rPr lang="en-US" sz="1600" dirty="0"/>
              <a:t>, flask</a:t>
            </a:r>
          </a:p>
          <a:p>
            <a:pPr rtl="0">
              <a:spcBef>
                <a:spcPts val="0"/>
              </a:spcBef>
              <a:spcAft>
                <a:spcPts val="0"/>
              </a:spcAft>
            </a:pPr>
            <a:r>
              <a:rPr lang="en-US" sz="1600" dirty="0"/>
              <a:t>→ Heroku deployment of </a:t>
            </a:r>
            <a:r>
              <a:rPr lang="en-US" sz="1600" dirty="0" err="1"/>
              <a:t>Dataframe</a:t>
            </a:r>
            <a:endParaRPr lang="en-US" sz="1600" dirty="0"/>
          </a:p>
          <a:p>
            <a:pPr rtl="0">
              <a:spcBef>
                <a:spcPts val="0"/>
              </a:spcBef>
              <a:spcAft>
                <a:spcPts val="0"/>
              </a:spcAft>
            </a:pPr>
            <a:r>
              <a:rPr lang="en-US" sz="1600" dirty="0"/>
              <a:t>Access flask with an engine through python (?)</a:t>
            </a:r>
          </a:p>
          <a:p>
            <a:pPr rtl="0">
              <a:spcBef>
                <a:spcPts val="0"/>
              </a:spcBef>
              <a:spcAft>
                <a:spcPts val="0"/>
              </a:spcAft>
            </a:pPr>
            <a:r>
              <a:rPr lang="en-US" sz="1600" dirty="0"/>
              <a:t>D3 representation of data </a:t>
            </a:r>
          </a:p>
          <a:p>
            <a:pPr rtl="0">
              <a:spcBef>
                <a:spcPts val="0"/>
              </a:spcBef>
              <a:spcAft>
                <a:spcPts val="0"/>
              </a:spcAft>
            </a:pPr>
            <a:r>
              <a:rPr lang="en-US" sz="1600" dirty="0"/>
              <a:t>Design aspects</a:t>
            </a:r>
          </a:p>
          <a:p>
            <a:pPr rtl="0">
              <a:spcBef>
                <a:spcPts val="0"/>
              </a:spcBef>
              <a:spcAft>
                <a:spcPts val="0"/>
              </a:spcAft>
            </a:pPr>
            <a:r>
              <a:rPr lang="en-US" sz="1600" dirty="0"/>
              <a:t>Graphic art in background</a:t>
            </a:r>
          </a:p>
          <a:p>
            <a:pPr rtl="0">
              <a:spcBef>
                <a:spcPts val="0"/>
              </a:spcBef>
              <a:spcAft>
                <a:spcPts val="0"/>
              </a:spcAft>
            </a:pPr>
            <a:r>
              <a:rPr lang="en-US" sz="1600" dirty="0"/>
              <a:t>Review data</a:t>
            </a:r>
          </a:p>
          <a:p>
            <a:pPr rtl="0">
              <a:spcBef>
                <a:spcPts val="0"/>
              </a:spcBef>
              <a:spcAft>
                <a:spcPts val="0"/>
              </a:spcAft>
            </a:pPr>
            <a:r>
              <a:rPr lang="en-US" sz="1600" dirty="0"/>
              <a:t>Relational database design (</a:t>
            </a:r>
            <a:r>
              <a:rPr lang="en-US" sz="1600" dirty="0" err="1"/>
              <a:t>Erd</a:t>
            </a:r>
            <a:r>
              <a:rPr lang="en-US" sz="1600" dirty="0"/>
              <a:t>)</a:t>
            </a:r>
          </a:p>
          <a:p>
            <a:pPr rtl="0">
              <a:spcBef>
                <a:spcPts val="0"/>
              </a:spcBef>
              <a:spcAft>
                <a:spcPts val="0"/>
              </a:spcAft>
            </a:pPr>
            <a:r>
              <a:rPr lang="en-US" sz="1600" dirty="0"/>
              <a:t>Create tables etc.</a:t>
            </a:r>
          </a:p>
          <a:p>
            <a:pPr rtl="0">
              <a:spcBef>
                <a:spcPts val="0"/>
              </a:spcBef>
              <a:spcAft>
                <a:spcPts val="0"/>
              </a:spcAft>
            </a:pPr>
            <a:r>
              <a:rPr lang="en-US" sz="1600" dirty="0"/>
              <a:t>Clean data so it’s ready for appending to database</a:t>
            </a:r>
          </a:p>
          <a:p>
            <a:pPr rtl="0">
              <a:spcBef>
                <a:spcPts val="0"/>
              </a:spcBef>
              <a:spcAft>
                <a:spcPts val="0"/>
              </a:spcAft>
            </a:pPr>
            <a:r>
              <a:rPr lang="en-US" sz="1600" dirty="0"/>
              <a:t>Convert to csv</a:t>
            </a:r>
          </a:p>
          <a:p>
            <a:pPr rtl="0">
              <a:spcBef>
                <a:spcPts val="0"/>
              </a:spcBef>
              <a:spcAft>
                <a:spcPts val="0"/>
              </a:spcAft>
            </a:pPr>
            <a:r>
              <a:rPr lang="en-US" sz="1600" dirty="0"/>
              <a:t>Load into pandas</a:t>
            </a:r>
          </a:p>
          <a:p>
            <a:pPr rtl="0">
              <a:spcBef>
                <a:spcPts val="0"/>
              </a:spcBef>
              <a:spcAft>
                <a:spcPts val="0"/>
              </a:spcAft>
            </a:pPr>
            <a:r>
              <a:rPr lang="en-US" sz="1600" dirty="0"/>
              <a:t>Clean data</a:t>
            </a:r>
          </a:p>
          <a:p>
            <a:pPr rtl="0">
              <a:spcBef>
                <a:spcPts val="0"/>
              </a:spcBef>
              <a:spcAft>
                <a:spcPts val="0"/>
              </a:spcAft>
            </a:pPr>
            <a:r>
              <a:rPr lang="en-US" sz="1600" dirty="0"/>
              <a:t>Load clean data into database</a:t>
            </a:r>
          </a:p>
          <a:p>
            <a:pPr rtl="0">
              <a:spcBef>
                <a:spcPts val="0"/>
              </a:spcBef>
              <a:spcAft>
                <a:spcPts val="0"/>
              </a:spcAft>
            </a:pPr>
            <a:r>
              <a:rPr lang="en-US" sz="1600" dirty="0"/>
              <a:t>Deploy database</a:t>
            </a:r>
            <a:endParaRPr lang="en-US" sz="1600" b="0" i="0" dirty="0">
              <a:solidFill>
                <a:srgbClr val="24292F"/>
              </a:solidFill>
              <a:effectLst/>
              <a:latin typeface="-apple-system"/>
            </a:endParaRPr>
          </a:p>
          <a:p>
            <a:endParaRPr lang="en-US" sz="1600" dirty="0"/>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{6FB7AFBC-6C15-4DA1-8158-7E284D7A83CD}tf78438558_win32</Template>
  <TotalTime>178</TotalTime>
  <Words>312</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Arial Black</vt:lpstr>
      <vt:lpstr>Sabon Next LT</vt:lpstr>
      <vt:lpstr>Office Theme</vt:lpstr>
      <vt:lpstr>ENERGY CONSUMPTION IN AUSTRALIAN STATES</vt:lpstr>
      <vt:lpstr>MAIN AGENDA</vt:lpstr>
      <vt:lpstr>Introduction</vt:lpstr>
      <vt:lpstr>The development process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IN AUSTRALIAN STATES</dc:title>
  <dc:subject/>
  <dc:creator>Kathleen Lopokoiyit</dc:creator>
  <cp:lastModifiedBy>Kathleen Lopokoiyit</cp:lastModifiedBy>
  <cp:revision>5</cp:revision>
  <dcterms:created xsi:type="dcterms:W3CDTF">2022-09-05T08:20:50Z</dcterms:created>
  <dcterms:modified xsi:type="dcterms:W3CDTF">2022-09-10T05:46:42Z</dcterms:modified>
</cp:coreProperties>
</file>