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4" r:id="rId5"/>
    <p:sldId id="272" r:id="rId6"/>
    <p:sldId id="271" r:id="rId7"/>
    <p:sldId id="259" r:id="rId8"/>
    <p:sldId id="260" r:id="rId9"/>
    <p:sldId id="278" r:id="rId10"/>
    <p:sldId id="280" r:id="rId11"/>
    <p:sldId id="268" r:id="rId12"/>
    <p:sldId id="283" r:id="rId13"/>
    <p:sldId id="267" r:id="rId14"/>
    <p:sldId id="284" r:id="rId15"/>
    <p:sldId id="281" r:id="rId16"/>
    <p:sldId id="269" r:id="rId17"/>
    <p:sldId id="262" r:id="rId18"/>
    <p:sldId id="285" r:id="rId19"/>
    <p:sldId id="263"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D18"/>
    <a:srgbClr val="CC00CC"/>
    <a:srgbClr val="669900"/>
    <a:srgbClr val="FF9900"/>
    <a:srgbClr val="3366CC"/>
    <a:srgbClr val="0000CC"/>
    <a:srgbClr val="3333FF"/>
    <a:srgbClr val="66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2" autoAdjust="0"/>
    <p:restoredTop sz="94660"/>
  </p:normalViewPr>
  <p:slideViewPr>
    <p:cSldViewPr snapToGrid="0">
      <p:cViewPr varScale="1">
        <p:scale>
          <a:sx n="72" d="100"/>
          <a:sy n="72" d="100"/>
        </p:scale>
        <p:origin x="4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ypi.org/project/wbgapi/" TargetMode="External"/><Relationship Id="rId2" Type="http://schemas.openxmlformats.org/officeDocument/2006/relationships/hyperlink" Target="https://www.abs.gov.a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B3CD-8CFB-1028-7951-800FB091BAFD}"/>
              </a:ext>
            </a:extLst>
          </p:cNvPr>
          <p:cNvSpPr>
            <a:spLocks noGrp="1"/>
          </p:cNvSpPr>
          <p:nvPr>
            <p:ph type="ctrTitle"/>
          </p:nvPr>
        </p:nvSpPr>
        <p:spPr/>
        <p:txBody>
          <a:bodyPr>
            <a:normAutofit/>
          </a:bodyPr>
          <a:lstStyle/>
          <a:p>
            <a:r>
              <a:rPr lang="en-US" sz="4800" dirty="0">
                <a:ea typeface="Tahoma" panose="020B0604030504040204" pitchFamily="34" charset="0"/>
                <a:cs typeface="Tahoma" panose="020B0604030504040204" pitchFamily="34" charset="0"/>
              </a:rPr>
              <a:t>Analysis of Australia’s Population in relation to the world population.</a:t>
            </a:r>
            <a:endParaRPr lang="en-AU" sz="4800" dirty="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23BA1C10-98F5-DA52-A26F-CCA3E43342C1}"/>
              </a:ext>
            </a:extLst>
          </p:cNvPr>
          <p:cNvSpPr>
            <a:spLocks noGrp="1"/>
          </p:cNvSpPr>
          <p:nvPr>
            <p:ph type="subTitle" idx="1"/>
          </p:nvPr>
        </p:nvSpPr>
        <p:spPr/>
        <p:txBody>
          <a:bodyPr/>
          <a:lstStyle/>
          <a:p>
            <a:r>
              <a:rPr lang="en-AU" cap="none" dirty="0">
                <a:latin typeface="Georgia" panose="02040502050405020303" pitchFamily="18" charset="0"/>
                <a:ea typeface="Tahoma" panose="020B0604030504040204" pitchFamily="34" charset="0"/>
                <a:cs typeface="Tahoma" panose="020B0604030504040204" pitchFamily="34" charset="0"/>
              </a:rPr>
              <a:t>James Le                   Kathleen </a:t>
            </a:r>
            <a:r>
              <a:rPr lang="en-AU" cap="none" dirty="0" err="1">
                <a:latin typeface="Georgia" panose="02040502050405020303" pitchFamily="18" charset="0"/>
                <a:ea typeface="Tahoma" panose="020B0604030504040204" pitchFamily="34" charset="0"/>
                <a:cs typeface="Tahoma" panose="020B0604030504040204" pitchFamily="34" charset="0"/>
              </a:rPr>
              <a:t>Lopokoiyit</a:t>
            </a:r>
            <a:endParaRPr lang="en-AU" cap="none" dirty="0">
              <a:latin typeface="Georgia" panose="02040502050405020303" pitchFamily="18" charset="0"/>
              <a:ea typeface="Tahoma" panose="020B0604030504040204" pitchFamily="34" charset="0"/>
              <a:cs typeface="Tahoma" panose="020B0604030504040204" pitchFamily="34" charset="0"/>
            </a:endParaRPr>
          </a:p>
          <a:p>
            <a:r>
              <a:rPr lang="en-AU" cap="none" dirty="0">
                <a:latin typeface="Georgia" panose="02040502050405020303" pitchFamily="18" charset="0"/>
                <a:ea typeface="Tahoma" panose="020B0604030504040204" pitchFamily="34" charset="0"/>
                <a:cs typeface="Tahoma" panose="020B0604030504040204" pitchFamily="34" charset="0"/>
              </a:rPr>
              <a:t>Radhika Alapati       Dante Company</a:t>
            </a:r>
          </a:p>
        </p:txBody>
      </p:sp>
    </p:spTree>
    <p:extLst>
      <p:ext uri="{BB962C8B-B14F-4D97-AF65-F5344CB8AC3E}">
        <p14:creationId xmlns:p14="http://schemas.microsoft.com/office/powerpoint/2010/main" val="61689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8B35-778E-1155-83A4-DE5ED17780EF}"/>
              </a:ext>
            </a:extLst>
          </p:cNvPr>
          <p:cNvSpPr>
            <a:spLocks noGrp="1"/>
          </p:cNvSpPr>
          <p:nvPr>
            <p:ph type="title"/>
          </p:nvPr>
        </p:nvSpPr>
        <p:spPr>
          <a:xfrm>
            <a:off x="979386" y="303436"/>
            <a:ext cx="10193830" cy="1375052"/>
          </a:xfrm>
        </p:spPr>
        <p:txBody>
          <a:bodyPr>
            <a:noAutofit/>
          </a:bodyPr>
          <a:lstStyle/>
          <a:p>
            <a:r>
              <a:rPr lang="en-AU" cap="none" dirty="0"/>
              <a:t>Australia Net Population Growth Rate from 2010-2020</a:t>
            </a:r>
            <a:br>
              <a:rPr lang="en-AU" cap="none" dirty="0"/>
            </a:br>
            <a:r>
              <a:rPr lang="en-AU" cap="none" dirty="0"/>
              <a:t>-- Migration Population Contribution in Australia population as of 2020</a:t>
            </a:r>
          </a:p>
        </p:txBody>
      </p:sp>
      <p:pic>
        <p:nvPicPr>
          <p:cNvPr id="4" name="Picture 3">
            <a:extLst>
              <a:ext uri="{FF2B5EF4-FFF2-40B4-BE49-F238E27FC236}">
                <a16:creationId xmlns:a16="http://schemas.microsoft.com/office/drawing/2014/main" id="{0002F38A-5512-A668-D841-C3DFB96C2F3C}"/>
              </a:ext>
            </a:extLst>
          </p:cNvPr>
          <p:cNvPicPr>
            <a:picLocks noChangeAspect="1"/>
          </p:cNvPicPr>
          <p:nvPr/>
        </p:nvPicPr>
        <p:blipFill>
          <a:blip r:embed="rId2"/>
          <a:stretch>
            <a:fillRect/>
          </a:stretch>
        </p:blipFill>
        <p:spPr>
          <a:xfrm>
            <a:off x="979385" y="2001520"/>
            <a:ext cx="6636439" cy="3835104"/>
          </a:xfrm>
          <a:prstGeom prst="rect">
            <a:avLst/>
          </a:prstGeom>
        </p:spPr>
      </p:pic>
      <p:pic>
        <p:nvPicPr>
          <p:cNvPr id="6" name="Content Placeholder 8">
            <a:extLst>
              <a:ext uri="{FF2B5EF4-FFF2-40B4-BE49-F238E27FC236}">
                <a16:creationId xmlns:a16="http://schemas.microsoft.com/office/drawing/2014/main" id="{6E49E281-4348-C3E3-C8DB-B8BB2B177317}"/>
              </a:ext>
            </a:extLst>
          </p:cNvPr>
          <p:cNvPicPr>
            <a:picLocks noGrp="1" noChangeAspect="1"/>
          </p:cNvPicPr>
          <p:nvPr>
            <p:ph idx="1"/>
          </p:nvPr>
        </p:nvPicPr>
        <p:blipFill>
          <a:blip r:embed="rId3"/>
          <a:stretch>
            <a:fillRect/>
          </a:stretch>
        </p:blipFill>
        <p:spPr>
          <a:xfrm>
            <a:off x="7800667" y="1229360"/>
            <a:ext cx="3913813" cy="2326640"/>
          </a:xfrm>
        </p:spPr>
      </p:pic>
      <p:pic>
        <p:nvPicPr>
          <p:cNvPr id="5" name="Picture 4">
            <a:extLst>
              <a:ext uri="{FF2B5EF4-FFF2-40B4-BE49-F238E27FC236}">
                <a16:creationId xmlns:a16="http://schemas.microsoft.com/office/drawing/2014/main" id="{FEC64A40-80DC-AC26-1D34-301C0FABA8EA}"/>
              </a:ext>
            </a:extLst>
          </p:cNvPr>
          <p:cNvPicPr>
            <a:picLocks noChangeAspect="1"/>
          </p:cNvPicPr>
          <p:nvPr/>
        </p:nvPicPr>
        <p:blipFill>
          <a:blip r:embed="rId4"/>
          <a:stretch>
            <a:fillRect/>
          </a:stretch>
        </p:blipFill>
        <p:spPr>
          <a:xfrm>
            <a:off x="7800667" y="3627121"/>
            <a:ext cx="3913813" cy="2209503"/>
          </a:xfrm>
          <a:prstGeom prst="rect">
            <a:avLst/>
          </a:prstGeom>
        </p:spPr>
      </p:pic>
    </p:spTree>
    <p:extLst>
      <p:ext uri="{BB962C8B-B14F-4D97-AF65-F5344CB8AC3E}">
        <p14:creationId xmlns:p14="http://schemas.microsoft.com/office/powerpoint/2010/main" val="247888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BAFB-EA21-EA45-3261-AEF4A2781EEE}"/>
              </a:ext>
            </a:extLst>
          </p:cNvPr>
          <p:cNvSpPr>
            <a:spLocks noGrp="1"/>
          </p:cNvSpPr>
          <p:nvPr>
            <p:ph type="title"/>
          </p:nvPr>
        </p:nvSpPr>
        <p:spPr/>
        <p:txBody>
          <a:bodyPr>
            <a:normAutofit/>
          </a:bodyPr>
          <a:lstStyle/>
          <a:p>
            <a:r>
              <a:rPr lang="en-AU" cap="none" dirty="0"/>
              <a:t>Top 10 Countries Overseas Migration into Australia. 2010, 2015, 2020</a:t>
            </a:r>
          </a:p>
        </p:txBody>
      </p:sp>
      <p:pic>
        <p:nvPicPr>
          <p:cNvPr id="5" name="Picture 4">
            <a:extLst>
              <a:ext uri="{FF2B5EF4-FFF2-40B4-BE49-F238E27FC236}">
                <a16:creationId xmlns:a16="http://schemas.microsoft.com/office/drawing/2014/main" id="{8D674055-9996-9D88-A0ED-49A2BF2B7EC8}"/>
              </a:ext>
            </a:extLst>
          </p:cNvPr>
          <p:cNvPicPr>
            <a:picLocks noChangeAspect="1"/>
          </p:cNvPicPr>
          <p:nvPr/>
        </p:nvPicPr>
        <p:blipFill>
          <a:blip r:embed="rId2"/>
          <a:stretch>
            <a:fillRect/>
          </a:stretch>
        </p:blipFill>
        <p:spPr>
          <a:xfrm>
            <a:off x="1451579" y="2107987"/>
            <a:ext cx="6676990" cy="3945494"/>
          </a:xfrm>
          <a:prstGeom prst="rect">
            <a:avLst/>
          </a:prstGeom>
        </p:spPr>
      </p:pic>
      <p:pic>
        <p:nvPicPr>
          <p:cNvPr id="7" name="Picture 6">
            <a:extLst>
              <a:ext uri="{FF2B5EF4-FFF2-40B4-BE49-F238E27FC236}">
                <a16:creationId xmlns:a16="http://schemas.microsoft.com/office/drawing/2014/main" id="{2E4161FB-E112-BE74-15A2-F9F13F2D79A0}"/>
              </a:ext>
            </a:extLst>
          </p:cNvPr>
          <p:cNvPicPr>
            <a:picLocks noChangeAspect="1"/>
          </p:cNvPicPr>
          <p:nvPr/>
        </p:nvPicPr>
        <p:blipFill>
          <a:blip r:embed="rId3"/>
          <a:stretch>
            <a:fillRect/>
          </a:stretch>
        </p:blipFill>
        <p:spPr>
          <a:xfrm>
            <a:off x="8311457" y="2044628"/>
            <a:ext cx="2428964" cy="3945493"/>
          </a:xfrm>
          <a:prstGeom prst="rect">
            <a:avLst/>
          </a:prstGeom>
        </p:spPr>
      </p:pic>
    </p:spTree>
    <p:extLst>
      <p:ext uri="{BB962C8B-B14F-4D97-AF65-F5344CB8AC3E}">
        <p14:creationId xmlns:p14="http://schemas.microsoft.com/office/powerpoint/2010/main" val="106758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AC45-576E-1A04-34F3-5CB9DF4B8B4C}"/>
              </a:ext>
            </a:extLst>
          </p:cNvPr>
          <p:cNvSpPr>
            <a:spLocks noGrp="1"/>
          </p:cNvSpPr>
          <p:nvPr>
            <p:ph type="title"/>
          </p:nvPr>
        </p:nvSpPr>
        <p:spPr>
          <a:xfrm>
            <a:off x="1427931" y="482089"/>
            <a:ext cx="9603275" cy="1049235"/>
          </a:xfrm>
        </p:spPr>
        <p:txBody>
          <a:bodyPr/>
          <a:lstStyle/>
          <a:p>
            <a:r>
              <a:rPr lang="en-US" cap="none" dirty="0"/>
              <a:t>Final Analysis --  Australia  Population vs GDP Per Capita  Growth from 2010 to 2020</a:t>
            </a:r>
            <a:endParaRPr lang="en-AU" cap="none" dirty="0"/>
          </a:p>
        </p:txBody>
      </p:sp>
      <p:pic>
        <p:nvPicPr>
          <p:cNvPr id="7" name="Picture 6">
            <a:extLst>
              <a:ext uri="{FF2B5EF4-FFF2-40B4-BE49-F238E27FC236}">
                <a16:creationId xmlns:a16="http://schemas.microsoft.com/office/drawing/2014/main" id="{CFD4760F-B1AA-0641-9574-3DB340F9CDA1}"/>
              </a:ext>
            </a:extLst>
          </p:cNvPr>
          <p:cNvPicPr>
            <a:picLocks noChangeAspect="1"/>
          </p:cNvPicPr>
          <p:nvPr/>
        </p:nvPicPr>
        <p:blipFill>
          <a:blip r:embed="rId2"/>
          <a:stretch>
            <a:fillRect/>
          </a:stretch>
        </p:blipFill>
        <p:spPr>
          <a:xfrm>
            <a:off x="828408" y="1920948"/>
            <a:ext cx="5524784" cy="3930344"/>
          </a:xfrm>
          <a:prstGeom prst="rect">
            <a:avLst/>
          </a:prstGeom>
        </p:spPr>
      </p:pic>
      <p:sp>
        <p:nvSpPr>
          <p:cNvPr id="9" name="Content Placeholder 8">
            <a:extLst>
              <a:ext uri="{FF2B5EF4-FFF2-40B4-BE49-F238E27FC236}">
                <a16:creationId xmlns:a16="http://schemas.microsoft.com/office/drawing/2014/main" id="{2E1DAC48-15E4-124F-2685-640B667B34C0}"/>
              </a:ext>
            </a:extLst>
          </p:cNvPr>
          <p:cNvSpPr>
            <a:spLocks noGrp="1"/>
          </p:cNvSpPr>
          <p:nvPr>
            <p:ph idx="1"/>
          </p:nvPr>
        </p:nvSpPr>
        <p:spPr/>
        <p:txBody>
          <a:bodyPr/>
          <a:lstStyle/>
          <a:p>
            <a:endParaRPr lang="en-AU" dirty="0"/>
          </a:p>
        </p:txBody>
      </p:sp>
      <p:pic>
        <p:nvPicPr>
          <p:cNvPr id="11" name="Picture 10">
            <a:extLst>
              <a:ext uri="{FF2B5EF4-FFF2-40B4-BE49-F238E27FC236}">
                <a16:creationId xmlns:a16="http://schemas.microsoft.com/office/drawing/2014/main" id="{36A42447-0D5D-297E-B85A-8A4F1A00A5B0}"/>
              </a:ext>
            </a:extLst>
          </p:cNvPr>
          <p:cNvPicPr>
            <a:picLocks noChangeAspect="1"/>
          </p:cNvPicPr>
          <p:nvPr/>
        </p:nvPicPr>
        <p:blipFill>
          <a:blip r:embed="rId3"/>
          <a:stretch>
            <a:fillRect/>
          </a:stretch>
        </p:blipFill>
        <p:spPr>
          <a:xfrm>
            <a:off x="6507338" y="1920948"/>
            <a:ext cx="4856253" cy="3930343"/>
          </a:xfrm>
          <a:prstGeom prst="rect">
            <a:avLst/>
          </a:prstGeom>
        </p:spPr>
      </p:pic>
    </p:spTree>
    <p:extLst>
      <p:ext uri="{BB962C8B-B14F-4D97-AF65-F5344CB8AC3E}">
        <p14:creationId xmlns:p14="http://schemas.microsoft.com/office/powerpoint/2010/main" val="22903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06DD-5FEE-0DDE-0F58-F155AADAAB94}"/>
              </a:ext>
            </a:extLst>
          </p:cNvPr>
          <p:cNvSpPr>
            <a:spLocks noGrp="1"/>
          </p:cNvSpPr>
          <p:nvPr>
            <p:ph type="title"/>
          </p:nvPr>
        </p:nvSpPr>
        <p:spPr/>
        <p:txBody>
          <a:bodyPr vert="horz" lIns="91440" tIns="45720" rIns="91440" bIns="45720" rtlCol="0" anchor="t">
            <a:normAutofit/>
          </a:bodyPr>
          <a:lstStyle/>
          <a:p>
            <a:r>
              <a:rPr lang="en-AU" cap="none" dirty="0"/>
              <a:t>World Population vs Australia Population Growth Rate from 2010 to 2020</a:t>
            </a:r>
          </a:p>
        </p:txBody>
      </p:sp>
      <p:pic>
        <p:nvPicPr>
          <p:cNvPr id="5" name="Picture 4">
            <a:extLst>
              <a:ext uri="{FF2B5EF4-FFF2-40B4-BE49-F238E27FC236}">
                <a16:creationId xmlns:a16="http://schemas.microsoft.com/office/drawing/2014/main" id="{C137EEE9-1103-1E6C-CDAC-0D89F35952E3}"/>
              </a:ext>
            </a:extLst>
          </p:cNvPr>
          <p:cNvPicPr>
            <a:picLocks noChangeAspect="1"/>
          </p:cNvPicPr>
          <p:nvPr/>
        </p:nvPicPr>
        <p:blipFill>
          <a:blip r:embed="rId2"/>
          <a:stretch>
            <a:fillRect/>
          </a:stretch>
        </p:blipFill>
        <p:spPr>
          <a:xfrm>
            <a:off x="209836" y="1990377"/>
            <a:ext cx="5632164" cy="3802609"/>
          </a:xfrm>
          <a:prstGeom prst="rect">
            <a:avLst/>
          </a:prstGeom>
        </p:spPr>
      </p:pic>
      <p:pic>
        <p:nvPicPr>
          <p:cNvPr id="4" name="Picture 3">
            <a:extLst>
              <a:ext uri="{FF2B5EF4-FFF2-40B4-BE49-F238E27FC236}">
                <a16:creationId xmlns:a16="http://schemas.microsoft.com/office/drawing/2014/main" id="{FFC4F537-32F7-F28F-FF6C-EB8F614ADD29}"/>
              </a:ext>
            </a:extLst>
          </p:cNvPr>
          <p:cNvPicPr>
            <a:picLocks noChangeAspect="1"/>
          </p:cNvPicPr>
          <p:nvPr/>
        </p:nvPicPr>
        <p:blipFill>
          <a:blip r:embed="rId3"/>
          <a:stretch>
            <a:fillRect/>
          </a:stretch>
        </p:blipFill>
        <p:spPr>
          <a:xfrm>
            <a:off x="6096000" y="1880032"/>
            <a:ext cx="6096000" cy="3912954"/>
          </a:xfrm>
          <a:prstGeom prst="rect">
            <a:avLst/>
          </a:prstGeom>
        </p:spPr>
      </p:pic>
    </p:spTree>
    <p:extLst>
      <p:ext uri="{BB962C8B-B14F-4D97-AF65-F5344CB8AC3E}">
        <p14:creationId xmlns:p14="http://schemas.microsoft.com/office/powerpoint/2010/main" val="199912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0FAC-51A8-712A-121C-52AE52AB89C8}"/>
              </a:ext>
            </a:extLst>
          </p:cNvPr>
          <p:cNvSpPr>
            <a:spLocks noGrp="1"/>
          </p:cNvSpPr>
          <p:nvPr>
            <p:ph type="title"/>
          </p:nvPr>
        </p:nvSpPr>
        <p:spPr>
          <a:xfrm>
            <a:off x="489278" y="380477"/>
            <a:ext cx="10490448" cy="1049235"/>
          </a:xfrm>
        </p:spPr>
        <p:txBody>
          <a:bodyPr vert="horz" lIns="91440" tIns="45720" rIns="91440" bIns="45720" rtlCol="0" anchor="t">
            <a:normAutofit/>
          </a:bodyPr>
          <a:lstStyle/>
          <a:p>
            <a:r>
              <a:rPr lang="en-US" cap="none" dirty="0"/>
              <a:t>Australia Place in Top 10 Immigration countries based on Immigration Growth and GDP Per capita Growth for 2020</a:t>
            </a:r>
            <a:endParaRPr lang="en-AU" cap="none" dirty="0"/>
          </a:p>
        </p:txBody>
      </p:sp>
      <p:pic>
        <p:nvPicPr>
          <p:cNvPr id="4" name="Content Placeholder 4">
            <a:extLst>
              <a:ext uri="{FF2B5EF4-FFF2-40B4-BE49-F238E27FC236}">
                <a16:creationId xmlns:a16="http://schemas.microsoft.com/office/drawing/2014/main" id="{4EEDD7C9-211D-E5A6-34D4-A741E29DA5F9}"/>
              </a:ext>
            </a:extLst>
          </p:cNvPr>
          <p:cNvPicPr>
            <a:picLocks noGrp="1" noChangeAspect="1"/>
          </p:cNvPicPr>
          <p:nvPr>
            <p:ph idx="1"/>
          </p:nvPr>
        </p:nvPicPr>
        <p:blipFill>
          <a:blip r:embed="rId2"/>
          <a:stretch>
            <a:fillRect/>
          </a:stretch>
        </p:blipFill>
        <p:spPr>
          <a:xfrm>
            <a:off x="153799" y="1978650"/>
            <a:ext cx="5358983" cy="3449638"/>
          </a:xfrm>
        </p:spPr>
      </p:pic>
      <p:pic>
        <p:nvPicPr>
          <p:cNvPr id="5" name="Picture 4">
            <a:extLst>
              <a:ext uri="{FF2B5EF4-FFF2-40B4-BE49-F238E27FC236}">
                <a16:creationId xmlns:a16="http://schemas.microsoft.com/office/drawing/2014/main" id="{8A331B08-A3C0-028A-10E8-4A19BC610116}"/>
              </a:ext>
            </a:extLst>
          </p:cNvPr>
          <p:cNvPicPr>
            <a:picLocks noChangeAspect="1"/>
          </p:cNvPicPr>
          <p:nvPr/>
        </p:nvPicPr>
        <p:blipFill>
          <a:blip r:embed="rId3"/>
          <a:stretch>
            <a:fillRect/>
          </a:stretch>
        </p:blipFill>
        <p:spPr>
          <a:xfrm>
            <a:off x="5734502" y="1978650"/>
            <a:ext cx="5575555" cy="3449638"/>
          </a:xfrm>
          <a:prstGeom prst="rect">
            <a:avLst/>
          </a:prstGeom>
        </p:spPr>
      </p:pic>
      <p:sp>
        <p:nvSpPr>
          <p:cNvPr id="7" name="Arrow: Left 6">
            <a:extLst>
              <a:ext uri="{FF2B5EF4-FFF2-40B4-BE49-F238E27FC236}">
                <a16:creationId xmlns:a16="http://schemas.microsoft.com/office/drawing/2014/main" id="{E6BC8225-694C-048D-3147-1F14356EB42D}"/>
              </a:ext>
            </a:extLst>
          </p:cNvPr>
          <p:cNvSpPr/>
          <p:nvPr/>
        </p:nvSpPr>
        <p:spPr>
          <a:xfrm>
            <a:off x="2153920" y="2357120"/>
            <a:ext cx="1402080" cy="477520"/>
          </a:xfrm>
          <a:prstGeom prst="lef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9</a:t>
            </a:r>
            <a:r>
              <a:rPr lang="en-US" baseline="30000" dirty="0"/>
              <a:t>th</a:t>
            </a:r>
            <a:r>
              <a:rPr lang="en-US" dirty="0"/>
              <a:t> Position</a:t>
            </a:r>
            <a:endParaRPr lang="en-AU" dirty="0"/>
          </a:p>
        </p:txBody>
      </p:sp>
      <p:sp>
        <p:nvSpPr>
          <p:cNvPr id="8" name="Arrow: Right 7">
            <a:extLst>
              <a:ext uri="{FF2B5EF4-FFF2-40B4-BE49-F238E27FC236}">
                <a16:creationId xmlns:a16="http://schemas.microsoft.com/office/drawing/2014/main" id="{CB015D67-874D-1534-C38D-5B3E1BD4FE97}"/>
              </a:ext>
            </a:extLst>
          </p:cNvPr>
          <p:cNvSpPr/>
          <p:nvPr/>
        </p:nvSpPr>
        <p:spPr>
          <a:xfrm>
            <a:off x="7512903" y="2052320"/>
            <a:ext cx="1488857" cy="467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1st Place</a:t>
            </a:r>
            <a:endParaRPr lang="en-AU" dirty="0"/>
          </a:p>
        </p:txBody>
      </p:sp>
    </p:spTree>
    <p:extLst>
      <p:ext uri="{BB962C8B-B14F-4D97-AF65-F5344CB8AC3E}">
        <p14:creationId xmlns:p14="http://schemas.microsoft.com/office/powerpoint/2010/main" val="349509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2FFA-D9B3-0D4E-399C-ABB449E7500E}"/>
              </a:ext>
            </a:extLst>
          </p:cNvPr>
          <p:cNvSpPr>
            <a:spLocks noGrp="1"/>
          </p:cNvSpPr>
          <p:nvPr>
            <p:ph type="title"/>
          </p:nvPr>
        </p:nvSpPr>
        <p:spPr/>
        <p:txBody>
          <a:bodyPr>
            <a:normAutofit/>
          </a:bodyPr>
          <a:lstStyle/>
          <a:p>
            <a:r>
              <a:rPr lang="en-AU" sz="2800" cap="none" dirty="0"/>
              <a:t>Australia Projected Population with and without Migration for 2020-2030</a:t>
            </a:r>
          </a:p>
        </p:txBody>
      </p:sp>
      <p:pic>
        <p:nvPicPr>
          <p:cNvPr id="5" name="Picture 4">
            <a:extLst>
              <a:ext uri="{FF2B5EF4-FFF2-40B4-BE49-F238E27FC236}">
                <a16:creationId xmlns:a16="http://schemas.microsoft.com/office/drawing/2014/main" id="{1B71B307-D942-8065-F4BB-00A8ACA51206}"/>
              </a:ext>
            </a:extLst>
          </p:cNvPr>
          <p:cNvPicPr>
            <a:picLocks noChangeAspect="1"/>
          </p:cNvPicPr>
          <p:nvPr/>
        </p:nvPicPr>
        <p:blipFill>
          <a:blip r:embed="rId2"/>
          <a:stretch>
            <a:fillRect/>
          </a:stretch>
        </p:blipFill>
        <p:spPr>
          <a:xfrm>
            <a:off x="2812196" y="2006178"/>
            <a:ext cx="6567608" cy="3875836"/>
          </a:xfrm>
          <a:prstGeom prst="rect">
            <a:avLst/>
          </a:prstGeom>
        </p:spPr>
      </p:pic>
    </p:spTree>
    <p:extLst>
      <p:ext uri="{BB962C8B-B14F-4D97-AF65-F5344CB8AC3E}">
        <p14:creationId xmlns:p14="http://schemas.microsoft.com/office/powerpoint/2010/main" val="256367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1683-A44B-E4AB-7DC7-4DF84D558D26}"/>
              </a:ext>
            </a:extLst>
          </p:cNvPr>
          <p:cNvSpPr>
            <a:spLocks noGrp="1"/>
          </p:cNvSpPr>
          <p:nvPr>
            <p:ph type="title"/>
          </p:nvPr>
        </p:nvSpPr>
        <p:spPr>
          <a:xfrm>
            <a:off x="1451579" y="841829"/>
            <a:ext cx="9603275" cy="783771"/>
          </a:xfrm>
        </p:spPr>
        <p:txBody>
          <a:bodyPr/>
          <a:lstStyle/>
          <a:p>
            <a:r>
              <a:rPr lang="en-AU" dirty="0"/>
              <a:t>FINDINGS</a:t>
            </a:r>
          </a:p>
        </p:txBody>
      </p:sp>
      <p:sp>
        <p:nvSpPr>
          <p:cNvPr id="3" name="Content Placeholder 2">
            <a:extLst>
              <a:ext uri="{FF2B5EF4-FFF2-40B4-BE49-F238E27FC236}">
                <a16:creationId xmlns:a16="http://schemas.microsoft.com/office/drawing/2014/main" id="{1D8B05DF-1F65-9675-F53D-DD883A841FB5}"/>
              </a:ext>
            </a:extLst>
          </p:cNvPr>
          <p:cNvSpPr>
            <a:spLocks noGrp="1"/>
          </p:cNvSpPr>
          <p:nvPr>
            <p:ph idx="1"/>
          </p:nvPr>
        </p:nvSpPr>
        <p:spPr>
          <a:xfrm>
            <a:off x="537029" y="1799771"/>
            <a:ext cx="11495314" cy="4216399"/>
          </a:xfrm>
        </p:spPr>
        <p:txBody>
          <a:bodyPr>
            <a:normAutofit fontScale="92500" lnSpcReduction="20000"/>
          </a:bodyPr>
          <a:lstStyle/>
          <a:p>
            <a:r>
              <a:rPr lang="en-US" b="0" dirty="0">
                <a:effectLst/>
                <a:latin typeface="+mj-lt"/>
              </a:rPr>
              <a:t>Australia's population growth rate has been trending higher during the period of study(2010-2020) to 0.14%</a:t>
            </a:r>
          </a:p>
          <a:p>
            <a:r>
              <a:rPr lang="en-US" b="0" dirty="0">
                <a:effectLst/>
                <a:latin typeface="+mj-lt"/>
              </a:rPr>
              <a:t>While the Australian population growth rate has experienced a steady increase during the period of study, The world population growth has been decreasing from 1.22% to 1.05%</a:t>
            </a:r>
          </a:p>
          <a:p>
            <a:r>
              <a:rPr lang="en-US" b="0" dirty="0">
                <a:effectLst/>
                <a:latin typeface="+mj-lt"/>
              </a:rPr>
              <a:t>Historical data for the period of study 2010-2020 shows that migration accounts for large part of the Australian population growth as compared to the natural increase. </a:t>
            </a:r>
            <a:r>
              <a:rPr lang="en-US" dirty="0"/>
              <a:t>The projected migration rates shows a positive correlation between migration and population growth.  Australia ranks at number 9 among the countries with highest migration rates. Australia receives the highest number of migrants from England.</a:t>
            </a:r>
          </a:p>
          <a:p>
            <a:r>
              <a:rPr lang="en-US" dirty="0"/>
              <a:t>Our Analysis shows that GDP per Capita in Australia changes proportionately with population growth. During the period when population growth is low, GDP is also low. For the whole world, there is barely any changes in GDP with changes in population growth.</a:t>
            </a:r>
          </a:p>
          <a:p>
            <a:r>
              <a:rPr lang="en-US" b="0" dirty="0">
                <a:effectLst/>
                <a:latin typeface="+mj-lt"/>
              </a:rPr>
              <a:t>There has been a decline in the population growth during the period of 2019-2021. This can be attributed a decline in overseas migration into Australia during the period of 2019-2021. </a:t>
            </a:r>
            <a:r>
              <a:rPr lang="en-US" dirty="0"/>
              <a:t>  </a:t>
            </a:r>
            <a:endParaRPr lang="en-US" b="0" dirty="0">
              <a:effectLst/>
              <a:latin typeface="+mj-lt"/>
            </a:endParaRPr>
          </a:p>
          <a:p>
            <a:endParaRPr lang="en-US" b="0" dirty="0">
              <a:effectLst/>
              <a:latin typeface="+mj-lt"/>
            </a:endParaRPr>
          </a:p>
          <a:p>
            <a:endParaRPr lang="en-US" b="0" dirty="0">
              <a:effectLst/>
              <a:latin typeface="+mj-lt"/>
            </a:endParaRPr>
          </a:p>
          <a:p>
            <a:endParaRPr lang="en-AU" dirty="0">
              <a:latin typeface="+mj-lt"/>
            </a:endParaRPr>
          </a:p>
          <a:p>
            <a:endParaRPr lang="en-AU" dirty="0">
              <a:latin typeface="+mj-lt"/>
            </a:endParaRPr>
          </a:p>
          <a:p>
            <a:endParaRPr lang="en-AU" dirty="0">
              <a:latin typeface="+mj-lt"/>
            </a:endParaRPr>
          </a:p>
        </p:txBody>
      </p:sp>
    </p:spTree>
    <p:extLst>
      <p:ext uri="{BB962C8B-B14F-4D97-AF65-F5344CB8AC3E}">
        <p14:creationId xmlns:p14="http://schemas.microsoft.com/office/powerpoint/2010/main" val="161280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CF45-4973-2329-3EBE-939708F1EF21}"/>
              </a:ext>
            </a:extLst>
          </p:cNvPr>
          <p:cNvSpPr>
            <a:spLocks noGrp="1"/>
          </p:cNvSpPr>
          <p:nvPr>
            <p:ph type="title"/>
          </p:nvPr>
        </p:nvSpPr>
        <p:spPr>
          <a:xfrm>
            <a:off x="1018590" y="673890"/>
            <a:ext cx="9603275" cy="763024"/>
          </a:xfrm>
        </p:spPr>
        <p:txBody>
          <a:bodyPr/>
          <a:lstStyle/>
          <a:p>
            <a:r>
              <a:rPr lang="en-AU" dirty="0"/>
              <a:t>Conclusions</a:t>
            </a:r>
          </a:p>
        </p:txBody>
      </p:sp>
      <p:sp>
        <p:nvSpPr>
          <p:cNvPr id="3" name="Content Placeholder 2">
            <a:extLst>
              <a:ext uri="{FF2B5EF4-FFF2-40B4-BE49-F238E27FC236}">
                <a16:creationId xmlns:a16="http://schemas.microsoft.com/office/drawing/2014/main" id="{AFC7970D-556E-10FB-0EC7-1384260AE04C}"/>
              </a:ext>
            </a:extLst>
          </p:cNvPr>
          <p:cNvSpPr>
            <a:spLocks noGrp="1"/>
          </p:cNvSpPr>
          <p:nvPr>
            <p:ph idx="1"/>
          </p:nvPr>
        </p:nvSpPr>
        <p:spPr>
          <a:xfrm>
            <a:off x="246743" y="1320800"/>
            <a:ext cx="11945257" cy="4863310"/>
          </a:xfrm>
        </p:spPr>
        <p:txBody>
          <a:bodyPr>
            <a:noAutofit/>
          </a:bodyPr>
          <a:lstStyle/>
          <a:p>
            <a:endParaRPr lang="en-US" sz="1800" b="0" i="0" dirty="0">
              <a:effectLst/>
              <a:latin typeface="+mj-lt"/>
            </a:endParaRPr>
          </a:p>
          <a:p>
            <a:r>
              <a:rPr lang="en-US" sz="1800" dirty="0">
                <a:latin typeface="+mj-lt"/>
              </a:rPr>
              <a:t>Our analysis supports the idea that population growth is an important factor in the overall economic growth and may contribute to increased growth in per capita output. </a:t>
            </a:r>
            <a:endParaRPr lang="en-AU" sz="1800" dirty="0">
              <a:latin typeface="+mj-lt"/>
            </a:endParaRPr>
          </a:p>
          <a:p>
            <a:r>
              <a:rPr lang="en-US" sz="1800" dirty="0">
                <a:latin typeface="+mj-lt"/>
              </a:rPr>
              <a:t>During the period of 2019-2021, there has been a decline in population growth This can be attributed to a decline in migration due to covid 19.  </a:t>
            </a:r>
            <a:r>
              <a:rPr lang="en-US" sz="1800" b="0" dirty="0">
                <a:effectLst/>
                <a:latin typeface="+mj-lt"/>
              </a:rPr>
              <a:t>This is however not conclusive as this analysis does not look at that data or address this question. </a:t>
            </a:r>
          </a:p>
          <a:p>
            <a:r>
              <a:rPr lang="en-US" sz="1800" dirty="0">
                <a:latin typeface="+mj-lt"/>
              </a:rPr>
              <a:t>Drawing on the economic analysis on migration, it appears that lower population growth and limited migration may contribute to increased national and global economic inequality. </a:t>
            </a:r>
          </a:p>
          <a:p>
            <a:r>
              <a:rPr lang="en-US" sz="1800" dirty="0">
                <a:latin typeface="+mj-lt"/>
              </a:rPr>
              <a:t>Australia’s GDP per capita is the second  lowest when compared to the top 5 highest populated countries in the world. Indonesia more populated than Australia and has  a lower GDP per Capita. This implies that Low population growth in high-income countries is likely to create social and economic problems while high population growth in low -income countries may slow their development. </a:t>
            </a:r>
          </a:p>
          <a:p>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64445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DEDC-E24B-C78B-8BEA-44DE4BFF657A}"/>
              </a:ext>
            </a:extLst>
          </p:cNvPr>
          <p:cNvSpPr>
            <a:spLocks noGrp="1"/>
          </p:cNvSpPr>
          <p:nvPr>
            <p:ph type="title"/>
          </p:nvPr>
        </p:nvSpPr>
        <p:spPr/>
        <p:txBody>
          <a:bodyPr/>
          <a:lstStyle/>
          <a:p>
            <a:r>
              <a:rPr lang="en-US" dirty="0"/>
              <a:t>Resources</a:t>
            </a:r>
            <a:endParaRPr lang="en-AU" dirty="0"/>
          </a:p>
        </p:txBody>
      </p:sp>
      <p:sp>
        <p:nvSpPr>
          <p:cNvPr id="3" name="Content Placeholder 2">
            <a:extLst>
              <a:ext uri="{FF2B5EF4-FFF2-40B4-BE49-F238E27FC236}">
                <a16:creationId xmlns:a16="http://schemas.microsoft.com/office/drawing/2014/main" id="{8202598E-C1FF-44D6-F110-7397BE9B97AD}"/>
              </a:ext>
            </a:extLst>
          </p:cNvPr>
          <p:cNvSpPr>
            <a:spLocks noGrp="1"/>
          </p:cNvSpPr>
          <p:nvPr>
            <p:ph idx="1"/>
          </p:nvPr>
        </p:nvSpPr>
        <p:spPr/>
        <p:txBody>
          <a:bodyPr/>
          <a:lstStyle/>
          <a:p>
            <a:r>
              <a:rPr lang="en-AU" dirty="0">
                <a:hlinkClick r:id="rId2"/>
              </a:rPr>
              <a:t>https://www.abs.gov.au/</a:t>
            </a:r>
            <a:endParaRPr lang="en-AU" dirty="0"/>
          </a:p>
          <a:p>
            <a:r>
              <a:rPr lang="en-AU">
                <a:hlinkClick r:id="rId3"/>
              </a:rPr>
              <a:t>https://pypi.org/project/wbgapi/</a:t>
            </a:r>
            <a:endParaRPr lang="en-AU"/>
          </a:p>
          <a:p>
            <a:endParaRPr lang="en-AU"/>
          </a:p>
        </p:txBody>
      </p:sp>
    </p:spTree>
    <p:extLst>
      <p:ext uri="{BB962C8B-B14F-4D97-AF65-F5344CB8AC3E}">
        <p14:creationId xmlns:p14="http://schemas.microsoft.com/office/powerpoint/2010/main" val="176195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5CCF-F93D-D17E-D57F-34657B2CB0E2}"/>
              </a:ext>
            </a:extLst>
          </p:cNvPr>
          <p:cNvSpPr>
            <a:spLocks noGrp="1"/>
          </p:cNvSpPr>
          <p:nvPr>
            <p:ph type="title"/>
          </p:nvPr>
        </p:nvSpPr>
        <p:spPr/>
        <p:txBody>
          <a:bodyPr/>
          <a:lstStyle/>
          <a:p>
            <a:r>
              <a:rPr lang="en-AU" dirty="0"/>
              <a:t>                               Questions</a:t>
            </a:r>
          </a:p>
        </p:txBody>
      </p:sp>
      <p:pic>
        <p:nvPicPr>
          <p:cNvPr id="1026" name="Picture 2">
            <a:extLst>
              <a:ext uri="{FF2B5EF4-FFF2-40B4-BE49-F238E27FC236}">
                <a16:creationId xmlns:a16="http://schemas.microsoft.com/office/drawing/2014/main" id="{00C5C44C-9F08-D6AB-0266-5564E0F7C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023" y="1938372"/>
            <a:ext cx="7527953" cy="411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5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23D6-FD33-EDBE-9439-7BDEB225522C}"/>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D129F5EC-61D6-FD8C-63DF-F3A39A2FBA58}"/>
              </a:ext>
            </a:extLst>
          </p:cNvPr>
          <p:cNvSpPr>
            <a:spLocks noGrp="1"/>
          </p:cNvSpPr>
          <p:nvPr>
            <p:ph idx="1"/>
          </p:nvPr>
        </p:nvSpPr>
        <p:spPr>
          <a:xfrm>
            <a:off x="1451579" y="2114712"/>
            <a:ext cx="4873021" cy="3371688"/>
          </a:xfrm>
        </p:spPr>
        <p:txBody>
          <a:bodyPr>
            <a:noAutofit/>
          </a:bodyPr>
          <a:lstStyle/>
          <a:p>
            <a:r>
              <a:rPr lang="en-AU" sz="1400" dirty="0">
                <a:latin typeface="Georgia" panose="02040502050405020303" pitchFamily="18" charset="0"/>
              </a:rPr>
              <a:t>The Outlook for the Australian Economy is constantly  changing and being driven by different factors.</a:t>
            </a:r>
          </a:p>
          <a:p>
            <a:r>
              <a:rPr lang="en-AU" sz="1400" dirty="0">
                <a:latin typeface="Georgia" panose="02040502050405020303" pitchFamily="18" charset="0"/>
              </a:rPr>
              <a:t> The economic growth is forecast to be slower and inflation higher.</a:t>
            </a:r>
          </a:p>
          <a:p>
            <a:r>
              <a:rPr lang="en-AU" sz="1400" dirty="0">
                <a:latin typeface="Georgia" panose="02040502050405020303" pitchFamily="18" charset="0"/>
              </a:rPr>
              <a:t>We have looked at how the changes in Population has impacted the Economic Growth over a 10 Year Period.</a:t>
            </a:r>
          </a:p>
          <a:p>
            <a:r>
              <a:rPr lang="en-US" sz="1400" dirty="0"/>
              <a:t>For the world, over the period of 1990-2015, the correlation between population growth and real GDP per capita, based on the World Bank report 2017, data, was -0.1849 suggesting that these two variables were uncorrelated during that period. </a:t>
            </a:r>
          </a:p>
        </p:txBody>
      </p:sp>
      <p:pic>
        <p:nvPicPr>
          <p:cNvPr id="2050" name="Picture 2">
            <a:extLst>
              <a:ext uri="{FF2B5EF4-FFF2-40B4-BE49-F238E27FC236}">
                <a16:creationId xmlns:a16="http://schemas.microsoft.com/office/drawing/2014/main" id="{1E51C625-3DA0-A64B-2123-CFB9A19B2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213" y="2347793"/>
            <a:ext cx="4495641" cy="299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70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3E85-803E-17E0-E7EE-B475CC5A4C51}"/>
              </a:ext>
            </a:extLst>
          </p:cNvPr>
          <p:cNvSpPr>
            <a:spLocks noGrp="1"/>
          </p:cNvSpPr>
          <p:nvPr>
            <p:ph type="title"/>
          </p:nvPr>
        </p:nvSpPr>
        <p:spPr/>
        <p:txBody>
          <a:bodyPr>
            <a:noAutofit/>
          </a:bodyPr>
          <a:lstStyle/>
          <a:p>
            <a:r>
              <a:rPr lang="en-AU" sz="7200" dirty="0"/>
              <a:t>         Thank you </a:t>
            </a:r>
          </a:p>
        </p:txBody>
      </p:sp>
      <p:sp>
        <p:nvSpPr>
          <p:cNvPr id="3" name="Content Placeholder 2">
            <a:extLst>
              <a:ext uri="{FF2B5EF4-FFF2-40B4-BE49-F238E27FC236}">
                <a16:creationId xmlns:a16="http://schemas.microsoft.com/office/drawing/2014/main" id="{512055B3-9340-6FAC-C6E8-D16DA0E3EF63}"/>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86075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D1DF-A5F6-FCB7-633A-D68F1925F165}"/>
              </a:ext>
            </a:extLst>
          </p:cNvPr>
          <p:cNvSpPr>
            <a:spLocks noGrp="1"/>
          </p:cNvSpPr>
          <p:nvPr>
            <p:ph type="title"/>
          </p:nvPr>
        </p:nvSpPr>
        <p:spPr/>
        <p:txBody>
          <a:bodyPr/>
          <a:lstStyle/>
          <a:p>
            <a:r>
              <a:rPr lang="en-AU" dirty="0"/>
              <a:t>Objectives of the Study</a:t>
            </a:r>
          </a:p>
        </p:txBody>
      </p:sp>
      <p:sp>
        <p:nvSpPr>
          <p:cNvPr id="3" name="Content Placeholder 2">
            <a:extLst>
              <a:ext uri="{FF2B5EF4-FFF2-40B4-BE49-F238E27FC236}">
                <a16:creationId xmlns:a16="http://schemas.microsoft.com/office/drawing/2014/main" id="{DE621A3B-3E87-D7E7-7C64-CB58E3E9A9F1}"/>
              </a:ext>
            </a:extLst>
          </p:cNvPr>
          <p:cNvSpPr>
            <a:spLocks noGrp="1"/>
          </p:cNvSpPr>
          <p:nvPr>
            <p:ph idx="1"/>
          </p:nvPr>
        </p:nvSpPr>
        <p:spPr>
          <a:xfrm>
            <a:off x="5214256" y="2024785"/>
            <a:ext cx="6215743" cy="3450613"/>
          </a:xfrm>
        </p:spPr>
        <p:txBody>
          <a:bodyPr>
            <a:normAutofit/>
          </a:bodyPr>
          <a:lstStyle/>
          <a:p>
            <a:r>
              <a:rPr lang="en-AU" sz="1400" dirty="0"/>
              <a:t>To explore key aspects of the changes in Australian GDP in the past 10 years.</a:t>
            </a:r>
          </a:p>
          <a:p>
            <a:r>
              <a:rPr lang="en-AU" sz="1400" dirty="0"/>
              <a:t>To compare changes in the Australian growth to that of the World Population.</a:t>
            </a:r>
          </a:p>
          <a:p>
            <a:r>
              <a:rPr lang="en-AU" sz="1400" dirty="0"/>
              <a:t>Does the population growth impact the Economic growth of Australia.</a:t>
            </a:r>
          </a:p>
          <a:p>
            <a:r>
              <a:rPr lang="en-AU" sz="1400" dirty="0"/>
              <a:t>To find out if the Birth and Death Rate have had an impact on the natural increase in population</a:t>
            </a:r>
          </a:p>
          <a:p>
            <a:r>
              <a:rPr lang="en-AU" sz="1400" dirty="0"/>
              <a:t>To describe how migration has impacted changes affected the population growth in Australia.</a:t>
            </a:r>
          </a:p>
          <a:p>
            <a:r>
              <a:rPr lang="en-AU" sz="1400" dirty="0"/>
              <a:t>To show projected changes in the Australian Population growth with changes in the migrated populations.</a:t>
            </a:r>
          </a:p>
          <a:p>
            <a:r>
              <a:rPr lang="en-AU" sz="1400" dirty="0"/>
              <a:t>To compare the World GDP per capita to Australia’s GDP</a:t>
            </a:r>
          </a:p>
        </p:txBody>
      </p:sp>
      <p:pic>
        <p:nvPicPr>
          <p:cNvPr id="3076" name="Picture 4">
            <a:extLst>
              <a:ext uri="{FF2B5EF4-FFF2-40B4-BE49-F238E27FC236}">
                <a16:creationId xmlns:a16="http://schemas.microsoft.com/office/drawing/2014/main" id="{43A3137B-71F0-CFA1-8D3F-BE9819E00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99076"/>
            <a:ext cx="3476322" cy="347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9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6914-6409-C325-4907-8264D6274C6D}"/>
              </a:ext>
            </a:extLst>
          </p:cNvPr>
          <p:cNvSpPr>
            <a:spLocks noGrp="1"/>
          </p:cNvSpPr>
          <p:nvPr>
            <p:ph type="title"/>
          </p:nvPr>
        </p:nvSpPr>
        <p:spPr/>
        <p:txBody>
          <a:bodyPr/>
          <a:lstStyle/>
          <a:p>
            <a:r>
              <a:rPr lang="en-AU" dirty="0"/>
              <a:t>Hypothesis</a:t>
            </a:r>
          </a:p>
        </p:txBody>
      </p:sp>
      <p:sp>
        <p:nvSpPr>
          <p:cNvPr id="3" name="Content Placeholder 2">
            <a:extLst>
              <a:ext uri="{FF2B5EF4-FFF2-40B4-BE49-F238E27FC236}">
                <a16:creationId xmlns:a16="http://schemas.microsoft.com/office/drawing/2014/main" id="{C440B39B-94FA-843B-97C0-CDE056F2F68F}"/>
              </a:ext>
            </a:extLst>
          </p:cNvPr>
          <p:cNvSpPr>
            <a:spLocks noGrp="1"/>
          </p:cNvSpPr>
          <p:nvPr>
            <p:ph idx="1"/>
          </p:nvPr>
        </p:nvSpPr>
        <p:spPr/>
        <p:txBody>
          <a:bodyPr>
            <a:normAutofit/>
          </a:bodyPr>
          <a:lstStyle/>
          <a:p>
            <a:r>
              <a:rPr lang="en-AU" sz="1600" dirty="0"/>
              <a:t>H0: Changes in the Australian Economy have not affected the Population.</a:t>
            </a:r>
          </a:p>
          <a:p>
            <a:r>
              <a:rPr lang="en-AU" sz="1600" dirty="0"/>
              <a:t>H1: Changes in the Australian Economy have had an impact on the Population.</a:t>
            </a:r>
          </a:p>
          <a:p>
            <a:endParaRPr lang="en-AU" sz="1600" dirty="0"/>
          </a:p>
          <a:p>
            <a:r>
              <a:rPr lang="en-AU" sz="1600" dirty="0"/>
              <a:t>H0: There is no Correlation between GDP per Capita and the Population Growth.</a:t>
            </a:r>
          </a:p>
          <a:p>
            <a:r>
              <a:rPr lang="en-AU" sz="1600" dirty="0"/>
              <a:t>H1: There is a Positive Correlation between GDP per Capita and the Population Growth</a:t>
            </a:r>
          </a:p>
          <a:p>
            <a:endParaRPr lang="en-AU" sz="1600" dirty="0"/>
          </a:p>
          <a:p>
            <a:r>
              <a:rPr lang="en-AU" sz="1600" dirty="0"/>
              <a:t>H0: Immigration has not had a Significant Impact on Australia’s and the World’s Economy</a:t>
            </a:r>
          </a:p>
          <a:p>
            <a:r>
              <a:rPr lang="en-AU" sz="1600" dirty="0"/>
              <a:t>H1: Immigration has had a Significant Impact on Australia’s and the World’s Economy</a:t>
            </a:r>
          </a:p>
        </p:txBody>
      </p:sp>
    </p:spTree>
    <p:extLst>
      <p:ext uri="{BB962C8B-B14F-4D97-AF65-F5344CB8AC3E}">
        <p14:creationId xmlns:p14="http://schemas.microsoft.com/office/powerpoint/2010/main" val="5062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A845-BDB3-E355-C3D6-D0DF13EC3E72}"/>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32293CFA-8180-716C-CC69-E4451BF1D4F3}"/>
              </a:ext>
            </a:extLst>
          </p:cNvPr>
          <p:cNvSpPr>
            <a:spLocks noGrp="1"/>
          </p:cNvSpPr>
          <p:nvPr>
            <p:ph idx="1"/>
          </p:nvPr>
        </p:nvSpPr>
        <p:spPr/>
        <p:txBody>
          <a:bodyPr>
            <a:normAutofit/>
          </a:bodyPr>
          <a:lstStyle/>
          <a:p>
            <a:endParaRPr lang="en-AU" sz="2000" dirty="0"/>
          </a:p>
          <a:p>
            <a:r>
              <a:rPr lang="en-AU" sz="2000" dirty="0"/>
              <a:t>Is there a </a:t>
            </a:r>
            <a:r>
              <a:rPr lang="en-AU" dirty="0"/>
              <a:t>Relationship</a:t>
            </a:r>
            <a:r>
              <a:rPr lang="en-AU" sz="2000" dirty="0"/>
              <a:t> between the GDP per Capita and the Population Growth?</a:t>
            </a:r>
          </a:p>
          <a:p>
            <a:r>
              <a:rPr lang="en-AU" dirty="0"/>
              <a:t>Has Migration played a Significant Impact on Australia’s and the World’s Economy?</a:t>
            </a:r>
          </a:p>
          <a:p>
            <a:r>
              <a:rPr lang="en-AU" dirty="0"/>
              <a:t>How changes in the population have impacted the GDP growth in a 10 year period.</a:t>
            </a:r>
            <a:endParaRPr lang="en-AU" b="0" i="0" dirty="0">
              <a:solidFill>
                <a:srgbClr val="1D1C1D"/>
              </a:solidFill>
              <a:effectLst/>
              <a:latin typeface="Slack-Lato"/>
            </a:endParaRPr>
          </a:p>
          <a:p>
            <a:pPr marL="0" indent="0">
              <a:buNone/>
            </a:pPr>
            <a:endParaRPr lang="en-AU" dirty="0"/>
          </a:p>
        </p:txBody>
      </p:sp>
    </p:spTree>
    <p:extLst>
      <p:ext uri="{BB962C8B-B14F-4D97-AF65-F5344CB8AC3E}">
        <p14:creationId xmlns:p14="http://schemas.microsoft.com/office/powerpoint/2010/main" val="169042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CEA6-191B-FA07-A6D0-64B242FCFD32}"/>
              </a:ext>
            </a:extLst>
          </p:cNvPr>
          <p:cNvSpPr>
            <a:spLocks noGrp="1"/>
          </p:cNvSpPr>
          <p:nvPr>
            <p:ph type="title"/>
          </p:nvPr>
        </p:nvSpPr>
        <p:spPr/>
        <p:txBody>
          <a:bodyPr/>
          <a:lstStyle/>
          <a:p>
            <a:r>
              <a:rPr lang="en-AU" dirty="0"/>
              <a:t>WBGAPI </a:t>
            </a:r>
          </a:p>
        </p:txBody>
      </p:sp>
      <p:sp>
        <p:nvSpPr>
          <p:cNvPr id="3" name="Content Placeholder 2">
            <a:extLst>
              <a:ext uri="{FF2B5EF4-FFF2-40B4-BE49-F238E27FC236}">
                <a16:creationId xmlns:a16="http://schemas.microsoft.com/office/drawing/2014/main" id="{851F0DC9-9DCF-3875-7A07-6E8E2BBF6A89}"/>
              </a:ext>
            </a:extLst>
          </p:cNvPr>
          <p:cNvSpPr>
            <a:spLocks noGrp="1"/>
          </p:cNvSpPr>
          <p:nvPr>
            <p:ph idx="1"/>
          </p:nvPr>
        </p:nvSpPr>
        <p:spPr/>
        <p:txBody>
          <a:bodyPr/>
          <a:lstStyle/>
          <a:p>
            <a:r>
              <a:rPr lang="en-AU" dirty="0"/>
              <a:t>Pythonic access to the World Bank’s Data API.</a:t>
            </a:r>
          </a:p>
          <a:p>
            <a:r>
              <a:rPr lang="en-US" dirty="0"/>
              <a:t>Australian Economic data are pooled for the period of 2010-2020 from the World Bank API. Key economic indicators are compared against the population changes within the same time period. </a:t>
            </a:r>
          </a:p>
          <a:p>
            <a:pPr marL="0" indent="0">
              <a:buNone/>
            </a:pPr>
            <a:endParaRPr lang="en-AU" dirty="0"/>
          </a:p>
          <a:p>
            <a:endParaRPr lang="en-AU" dirty="0"/>
          </a:p>
        </p:txBody>
      </p:sp>
    </p:spTree>
    <p:extLst>
      <p:ext uri="{BB962C8B-B14F-4D97-AF65-F5344CB8AC3E}">
        <p14:creationId xmlns:p14="http://schemas.microsoft.com/office/powerpoint/2010/main" val="71566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1019-6483-3134-ABE0-CA2B8FB876AC}"/>
              </a:ext>
            </a:extLst>
          </p:cNvPr>
          <p:cNvSpPr>
            <a:spLocks noGrp="1"/>
          </p:cNvSpPr>
          <p:nvPr>
            <p:ph type="title"/>
          </p:nvPr>
        </p:nvSpPr>
        <p:spPr/>
        <p:txBody>
          <a:bodyPr/>
          <a:lstStyle/>
          <a:p>
            <a:r>
              <a:rPr lang="en-AU" dirty="0"/>
              <a:t>Data Exploration &amp; clean-up </a:t>
            </a:r>
          </a:p>
        </p:txBody>
      </p:sp>
      <p:sp>
        <p:nvSpPr>
          <p:cNvPr id="3" name="Content Placeholder 2">
            <a:extLst>
              <a:ext uri="{FF2B5EF4-FFF2-40B4-BE49-F238E27FC236}">
                <a16:creationId xmlns:a16="http://schemas.microsoft.com/office/drawing/2014/main" id="{137050B2-F324-FF4B-9DCF-6FC5E63B5402}"/>
              </a:ext>
            </a:extLst>
          </p:cNvPr>
          <p:cNvSpPr>
            <a:spLocks noGrp="1"/>
          </p:cNvSpPr>
          <p:nvPr>
            <p:ph idx="1"/>
          </p:nvPr>
        </p:nvSpPr>
        <p:spPr/>
        <p:txBody>
          <a:bodyPr/>
          <a:lstStyle/>
          <a:p>
            <a:r>
              <a:rPr lang="en-AU" dirty="0"/>
              <a:t>ABS(Australian Bureau of Statistics)  data  has been taken for Australia Population, Migration and GP per Capita.</a:t>
            </a:r>
          </a:p>
          <a:p>
            <a:r>
              <a:rPr lang="en-AU" dirty="0"/>
              <a:t>World Bank data has been taken for World Population, GDP  </a:t>
            </a:r>
          </a:p>
          <a:p>
            <a:r>
              <a:rPr lang="en-AU" dirty="0"/>
              <a:t>The input data from ABS has some special characters which has been removed to eliminate data processing errors</a:t>
            </a:r>
          </a:p>
          <a:p>
            <a:r>
              <a:rPr lang="en-AU" dirty="0"/>
              <a:t>World Bank data NULL values has been replaced with Zeros to improve data quality and processing</a:t>
            </a:r>
          </a:p>
          <a:p>
            <a:pPr marL="0" indent="0">
              <a:buNone/>
            </a:pPr>
            <a:endParaRPr lang="en-AU" dirty="0"/>
          </a:p>
        </p:txBody>
      </p:sp>
    </p:spTree>
    <p:extLst>
      <p:ext uri="{BB962C8B-B14F-4D97-AF65-F5344CB8AC3E}">
        <p14:creationId xmlns:p14="http://schemas.microsoft.com/office/powerpoint/2010/main" val="409321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C4D6-ADF7-F7A4-78C1-AFBB460EFF6D}"/>
              </a:ext>
            </a:extLst>
          </p:cNvPr>
          <p:cNvSpPr>
            <a:spLocks noGrp="1"/>
          </p:cNvSpPr>
          <p:nvPr>
            <p:ph type="title"/>
          </p:nvPr>
        </p:nvSpPr>
        <p:spPr>
          <a:xfrm>
            <a:off x="1451579" y="804519"/>
            <a:ext cx="9603275" cy="612051"/>
          </a:xfrm>
        </p:spPr>
        <p:txBody>
          <a:bodyPr/>
          <a:lstStyle/>
          <a:p>
            <a:r>
              <a:rPr lang="en-AU" dirty="0"/>
              <a:t>Data analysis</a:t>
            </a:r>
          </a:p>
        </p:txBody>
      </p:sp>
      <p:sp>
        <p:nvSpPr>
          <p:cNvPr id="8" name="Rectangle: Rounded Corners 7">
            <a:extLst>
              <a:ext uri="{FF2B5EF4-FFF2-40B4-BE49-F238E27FC236}">
                <a16:creationId xmlns:a16="http://schemas.microsoft.com/office/drawing/2014/main" id="{79F1AD31-42F0-90CA-943E-5FD48CD679EA}"/>
              </a:ext>
            </a:extLst>
          </p:cNvPr>
          <p:cNvSpPr/>
          <p:nvPr/>
        </p:nvSpPr>
        <p:spPr>
          <a:xfrm>
            <a:off x="1391720" y="2308721"/>
            <a:ext cx="2481540" cy="709335"/>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t>Australia</a:t>
            </a:r>
            <a:r>
              <a:rPr lang="en-US" dirty="0"/>
              <a:t> Natural </a:t>
            </a:r>
            <a:r>
              <a:rPr lang="en-US"/>
              <a:t>Growth </a:t>
            </a:r>
            <a:endParaRPr lang="en-AU" dirty="0"/>
          </a:p>
        </p:txBody>
      </p:sp>
      <p:sp>
        <p:nvSpPr>
          <p:cNvPr id="9" name="Rectangle: Rounded Corners 8">
            <a:extLst>
              <a:ext uri="{FF2B5EF4-FFF2-40B4-BE49-F238E27FC236}">
                <a16:creationId xmlns:a16="http://schemas.microsoft.com/office/drawing/2014/main" id="{F0BE1CF6-2FE8-3536-C8C0-2DD0F85B180E}"/>
              </a:ext>
            </a:extLst>
          </p:cNvPr>
          <p:cNvSpPr/>
          <p:nvPr/>
        </p:nvSpPr>
        <p:spPr>
          <a:xfrm>
            <a:off x="1391720" y="3195444"/>
            <a:ext cx="2481540" cy="709335"/>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Immigration Growth </a:t>
            </a:r>
            <a:endParaRPr lang="en-AU" dirty="0"/>
          </a:p>
        </p:txBody>
      </p:sp>
      <p:sp>
        <p:nvSpPr>
          <p:cNvPr id="10" name="Rectangle: Rounded Corners 9">
            <a:extLst>
              <a:ext uri="{FF2B5EF4-FFF2-40B4-BE49-F238E27FC236}">
                <a16:creationId xmlns:a16="http://schemas.microsoft.com/office/drawing/2014/main" id="{4743AB08-0BE9-F178-AE73-B4BFD32F85C5}"/>
              </a:ext>
            </a:extLst>
          </p:cNvPr>
          <p:cNvSpPr/>
          <p:nvPr/>
        </p:nvSpPr>
        <p:spPr>
          <a:xfrm>
            <a:off x="3980357" y="2307401"/>
            <a:ext cx="2481540" cy="1665290"/>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Population Growth for last 10 Years including Natural and Immigration Growth</a:t>
            </a:r>
            <a:endParaRPr lang="en-AU" dirty="0"/>
          </a:p>
        </p:txBody>
      </p:sp>
      <p:sp>
        <p:nvSpPr>
          <p:cNvPr id="12" name="Rectangle: Rounded Corners 11">
            <a:extLst>
              <a:ext uri="{FF2B5EF4-FFF2-40B4-BE49-F238E27FC236}">
                <a16:creationId xmlns:a16="http://schemas.microsoft.com/office/drawing/2014/main" id="{B687402F-4599-6EE4-548B-1B7CA00764CA}"/>
              </a:ext>
            </a:extLst>
          </p:cNvPr>
          <p:cNvSpPr/>
          <p:nvPr/>
        </p:nvSpPr>
        <p:spPr>
          <a:xfrm>
            <a:off x="1391720" y="4133409"/>
            <a:ext cx="2481540" cy="709335"/>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Position in Top 10 Immigration Countries in the world </a:t>
            </a:r>
            <a:endParaRPr lang="en-AU" dirty="0"/>
          </a:p>
        </p:txBody>
      </p:sp>
      <p:sp>
        <p:nvSpPr>
          <p:cNvPr id="13" name="Rectangle: Rounded Corners 12">
            <a:extLst>
              <a:ext uri="{FF2B5EF4-FFF2-40B4-BE49-F238E27FC236}">
                <a16:creationId xmlns:a16="http://schemas.microsoft.com/office/drawing/2014/main" id="{8A878902-1501-8B1E-C889-11D417010AA0}"/>
              </a:ext>
            </a:extLst>
          </p:cNvPr>
          <p:cNvSpPr/>
          <p:nvPr/>
        </p:nvSpPr>
        <p:spPr>
          <a:xfrm>
            <a:off x="3980357" y="4133408"/>
            <a:ext cx="2481540" cy="709335"/>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vs World Population Growth </a:t>
            </a:r>
            <a:endParaRPr lang="en-AU" dirty="0"/>
          </a:p>
        </p:txBody>
      </p:sp>
      <p:sp>
        <p:nvSpPr>
          <p:cNvPr id="14" name="Rectangle: Rounded Corners 13">
            <a:extLst>
              <a:ext uri="{FF2B5EF4-FFF2-40B4-BE49-F238E27FC236}">
                <a16:creationId xmlns:a16="http://schemas.microsoft.com/office/drawing/2014/main" id="{A10BE0CF-5598-3D05-4629-45EDE6118291}"/>
              </a:ext>
            </a:extLst>
          </p:cNvPr>
          <p:cNvSpPr/>
          <p:nvPr/>
        </p:nvSpPr>
        <p:spPr>
          <a:xfrm>
            <a:off x="6551484" y="2308721"/>
            <a:ext cx="2953808" cy="709335"/>
          </a:xfrm>
          <a:prstGeom prst="roundRect">
            <a:avLst/>
          </a:prstGeom>
          <a:solidFill>
            <a:srgbClr val="6699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GDP Per Capita Growth</a:t>
            </a:r>
            <a:endParaRPr lang="en-AU" dirty="0"/>
          </a:p>
        </p:txBody>
      </p:sp>
      <p:sp>
        <p:nvSpPr>
          <p:cNvPr id="15" name="Rectangle: Rounded Corners 14">
            <a:extLst>
              <a:ext uri="{FF2B5EF4-FFF2-40B4-BE49-F238E27FC236}">
                <a16:creationId xmlns:a16="http://schemas.microsoft.com/office/drawing/2014/main" id="{E001E279-0B9C-51ED-14BE-C6B5E5A64100}"/>
              </a:ext>
            </a:extLst>
          </p:cNvPr>
          <p:cNvSpPr/>
          <p:nvPr/>
        </p:nvSpPr>
        <p:spPr>
          <a:xfrm>
            <a:off x="6591023" y="3176706"/>
            <a:ext cx="2953809" cy="709336"/>
          </a:xfrm>
          <a:prstGeom prst="roundRect">
            <a:avLst/>
          </a:prstGeom>
          <a:solidFill>
            <a:srgbClr val="6699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World GDP Per Capita Growth</a:t>
            </a:r>
            <a:endParaRPr lang="en-AU" dirty="0"/>
          </a:p>
        </p:txBody>
      </p:sp>
      <p:sp>
        <p:nvSpPr>
          <p:cNvPr id="16" name="Rectangle: Rounded Corners 15">
            <a:extLst>
              <a:ext uri="{FF2B5EF4-FFF2-40B4-BE49-F238E27FC236}">
                <a16:creationId xmlns:a16="http://schemas.microsoft.com/office/drawing/2014/main" id="{590131B3-67F2-F67F-6506-C40D55BFB88B}"/>
              </a:ext>
            </a:extLst>
          </p:cNvPr>
          <p:cNvSpPr/>
          <p:nvPr/>
        </p:nvSpPr>
        <p:spPr>
          <a:xfrm>
            <a:off x="9673959" y="2996364"/>
            <a:ext cx="1687148" cy="1061756"/>
          </a:xfrm>
          <a:prstGeom prst="roundRect">
            <a:avLst/>
          </a:prstGeom>
          <a:solidFill>
            <a:srgbClr val="6699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vs World  GDP Per Capita Growth</a:t>
            </a:r>
            <a:endParaRPr lang="en-AU" dirty="0"/>
          </a:p>
        </p:txBody>
      </p:sp>
      <p:sp>
        <p:nvSpPr>
          <p:cNvPr id="18" name="Rectangle: Rounded Corners 17">
            <a:extLst>
              <a:ext uri="{FF2B5EF4-FFF2-40B4-BE49-F238E27FC236}">
                <a16:creationId xmlns:a16="http://schemas.microsoft.com/office/drawing/2014/main" id="{B6480025-D730-1445-C883-69837CF076EF}"/>
              </a:ext>
            </a:extLst>
          </p:cNvPr>
          <p:cNvSpPr/>
          <p:nvPr/>
        </p:nvSpPr>
        <p:spPr>
          <a:xfrm>
            <a:off x="6591023" y="4133276"/>
            <a:ext cx="2953810" cy="709335"/>
          </a:xfrm>
          <a:prstGeom prst="roundRect">
            <a:avLst/>
          </a:prstGeom>
          <a:solidFill>
            <a:srgbClr val="6699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Australia Position in Top 10 Immigration Countries in the world(GDP) </a:t>
            </a:r>
            <a:endParaRPr lang="en-AU" dirty="0"/>
          </a:p>
        </p:txBody>
      </p:sp>
      <p:sp>
        <p:nvSpPr>
          <p:cNvPr id="23" name="Arrow: Pentagon 22">
            <a:extLst>
              <a:ext uri="{FF2B5EF4-FFF2-40B4-BE49-F238E27FC236}">
                <a16:creationId xmlns:a16="http://schemas.microsoft.com/office/drawing/2014/main" id="{1DF84F91-89F1-C55F-D5A2-3E07040ADBA2}"/>
              </a:ext>
            </a:extLst>
          </p:cNvPr>
          <p:cNvSpPr/>
          <p:nvPr/>
        </p:nvSpPr>
        <p:spPr>
          <a:xfrm rot="5400000">
            <a:off x="5947188" y="-2883901"/>
            <a:ext cx="612051" cy="9603274"/>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vert="vert270" rtlCol="0" anchor="ctr">
            <a:noAutofit/>
          </a:bodyPr>
          <a:lstStyle/>
          <a:p>
            <a:pPr algn="ctr"/>
            <a:r>
              <a:rPr lang="en-US" dirty="0"/>
              <a:t>Australia Population vs GDP per Capita Impacted by Immigration   </a:t>
            </a:r>
            <a:endParaRPr lang="en-AU" dirty="0"/>
          </a:p>
        </p:txBody>
      </p:sp>
      <p:sp>
        <p:nvSpPr>
          <p:cNvPr id="25" name="Arrow: Pentagon 24">
            <a:extLst>
              <a:ext uri="{FF2B5EF4-FFF2-40B4-BE49-F238E27FC236}">
                <a16:creationId xmlns:a16="http://schemas.microsoft.com/office/drawing/2014/main" id="{81396399-D570-A0CF-D057-E1FA3448747F}"/>
              </a:ext>
            </a:extLst>
          </p:cNvPr>
          <p:cNvSpPr/>
          <p:nvPr/>
        </p:nvSpPr>
        <p:spPr>
          <a:xfrm rot="16200000">
            <a:off x="5662478" y="720965"/>
            <a:ext cx="1061755" cy="9603274"/>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vert="vert" rtlCol="0" anchor="ctr">
            <a:noAutofit/>
          </a:bodyPr>
          <a:lstStyle/>
          <a:p>
            <a:pPr algn="ctr"/>
            <a:endParaRPr lang="en-US" dirty="0"/>
          </a:p>
        </p:txBody>
      </p:sp>
    </p:spTree>
    <p:extLst>
      <p:ext uri="{BB962C8B-B14F-4D97-AF65-F5344CB8AC3E}">
        <p14:creationId xmlns:p14="http://schemas.microsoft.com/office/powerpoint/2010/main" val="78338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70F2-A293-AD35-4A7D-CAEC9201C901}"/>
              </a:ext>
            </a:extLst>
          </p:cNvPr>
          <p:cNvSpPr>
            <a:spLocks noGrp="1"/>
          </p:cNvSpPr>
          <p:nvPr>
            <p:ph type="title"/>
          </p:nvPr>
        </p:nvSpPr>
        <p:spPr/>
        <p:txBody>
          <a:bodyPr/>
          <a:lstStyle/>
          <a:p>
            <a:r>
              <a:rPr lang="en-AU" cap="none" dirty="0"/>
              <a:t>Australia Population Natural Increase  and Immigration Growth Rate from 2010 to 2020</a:t>
            </a:r>
          </a:p>
        </p:txBody>
      </p:sp>
      <p:pic>
        <p:nvPicPr>
          <p:cNvPr id="5" name="Picture 4">
            <a:extLst>
              <a:ext uri="{FF2B5EF4-FFF2-40B4-BE49-F238E27FC236}">
                <a16:creationId xmlns:a16="http://schemas.microsoft.com/office/drawing/2014/main" id="{08082B97-4BAD-532F-D0B2-CAD87189E02B}"/>
              </a:ext>
            </a:extLst>
          </p:cNvPr>
          <p:cNvPicPr>
            <a:picLocks noChangeAspect="1"/>
          </p:cNvPicPr>
          <p:nvPr/>
        </p:nvPicPr>
        <p:blipFill>
          <a:blip r:embed="rId2"/>
          <a:stretch>
            <a:fillRect/>
          </a:stretch>
        </p:blipFill>
        <p:spPr>
          <a:xfrm>
            <a:off x="0" y="2135147"/>
            <a:ext cx="6014719" cy="3918334"/>
          </a:xfrm>
          <a:prstGeom prst="rect">
            <a:avLst/>
          </a:prstGeom>
        </p:spPr>
      </p:pic>
      <p:pic>
        <p:nvPicPr>
          <p:cNvPr id="4" name="Picture 3">
            <a:extLst>
              <a:ext uri="{FF2B5EF4-FFF2-40B4-BE49-F238E27FC236}">
                <a16:creationId xmlns:a16="http://schemas.microsoft.com/office/drawing/2014/main" id="{AE645E6E-E7B7-0D29-13B9-046604D05390}"/>
              </a:ext>
            </a:extLst>
          </p:cNvPr>
          <p:cNvPicPr>
            <a:picLocks noChangeAspect="1"/>
          </p:cNvPicPr>
          <p:nvPr/>
        </p:nvPicPr>
        <p:blipFill>
          <a:blip r:embed="rId3"/>
          <a:stretch>
            <a:fillRect/>
          </a:stretch>
        </p:blipFill>
        <p:spPr>
          <a:xfrm>
            <a:off x="6177281" y="2044318"/>
            <a:ext cx="6014720" cy="4009163"/>
          </a:xfrm>
          <a:prstGeom prst="rect">
            <a:avLst/>
          </a:prstGeom>
        </p:spPr>
      </p:pic>
    </p:spTree>
    <p:extLst>
      <p:ext uri="{BB962C8B-B14F-4D97-AF65-F5344CB8AC3E}">
        <p14:creationId xmlns:p14="http://schemas.microsoft.com/office/powerpoint/2010/main" val="9796478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1208</TotalTime>
  <Words>1021</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Georgia</vt:lpstr>
      <vt:lpstr>Gill Sans MT</vt:lpstr>
      <vt:lpstr>Slack-Lato</vt:lpstr>
      <vt:lpstr>Gallery</vt:lpstr>
      <vt:lpstr>Analysis of Australia’s Population in relation to the world population.</vt:lpstr>
      <vt:lpstr>introduction</vt:lpstr>
      <vt:lpstr>Objectives of the Study</vt:lpstr>
      <vt:lpstr>Hypothesis</vt:lpstr>
      <vt:lpstr>Questions</vt:lpstr>
      <vt:lpstr>WBGAPI </vt:lpstr>
      <vt:lpstr>Data Exploration &amp; clean-up </vt:lpstr>
      <vt:lpstr>Data analysis</vt:lpstr>
      <vt:lpstr>Australia Population Natural Increase  and Immigration Growth Rate from 2010 to 2020</vt:lpstr>
      <vt:lpstr>Australia Net Population Growth Rate from 2010-2020 -- Migration Population Contribution in Australia population as of 2020</vt:lpstr>
      <vt:lpstr>Top 10 Countries Overseas Migration into Australia. 2010, 2015, 2020</vt:lpstr>
      <vt:lpstr>Final Analysis --  Australia  Population vs GDP Per Capita  Growth from 2010 to 2020</vt:lpstr>
      <vt:lpstr>World Population vs Australia Population Growth Rate from 2010 to 2020</vt:lpstr>
      <vt:lpstr>Australia Place in Top 10 Immigration countries based on Immigration Growth and GDP Per capita Growth for 2020</vt:lpstr>
      <vt:lpstr>Australia Projected Population with and without Migration for 2020-2030</vt:lpstr>
      <vt:lpstr>FINDINGS</vt:lpstr>
      <vt:lpstr>Conclusions</vt:lpstr>
      <vt:lpstr>Resources</vt:lpstr>
      <vt:lpstr>                               Questions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Analysis in Relation to Australia’s Population</dc:title>
  <dc:creator>James Le</dc:creator>
  <cp:lastModifiedBy>Kathleen Lopokoiyit</cp:lastModifiedBy>
  <cp:revision>27</cp:revision>
  <dcterms:created xsi:type="dcterms:W3CDTF">2022-06-21T09:10:33Z</dcterms:created>
  <dcterms:modified xsi:type="dcterms:W3CDTF">2022-06-27T08:07:36Z</dcterms:modified>
</cp:coreProperties>
</file>