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5"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12/14/2023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 Beautiful</a:t>
            </a:r>
          </a:p>
        </p:txBody>
      </p:sp>
      <p:sp>
        <p:nvSpPr>
          <p:cNvPr id="3" name="Subtitle 2"/>
          <p:cNvSpPr>
            <a:spLocks noGrp="1"/>
          </p:cNvSpPr>
          <p:nvPr>
            <p:ph type="subTitle" idx="1"/>
          </p:nvPr>
        </p:nvSpPr>
        <p:spPr/>
        <p:txBody>
          <a:bodyPr>
            <a:normAutofit/>
          </a:bodyPr>
          <a:lstStyle/>
          <a:p>
            <a:r>
              <a:rPr lang="en-US" dirty="0"/>
              <a:t>Submitted by: </a:t>
            </a:r>
            <a:r>
              <a:rPr lang="en-US" dirty="0" err="1"/>
              <a:t>Bijaya</a:t>
            </a:r>
            <a:r>
              <a:rPr lang="en-US" dirty="0"/>
              <a:t> Malla Thakuri</a:t>
            </a:r>
          </a:p>
          <a:p>
            <a:r>
              <a:rPr lang="en-US" dirty="0"/>
              <a:t>LCID: LC00017001156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out the Testing Technologies</a:t>
            </a:r>
          </a:p>
        </p:txBody>
      </p:sp>
      <p:sp>
        <p:nvSpPr>
          <p:cNvPr id="3" name="Content Placeholder 2"/>
          <p:cNvSpPr>
            <a:spLocks noGrp="1"/>
          </p:cNvSpPr>
          <p:nvPr>
            <p:ph idx="1"/>
          </p:nvPr>
        </p:nvSpPr>
        <p:spPr/>
        <p:txBody>
          <a:bodyPr/>
          <a:lstStyle/>
          <a:p>
            <a:pPr lvl="0">
              <a:lnSpc>
                <a:spcPct val="107000"/>
              </a:lnSpc>
              <a:spcBef>
                <a:spcPts val="0"/>
              </a:spcBef>
              <a:buFont typeface="Symbol" panose="05050102010706020507" pitchFamily="18" charset="2"/>
              <a:buChar char=""/>
            </a:pPr>
            <a:r>
              <a:rPr lang="en-GB" dirty="0">
                <a:ea typeface="Calibri" panose="020F0502020204030204" pitchFamily="34" charset="0"/>
                <a:cs typeface="Times New Roman" panose="02020603050405020304" pitchFamily="18" charset="0"/>
              </a:rPr>
              <a:t>Unit testing</a:t>
            </a:r>
            <a:endParaRPr lang="en-US" dirty="0">
              <a:ea typeface="Calibri" panose="020F0502020204030204" pitchFamily="34" charset="0"/>
              <a:cs typeface="Times New Roman" panose="02020603050405020304" pitchFamily="18" charset="0"/>
            </a:endParaRPr>
          </a:p>
          <a:p>
            <a:pPr lvl="0">
              <a:lnSpc>
                <a:spcPct val="107000"/>
              </a:lnSpc>
              <a:spcBef>
                <a:spcPts val="0"/>
              </a:spcBef>
              <a:buFont typeface="Symbol" panose="05050102010706020507" pitchFamily="18" charset="2"/>
              <a:buChar char=""/>
            </a:pPr>
            <a:r>
              <a:rPr lang="en-GB" dirty="0">
                <a:ea typeface="Calibri" panose="020F0502020204030204" pitchFamily="34" charset="0"/>
                <a:cs typeface="Times New Roman" panose="02020603050405020304" pitchFamily="18" charset="0"/>
              </a:rPr>
              <a:t>System testing</a:t>
            </a:r>
            <a:endParaRPr lang="en-US" dirty="0">
              <a:ea typeface="Calibri" panose="020F0502020204030204" pitchFamily="34" charset="0"/>
              <a:cs typeface="Times New Roman" panose="02020603050405020304" pitchFamily="18" charset="0"/>
            </a:endParaRPr>
          </a:p>
          <a:p>
            <a:pPr lvl="0">
              <a:lnSpc>
                <a:spcPct val="107000"/>
              </a:lnSpc>
              <a:spcBef>
                <a:spcPts val="0"/>
              </a:spcBef>
              <a:buFont typeface="Symbol" panose="05050102010706020507" pitchFamily="18" charset="2"/>
              <a:buChar char=""/>
            </a:pPr>
            <a:r>
              <a:rPr lang="en-GB" dirty="0">
                <a:ea typeface="Calibri" panose="020F0502020204030204" pitchFamily="34" charset="0"/>
                <a:cs typeface="Times New Roman" panose="02020603050405020304" pitchFamily="18" charset="0"/>
              </a:rPr>
              <a:t>Integration Testing</a:t>
            </a:r>
            <a:endParaRPr lang="en-US" dirty="0">
              <a:ea typeface="Calibri" panose="020F0502020204030204" pitchFamily="34" charset="0"/>
              <a:cs typeface="Times New Roman" panose="02020603050405020304" pitchFamily="18" charset="0"/>
            </a:endParaRPr>
          </a:p>
          <a:p>
            <a:pPr lvl="0">
              <a:lnSpc>
                <a:spcPct val="107000"/>
              </a:lnSpc>
              <a:spcBef>
                <a:spcPts val="0"/>
              </a:spcBef>
              <a:spcAft>
                <a:spcPts val="800"/>
              </a:spcAft>
              <a:buFont typeface="Symbol" panose="05050102010706020507" pitchFamily="18" charset="2"/>
              <a:buChar char=""/>
            </a:pPr>
            <a:r>
              <a:rPr lang="en-GB" dirty="0">
                <a:ea typeface="Calibri" panose="020F0502020204030204" pitchFamily="34" charset="0"/>
                <a:cs typeface="Times New Roman" panose="02020603050405020304" pitchFamily="18" charset="0"/>
              </a:rPr>
              <a:t>Acceptance Testing</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system</a:t>
            </a:r>
          </a:p>
        </p:txBody>
      </p:sp>
      <p:sp>
        <p:nvSpPr>
          <p:cNvPr id="3" name="Content Placeholder 2"/>
          <p:cNvSpPr>
            <a:spLocks noGrp="1"/>
          </p:cNvSpPr>
          <p:nvPr>
            <p:ph idx="1"/>
          </p:nvPr>
        </p:nvSpPr>
        <p:spPr/>
        <p:txBody>
          <a:bodyPr/>
          <a:lstStyle/>
          <a:p>
            <a:pPr lvl="0"/>
            <a:r>
              <a:rPr lang="en-US" dirty="0"/>
              <a:t>: The application's availability is subject to the geographic reach of product suppliers and may not cover all regions equally, potentially limiting access for some customers.</a:t>
            </a:r>
          </a:p>
          <a:p>
            <a:pPr lvl="0"/>
            <a:r>
              <a:rPr lang="en-US" dirty="0"/>
              <a:t>The application's reliance on digital interaction may hinder the ability to physically experience or test products before purchase, impacting the decision-making process for some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Organic skincare involves utilizing naturally derived ingredients free from synthetic chemicals and pesticides to promote skin health. By embracing these holistic and environmentally friendly practices, individuals can nurture their skin while minimizing potential harm to themselves and the planet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idx="1"/>
          </p:nvPr>
        </p:nvSpPr>
        <p:spPr/>
        <p:txBody>
          <a:bodyPr>
            <a:normAutofit/>
          </a:bodyPr>
          <a:lstStyle/>
          <a:p>
            <a:r>
              <a:rPr lang="en-US" dirty="0"/>
              <a:t> Introduction of the Project</a:t>
            </a:r>
          </a:p>
          <a:p>
            <a:r>
              <a:rPr lang="en-US" dirty="0"/>
              <a:t>About the Problem</a:t>
            </a:r>
          </a:p>
          <a:p>
            <a:r>
              <a:rPr lang="en-US" dirty="0"/>
              <a:t>Objective of the project</a:t>
            </a:r>
          </a:p>
          <a:p>
            <a:r>
              <a:rPr lang="en-US" dirty="0"/>
              <a:t>Scope of the project</a:t>
            </a:r>
          </a:p>
          <a:p>
            <a:r>
              <a:rPr lang="en-US" dirty="0"/>
              <a:t>Working Methodology</a:t>
            </a:r>
          </a:p>
          <a:p>
            <a:r>
              <a:rPr lang="en-US" dirty="0"/>
              <a:t>Hardware and Software used</a:t>
            </a:r>
          </a:p>
          <a:p>
            <a:r>
              <a:rPr lang="en-US" dirty="0"/>
              <a:t>Listing out the Testing Technologies</a:t>
            </a:r>
          </a:p>
          <a:p>
            <a:r>
              <a:rPr lang="en-US" dirty="0"/>
              <a:t>Limitations of the system</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the Project</a:t>
            </a:r>
          </a:p>
        </p:txBody>
      </p:sp>
      <p:sp>
        <p:nvSpPr>
          <p:cNvPr id="3" name="Content Placeholder 2"/>
          <p:cNvSpPr>
            <a:spLocks noGrp="1"/>
          </p:cNvSpPr>
          <p:nvPr>
            <p:ph idx="1"/>
          </p:nvPr>
        </p:nvSpPr>
        <p:spPr/>
        <p:txBody>
          <a:bodyPr/>
          <a:lstStyle/>
          <a:p>
            <a:pPr marL="0" indent="0">
              <a:buNone/>
            </a:pPr>
            <a:r>
              <a:rPr lang="en-US" dirty="0"/>
              <a:t>Bee Beauty is a organic skincare refers to the use of products made from natural, non-synthetic ingredients that are grown and processed without the use of synthetic chemicals, pesticides, or genetically modified organisms (GMOs).</a:t>
            </a:r>
          </a:p>
          <a:p>
            <a:pPr marL="0" indent="0">
              <a:buNone/>
            </a:pPr>
            <a:r>
              <a:rPr lang="en-US" dirty="0"/>
              <a:t>Our skincare product reveals the untold radiance and beauty of your skin, guiding you to a journey of revitalization and glow. Bee Beautiful Ecommerce Application – a platform dedicated to providing a curated selection of premium organic skincare products that not only pamper your skin but also reflect your commitment to self-care and sustainability. Join us on this journey to discover the transformative power of nature's goodness, right at your fingertips.</a:t>
            </a:r>
          </a:p>
          <a:p>
            <a:pPr marL="0" indent="0">
              <a:buNone/>
            </a:pP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Problem</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absence of a robust selection of organic skincare products has led to several pressing issues within the skincare industry and among consumers. These problems highlight the urgency for a solution like our Organic Skincare Ecommerce Application:</a:t>
            </a:r>
          </a:p>
          <a:p>
            <a:pPr marL="0" indent="0">
              <a:buNone/>
            </a:pPr>
            <a:r>
              <a:rPr lang="en-US" dirty="0"/>
              <a:t> </a:t>
            </a:r>
          </a:p>
          <a:p>
            <a:r>
              <a:rPr lang="en-US" dirty="0"/>
              <a:t>Health Concerns: Conventional skincare products often contain harmful chemicals, synthetic fragrances, and additives that can lead to skin irritations, allergies, and even more serious health issues over time. The lack of accessible organic alternatives exacerbates these health concerns.</a:t>
            </a:r>
          </a:p>
          <a:p>
            <a:pPr marL="0" indent="0">
              <a:buNone/>
            </a:pPr>
            <a:r>
              <a:rPr lang="en-US" dirty="0"/>
              <a:t> </a:t>
            </a:r>
          </a:p>
          <a:p>
            <a:r>
              <a:rPr lang="en-US" dirty="0"/>
              <a:t>Environmental Impact: Many non-organic skincare products are manufactured using processes that contribute to environmental degradation. The absence of organic options has resulted in the continued use of ingredients that harm ecosystems during production and disposal.</a:t>
            </a:r>
          </a:p>
          <a:p>
            <a:pPr marL="0" indent="0">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the project</a:t>
            </a:r>
          </a:p>
        </p:txBody>
      </p:sp>
      <p:sp>
        <p:nvSpPr>
          <p:cNvPr id="3" name="Content Placeholder 2"/>
          <p:cNvSpPr>
            <a:spLocks noGrp="1"/>
          </p:cNvSpPr>
          <p:nvPr>
            <p:ph idx="1"/>
          </p:nvPr>
        </p:nvSpPr>
        <p:spPr/>
        <p:txBody>
          <a:bodyPr/>
          <a:lstStyle/>
          <a:p>
            <a:pPr marL="0" indent="0">
              <a:buNone/>
            </a:pPr>
            <a:r>
              <a:rPr lang="en-US" dirty="0"/>
              <a:t>Some objectives are mentioned below:</a:t>
            </a:r>
          </a:p>
          <a:p>
            <a:pPr lvl="0"/>
            <a:r>
              <a:rPr lang="en-US" dirty="0"/>
              <a:t>Ensure customers have access to a diverse range of effective and safe options.</a:t>
            </a:r>
          </a:p>
          <a:p>
            <a:pPr lvl="0"/>
            <a:r>
              <a:rPr lang="en-US" dirty="0"/>
              <a:t>Prioritize the well-being of customers by providing skincare products free from harmful chemicals, promoting healthier skin and reducing the risk of allergies and irritations.</a:t>
            </a:r>
          </a:p>
          <a:p>
            <a:r>
              <a:rPr lang="en-US" dirty="0"/>
              <a:t>Build consumer trust by providing clear product information, ingredient lists, and certifications, enabling customers to make informed decisions about the organic authenticity of the products they purchase</a:t>
            </a:r>
          </a:p>
          <a:p>
            <a:pPr lvl="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p:txBody>
          <a:bodyPr/>
          <a:lstStyle/>
          <a:p>
            <a:pPr lvl="0"/>
            <a:r>
              <a:rPr lang="en-US" dirty="0"/>
              <a:t>The application aims to provide a comprehensive platform for purchasing, learning about, and engaging with a diverse range of premium organic skincare products.</a:t>
            </a:r>
          </a:p>
          <a:p>
            <a:pPr lvl="0"/>
            <a:r>
              <a:rPr lang="en-US" dirty="0"/>
              <a:t>The application offers a wide array of ethically sourced and environmentally friendly organic skincare products, fostering a community of conscious consumers.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Methodology</a:t>
            </a:r>
          </a:p>
        </p:txBody>
      </p:sp>
      <p:sp>
        <p:nvSpPr>
          <p:cNvPr id="6" name="Content Placeholder 5"/>
          <p:cNvSpPr>
            <a:spLocks noGrp="1"/>
          </p:cNvSpPr>
          <p:nvPr>
            <p:ph idx="1"/>
          </p:nvPr>
        </p:nvSpPr>
        <p:spPr/>
        <p:txBody>
          <a:bodyPr>
            <a:normAutofit fontScale="92500" lnSpcReduction="10000"/>
          </a:bodyPr>
          <a:lstStyle/>
          <a:p>
            <a:pPr marL="571500" indent="0">
              <a:lnSpc>
                <a:spcPct val="106000"/>
              </a:lnSpc>
              <a:buNone/>
            </a:pPr>
            <a:r>
              <a:rPr lang="en-US" dirty="0">
                <a:latin typeface="Calibri" panose="020F0502020204030204" pitchFamily="34" charset="0"/>
                <a:ea typeface="Times New Roman" panose="02020603050405020304" pitchFamily="18" charset="0"/>
                <a:cs typeface="Times New Roman" panose="02020603050405020304" pitchFamily="18" charset="0"/>
              </a:rPr>
              <a:t>The Agile model is an approach used in software development and project management. It’s like building something step by step, getting feedback along the way, and making improvements as you go.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571500" indent="0">
              <a:lnSpc>
                <a:spcPct val="106000"/>
              </a:lnSpc>
              <a:buNone/>
            </a:pPr>
            <a:r>
              <a:rPr lang="en-US" dirty="0">
                <a:latin typeface="Calibri" panose="020F0502020204030204" pitchFamily="34" charset="0"/>
                <a:ea typeface="Times New Roman" panose="02020603050405020304" pitchFamily="18" charset="0"/>
                <a:cs typeface="Times New Roman" panose="02020603050405020304" pitchFamily="18" charset="0"/>
              </a:rPr>
              <a:t>Agile breaks the work into smaller parts called “sprints”. Each sprint is a short period, like a week or two, where you focus on creating a specific part of the project. You build, test, and improve that part before moving on to the next.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lvl="0"/>
            <a:r>
              <a:rPr lang="en-US" sz="1400" dirty="0"/>
              <a:t>Planning</a:t>
            </a:r>
          </a:p>
          <a:p>
            <a:pPr lvl="0"/>
            <a:r>
              <a:rPr lang="en-US" sz="1400" dirty="0"/>
              <a:t>Requirements Analysis</a:t>
            </a:r>
          </a:p>
          <a:p>
            <a:pPr lvl="0"/>
            <a:r>
              <a:rPr lang="en-US" sz="1400" dirty="0"/>
              <a:t>Design</a:t>
            </a:r>
          </a:p>
          <a:p>
            <a:pPr lvl="0"/>
            <a:r>
              <a:rPr lang="en-US" sz="1400" dirty="0"/>
              <a:t>Building</a:t>
            </a:r>
          </a:p>
          <a:p>
            <a:pPr lvl="0"/>
            <a:r>
              <a:rPr lang="en-US" sz="1400" dirty="0"/>
              <a:t>Unit Testing</a:t>
            </a:r>
          </a:p>
          <a:p>
            <a:pPr lvl="0"/>
            <a:r>
              <a:rPr lang="en-US" sz="1400" dirty="0"/>
              <a:t>Acceptance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1054"/>
            <a:ext cx="8911687" cy="721893"/>
          </a:xfrm>
        </p:spPr>
        <p:txBody>
          <a:bodyPr>
            <a:normAutofit fontScale="90000"/>
          </a:bodyPr>
          <a:lstStyle/>
          <a:p>
            <a:pPr marL="571500" indent="0">
              <a:lnSpc>
                <a:spcPct val="106000"/>
              </a:lnSpc>
            </a:pPr>
            <a:br>
              <a:rPr lang="en-US" sz="2800" dirty="0">
                <a:latin typeface="Calibri" panose="020F0502020204030204" pitchFamily="34" charset="0"/>
                <a:ea typeface="Times New Roman" panose="02020603050405020304" pitchFamily="18" charset="0"/>
                <a:cs typeface="Times New Roman" panose="02020603050405020304" pitchFamily="18" charset="0"/>
              </a:rPr>
            </a:br>
            <a:r>
              <a:rPr lang="en-US" dirty="0">
                <a:latin typeface="Calibri" panose="020F0502020204030204" pitchFamily="34" charset="0"/>
                <a:ea typeface="Times New Roman" panose="02020603050405020304" pitchFamily="18" charset="0"/>
                <a:cs typeface="Times New Roman" panose="02020603050405020304" pitchFamily="18" charset="0"/>
              </a:rPr>
              <a:t>Here is a graphical illustration of the Agile Model:</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9626" y="1652588"/>
            <a:ext cx="5714573" cy="4259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used</a:t>
            </a:r>
          </a:p>
        </p:txBody>
      </p:sp>
      <p:sp>
        <p:nvSpPr>
          <p:cNvPr id="3" name="Content Placeholder 2"/>
          <p:cNvSpPr>
            <a:spLocks noGrp="1"/>
          </p:cNvSpPr>
          <p:nvPr>
            <p:ph idx="1"/>
          </p:nvPr>
        </p:nvSpPr>
        <p:spPr/>
        <p:txBody>
          <a:bodyPr>
            <a:normAutofit lnSpcReduction="10000"/>
          </a:bodyPr>
          <a:lstStyle/>
          <a:p>
            <a:pPr marL="0" marR="0" algn="just">
              <a:lnSpc>
                <a:spcPct val="107000"/>
              </a:lnSpc>
              <a:spcBef>
                <a:spcPts val="0"/>
              </a:spcBef>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Hardware used: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Arial" panose="020B0604020202020204" pitchFamily="34" charset="0"/>
              <a:buChar char="•"/>
            </a:pPr>
            <a:r>
              <a:rPr lang="en-US" kern="0" dirty="0">
                <a:latin typeface="Times New Roman" panose="02020603050405020304" pitchFamily="18" charset="0"/>
                <a:ea typeface="SimSun" panose="02010600030101010101" pitchFamily="2" charset="-122"/>
                <a:cs typeface="Times New Roman" panose="02020603050405020304" pitchFamily="18" charset="0"/>
              </a:rPr>
              <a:t>Processor : Intel CORE i5</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Arial" panose="020B0604020202020204" pitchFamily="34" charset="0"/>
              <a:buChar char="•"/>
            </a:pPr>
            <a:r>
              <a:rPr lang="en-US" kern="0" dirty="0">
                <a:latin typeface="Times New Roman" panose="02020603050405020304" pitchFamily="18" charset="0"/>
                <a:ea typeface="SimSun" panose="02010600030101010101" pitchFamily="2" charset="-122"/>
                <a:cs typeface="Times New Roman" panose="02020603050405020304" pitchFamily="18" charset="0"/>
              </a:rPr>
              <a:t>RAM : 8.00 GB</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Arial" panose="020B0604020202020204" pitchFamily="34" charset="0"/>
              <a:buChar char="•"/>
            </a:pPr>
            <a:r>
              <a:rPr lang="en-US" kern="0" dirty="0">
                <a:latin typeface="Times New Roman" panose="02020603050405020304" pitchFamily="18" charset="0"/>
                <a:ea typeface="SimSun" panose="02010600030101010101" pitchFamily="2" charset="-122"/>
                <a:cs typeface="Times New Roman" panose="02020603050405020304" pitchFamily="18" charset="0"/>
              </a:rPr>
              <a:t>SSD : 228 GB</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Arial" panose="020B0604020202020204" pitchFamily="34" charset="0"/>
              <a:buChar char="•"/>
            </a:pPr>
            <a:r>
              <a:rPr lang="en-US" kern="0" dirty="0">
                <a:latin typeface="Times New Roman" panose="02020603050405020304" pitchFamily="18" charset="0"/>
                <a:ea typeface="SimSun" panose="02010600030101010101" pitchFamily="2" charset="-122"/>
                <a:cs typeface="Times New Roman" panose="02020603050405020304" pitchFamily="18" charset="0"/>
              </a:rPr>
              <a:t>HDD : 1TB</a:t>
            </a:r>
          </a:p>
          <a:p>
            <a:pPr marL="0" indent="0">
              <a:lnSpc>
                <a:spcPct val="107000"/>
              </a:lnSpc>
              <a:spcBef>
                <a:spcPts val="0"/>
              </a:spcBef>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n-US" b="1" kern="0" dirty="0">
                <a:latin typeface="Times New Roman" panose="02020603050405020304" pitchFamily="18" charset="0"/>
                <a:ea typeface="SimSun" panose="02010600030101010101" pitchFamily="2" charset="-122"/>
                <a:cs typeface="Times New Roman" panose="02020603050405020304" pitchFamily="18" charset="0"/>
              </a:rPr>
              <a:t>Software used: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Visual Studio Code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buFont typeface="Symbol" panose="05050102010706020507" pitchFamily="18"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Frontend</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React</a:t>
            </a:r>
          </a:p>
          <a:p>
            <a:pPr marL="0" indent="0">
              <a:lnSpc>
                <a:spcPct val="107000"/>
              </a:lnSpc>
              <a:spcBef>
                <a:spcPts val="0"/>
              </a:spcBef>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Backend</a:t>
            </a:r>
          </a:p>
          <a:p>
            <a:pPr>
              <a:lnSpc>
                <a:spcPct val="107000"/>
              </a:lnSpc>
              <a:spcBef>
                <a:spcPts val="0"/>
              </a:spcBef>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Django</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TotalTime>
  <Words>682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Symbol</vt:lpstr>
      <vt:lpstr>Times New Roman</vt:lpstr>
      <vt:lpstr>Wingdings 3</vt:lpstr>
      <vt:lpstr>Wisp</vt:lpstr>
      <vt:lpstr>Bee Beautiful</vt:lpstr>
      <vt:lpstr>Table of Content</vt:lpstr>
      <vt:lpstr>Introduction of the Project</vt:lpstr>
      <vt:lpstr>About the Problem</vt:lpstr>
      <vt:lpstr>Objective of the project</vt:lpstr>
      <vt:lpstr>Scope of the project</vt:lpstr>
      <vt:lpstr>Working Methodology</vt:lpstr>
      <vt:lpstr> Here is a graphical illustration of the Agile Model:</vt:lpstr>
      <vt:lpstr>Hardware and Software used</vt:lpstr>
      <vt:lpstr>Listing out the Testing Technologies</vt:lpstr>
      <vt:lpstr>Limitations of the 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 Beautiful</dc:title>
  <dc:creator>dell</dc:creator>
  <cp:lastModifiedBy>lopsang lama</cp:lastModifiedBy>
  <cp:revision>11</cp:revision>
  <dcterms:created xsi:type="dcterms:W3CDTF">2023-08-16T15:45:00Z</dcterms:created>
  <dcterms:modified xsi:type="dcterms:W3CDTF">2023-12-14T08:11:39Z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663ADE9DCFC845BCBD281FC50E91BDEE_12</vt:lpwstr>
  </property>
  <property fmtid="{D5CDD505-2E9C-101B-9397-08002B2CF9AE}" pid="3" name="KSOProductBuildVer">
    <vt:lpwstr>1033-12.2.0.13215</vt:lpwstr>
  </property>
</Properties>
</file>