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B7A3-21F8-0D0F-B13B-EDCFF1671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6F02F-7E16-601D-D93D-8254BA189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B3749-E486-A969-63A7-F71C67E5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FF25-94F0-40D6-A10A-086B1FFCC00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2708-2889-4E2E-535F-E1745F78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AD65-DF05-CBF8-340E-92FDF73E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5292-A4FC-4B18-AEAA-0E89302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5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B4A0-FCCC-8460-B74C-D2E487DF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D5846-590E-A8FB-B996-FB1619AFA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6F77-CD58-1664-A8BB-BC8DC9D7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FF25-94F0-40D6-A10A-086B1FFCC00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35E9-67E8-64FE-DAA0-23BB91C6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5225-C481-380F-3A31-A457089A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5292-A4FC-4B18-AEAA-0E89302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5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E5719-8592-21C0-9027-3D9AA2A59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DD72A-1C75-B9EF-0A37-4D25576C8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9F44-5376-CE80-3226-9633204A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FF25-94F0-40D6-A10A-086B1FFCC00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DEDF-4AAA-22B2-A0AB-3BB08F5C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7C54-664F-280D-08F4-DC07A4F5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5292-A4FC-4B18-AEAA-0E89302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5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24C4-B7EE-2ABA-B62A-765A1770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E8B1C-C5E8-A992-C6F1-9F6363CD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B1C8-B738-5F34-4D0B-1F29B54C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FF25-94F0-40D6-A10A-086B1FFCC00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5F7AD-75FB-C177-746D-064AC9ED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9D9D8-5911-63F9-3B8A-C6F55240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5292-A4FC-4B18-AEAA-0E89302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5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8864-CE69-8BC0-E8F5-49AF1925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070E6-7386-B855-C4E7-F5ADD5102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4337-A475-5CFB-6217-459B0B79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FF25-94F0-40D6-A10A-086B1FFCC00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90AA4-48AB-9806-6E94-4FC3504E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FD13-2D9A-6E42-4C4B-6F63EC26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5292-A4FC-4B18-AEAA-0E89302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6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4C6C-CF90-5ECD-3A3F-7E2F9DF6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E758-4F7C-BEA1-0AFD-5B5D0A3F9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5BD93-B14B-D3EB-6BF0-32C620C34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C5259-9598-3D69-483F-3D2BC5BB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FF25-94F0-40D6-A10A-086B1FFCC00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EC7C6-9072-46F9-F3AC-CE5D68EC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4ABEC-013B-8B49-6AA8-E17F5359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5292-A4FC-4B18-AEAA-0E89302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19F2-7485-8AD1-3039-ED39B706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DC6A7-D54F-C4F1-E5FC-1B01E7D04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4EDF7-2699-7846-A542-2712B96B7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E0E5C-B5DD-07F0-45D1-38D30BA5A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D4083-A5DC-9A6D-07D2-514C1BF26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B78E2-5C4B-F29B-6A9B-3AE1F15A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FF25-94F0-40D6-A10A-086B1FFCC00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331DD-B0EF-BD66-67F9-170E2AB7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62661-9F3F-5EA2-8B00-1E0589F9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5292-A4FC-4B18-AEAA-0E89302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6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3B15-500C-3DB4-632E-2012EEEA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535CB-0C7E-4BE7-0102-7444DE2F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FF25-94F0-40D6-A10A-086B1FFCC00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8F02-E317-22FC-F925-12136A0E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BD669-031A-D7A5-4B7D-0D044F70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5292-A4FC-4B18-AEAA-0E89302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5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DB190-CC45-EE31-F3A6-EDE8C6CF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FF25-94F0-40D6-A10A-086B1FFCC00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EAE17-8670-ACFC-5EA1-3FBD1469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2BCC7-B351-5C44-35B4-3FD72860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5292-A4FC-4B18-AEAA-0E89302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0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0658-5B51-7964-7C66-A53690C4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A7E0-7D2B-F050-DE35-833857D4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06D7D-8395-38C8-1796-448AB5BE0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501B5-29A2-5259-7ED6-D9C9D655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FF25-94F0-40D6-A10A-086B1FFCC00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9D09A-791F-CFD3-EB38-07F2BBCD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41343-2EDE-3641-4033-DA63A5AC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5292-A4FC-4B18-AEAA-0E89302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7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732D-827C-ABAC-2D6B-97A1A9A2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76662-C24B-61A6-6FED-73BF1C20A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985D5-C741-CECD-5517-A21673DDC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4B63F-D125-BBC7-BC25-29B251CD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FF25-94F0-40D6-A10A-086B1FFCC00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506E8-34D7-BEBD-4EB9-97D80651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CEE0F-182F-7C5C-B0CC-8786AFAA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5292-A4FC-4B18-AEAA-0E89302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AEA26-F967-D05B-61F8-C2A3387B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65EC-B711-582B-2593-BFE24AD3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0545-7838-AD13-C599-D625E9B30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DFF25-94F0-40D6-A10A-086B1FFCC00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9A228-B859-B6CC-CC27-2561E758A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7C3EA-63EA-21DF-E33E-5A446C3E1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55292-A4FC-4B18-AEAA-0E893025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9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AE8AC6-D80A-14DB-D409-A74A7C99DAF4}"/>
              </a:ext>
            </a:extLst>
          </p:cNvPr>
          <p:cNvSpPr/>
          <p:nvPr/>
        </p:nvSpPr>
        <p:spPr>
          <a:xfrm>
            <a:off x="1533830" y="2458065"/>
            <a:ext cx="2290918" cy="1347018"/>
          </a:xfrm>
          <a:prstGeom prst="ellipse">
            <a:avLst/>
          </a:prstGeom>
          <a:solidFill>
            <a:schemeClr val="accent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7531-9646-E9FA-6B1E-A04D04EA3F74}"/>
              </a:ext>
            </a:extLst>
          </p:cNvPr>
          <p:cNvSpPr/>
          <p:nvPr/>
        </p:nvSpPr>
        <p:spPr>
          <a:xfrm>
            <a:off x="5275005" y="2458065"/>
            <a:ext cx="2290918" cy="1347018"/>
          </a:xfrm>
          <a:prstGeom prst="ellipse">
            <a:avLst/>
          </a:prstGeom>
          <a:solidFill>
            <a:schemeClr val="accent6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4A9548-2A85-EE7D-09B3-55D4B73A8407}"/>
              </a:ext>
            </a:extLst>
          </p:cNvPr>
          <p:cNvSpPr/>
          <p:nvPr/>
        </p:nvSpPr>
        <p:spPr>
          <a:xfrm>
            <a:off x="8957186" y="2458065"/>
            <a:ext cx="2290918" cy="1347018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B50E3-2ECB-A5B6-3693-636C711E31BE}"/>
              </a:ext>
            </a:extLst>
          </p:cNvPr>
          <p:cNvSpPr txBox="1"/>
          <p:nvPr/>
        </p:nvSpPr>
        <p:spPr>
          <a:xfrm>
            <a:off x="1779639" y="2595715"/>
            <a:ext cx="1976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</a:t>
            </a:r>
            <a:r>
              <a:rPr lang="de-DE" sz="2000" b="1" dirty="0"/>
              <a:t>Observation </a:t>
            </a:r>
          </a:p>
          <a:p>
            <a:r>
              <a:rPr lang="de-DE" sz="2000" b="1" dirty="0"/>
              <a:t>             &amp; </a:t>
            </a:r>
          </a:p>
          <a:p>
            <a:r>
              <a:rPr lang="de-DE" sz="2000" b="1" dirty="0"/>
              <a:t>  Experiment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D4B58-6C5D-7098-C93B-FB4EAE5BF5AE}"/>
              </a:ext>
            </a:extLst>
          </p:cNvPr>
          <p:cNvSpPr txBox="1"/>
          <p:nvPr/>
        </p:nvSpPr>
        <p:spPr>
          <a:xfrm>
            <a:off x="5353664" y="2931519"/>
            <a:ext cx="226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</a:t>
            </a:r>
            <a:r>
              <a:rPr lang="de-DE" sz="2000" b="1" dirty="0"/>
              <a:t>Natural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A73A3-9C8D-18E2-B2A9-FC6D75A334C2}"/>
              </a:ext>
            </a:extLst>
          </p:cNvPr>
          <p:cNvSpPr txBox="1"/>
          <p:nvPr/>
        </p:nvSpPr>
        <p:spPr>
          <a:xfrm>
            <a:off x="8957186" y="2931519"/>
            <a:ext cx="25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Theoretical Model</a:t>
            </a:r>
          </a:p>
        </p:txBody>
      </p:sp>
      <p:pic>
        <p:nvPicPr>
          <p:cNvPr id="11" name="Graphic 10" descr="Transfer with solid fill">
            <a:extLst>
              <a:ext uri="{FF2B5EF4-FFF2-40B4-BE49-F238E27FC236}">
                <a16:creationId xmlns:a16="http://schemas.microsoft.com/office/drawing/2014/main" id="{7628D2B8-07A0-8E9A-952E-02A2024EA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311" y="2750574"/>
            <a:ext cx="1076631" cy="762000"/>
          </a:xfrm>
          <a:prstGeom prst="rect">
            <a:avLst/>
          </a:prstGeom>
        </p:spPr>
      </p:pic>
      <p:pic>
        <p:nvPicPr>
          <p:cNvPr id="12" name="Graphic 11" descr="Transfer with solid fill">
            <a:extLst>
              <a:ext uri="{FF2B5EF4-FFF2-40B4-BE49-F238E27FC236}">
                <a16:creationId xmlns:a16="http://schemas.microsoft.com/office/drawing/2014/main" id="{F07E043C-BE34-5259-1D9D-9209D46B5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3239" y="2752043"/>
            <a:ext cx="1076631" cy="762000"/>
          </a:xfrm>
          <a:prstGeom prst="rect">
            <a:avLst/>
          </a:prstGeom>
        </p:spPr>
      </p:pic>
      <p:sp>
        <p:nvSpPr>
          <p:cNvPr id="17" name="Right Bracket 16">
            <a:extLst>
              <a:ext uri="{FF2B5EF4-FFF2-40B4-BE49-F238E27FC236}">
                <a16:creationId xmlns:a16="http://schemas.microsoft.com/office/drawing/2014/main" id="{04B67B0F-6F49-3C8C-E38D-2201CA81A9FA}"/>
              </a:ext>
            </a:extLst>
          </p:cNvPr>
          <p:cNvSpPr/>
          <p:nvPr/>
        </p:nvSpPr>
        <p:spPr>
          <a:xfrm rot="16200000">
            <a:off x="6069258" y="-1755141"/>
            <a:ext cx="569679" cy="7300453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6649A370-8B9A-2780-7B06-0680F7B44E3C}"/>
              </a:ext>
            </a:extLst>
          </p:cNvPr>
          <p:cNvSpPr/>
          <p:nvPr/>
        </p:nvSpPr>
        <p:spPr>
          <a:xfrm rot="5400000">
            <a:off x="6069258" y="701597"/>
            <a:ext cx="569679" cy="7300453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AB9AE1-9E36-8E6C-308E-2A9353BAFDA7}"/>
                  </a:ext>
                </a:extLst>
              </p:cNvPr>
              <p:cNvSpPr txBox="1"/>
              <p:nvPr/>
            </p:nvSpPr>
            <p:spPr>
              <a:xfrm rot="5400000">
                <a:off x="9431595" y="1968598"/>
                <a:ext cx="11946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AB9AE1-9E36-8E6C-308E-2A9353BAF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431595" y="1968598"/>
                <a:ext cx="1194619" cy="369332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7EBF66-ECD9-ECDB-5FDA-82A4C2879203}"/>
                  </a:ext>
                </a:extLst>
              </p:cNvPr>
              <p:cNvSpPr txBox="1"/>
              <p:nvPr/>
            </p:nvSpPr>
            <p:spPr>
              <a:xfrm rot="16200000">
                <a:off x="2081980" y="3925217"/>
                <a:ext cx="11946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7EBF66-ECD9-ECDB-5FDA-82A4C2879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81980" y="3925217"/>
                <a:ext cx="1194619" cy="369332"/>
              </a:xfrm>
              <a:prstGeom prst="rect">
                <a:avLst/>
              </a:prstGeom>
              <a:blipFill>
                <a:blip r:embed="rId5"/>
                <a:stretch>
                  <a:fillRect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5A081E8-8C12-B3AA-2C3C-21803079426E}"/>
              </a:ext>
            </a:extLst>
          </p:cNvPr>
          <p:cNvSpPr txBox="1"/>
          <p:nvPr/>
        </p:nvSpPr>
        <p:spPr>
          <a:xfrm>
            <a:off x="4977580" y="1127555"/>
            <a:ext cx="4670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Infer model parameters</a:t>
            </a:r>
            <a:endParaRPr 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D67E0D-ED65-C84F-F618-6E3A3CC470D0}"/>
              </a:ext>
            </a:extLst>
          </p:cNvPr>
          <p:cNvSpPr txBox="1"/>
          <p:nvPr/>
        </p:nvSpPr>
        <p:spPr>
          <a:xfrm>
            <a:off x="4977580" y="4707193"/>
            <a:ext cx="454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Guide new experiments</a:t>
            </a:r>
            <a:endParaRPr 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7B6267-56AE-7494-D224-6AF7C6B81696}"/>
              </a:ext>
            </a:extLst>
          </p:cNvPr>
          <p:cNvSpPr txBox="1"/>
          <p:nvPr/>
        </p:nvSpPr>
        <p:spPr>
          <a:xfrm>
            <a:off x="1779639" y="5730445"/>
            <a:ext cx="1001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</a:t>
            </a:r>
            <a:r>
              <a:rPr lang="en-US" dirty="0"/>
              <a:t>: Cycle of Information Flow Among the Natural World, Theoretical, and Experimental Efforts to Understand the System.</a:t>
            </a:r>
          </a:p>
        </p:txBody>
      </p:sp>
    </p:spTree>
    <p:extLst>
      <p:ext uri="{BB962C8B-B14F-4D97-AF65-F5344CB8AC3E}">
        <p14:creationId xmlns:p14="http://schemas.microsoft.com/office/powerpoint/2010/main" val="410550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AC262E0-7C8E-5969-004E-4ECA1B740318}"/>
              </a:ext>
            </a:extLst>
          </p:cNvPr>
          <p:cNvSpPr/>
          <p:nvPr/>
        </p:nvSpPr>
        <p:spPr>
          <a:xfrm>
            <a:off x="3382912" y="1005959"/>
            <a:ext cx="1986118" cy="18836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1FA2F1-822F-0686-8D09-AEAD3D18C0FA}"/>
              </a:ext>
            </a:extLst>
          </p:cNvPr>
          <p:cNvCxnSpPr>
            <a:cxnSpLocks/>
          </p:cNvCxnSpPr>
          <p:nvPr/>
        </p:nvCxnSpPr>
        <p:spPr>
          <a:xfrm flipV="1">
            <a:off x="2261419" y="314632"/>
            <a:ext cx="0" cy="4965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167A6C-DEF0-5EBF-14F7-AC7886075723}"/>
              </a:ext>
            </a:extLst>
          </p:cNvPr>
          <p:cNvCxnSpPr>
            <a:cxnSpLocks/>
          </p:cNvCxnSpPr>
          <p:nvPr/>
        </p:nvCxnSpPr>
        <p:spPr>
          <a:xfrm>
            <a:off x="2261419" y="5279923"/>
            <a:ext cx="95569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0DBFBD-0ED1-D08F-94A5-B24D74EB9AA9}"/>
              </a:ext>
            </a:extLst>
          </p:cNvPr>
          <p:cNvSpPr txBox="1"/>
          <p:nvPr/>
        </p:nvSpPr>
        <p:spPr>
          <a:xfrm rot="16200000">
            <a:off x="434126" y="1771923"/>
            <a:ext cx="297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Accuracy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017F0-EFDB-6069-70F5-9E4D86965ACA}"/>
              </a:ext>
            </a:extLst>
          </p:cNvPr>
          <p:cNvSpPr txBox="1"/>
          <p:nvPr/>
        </p:nvSpPr>
        <p:spPr>
          <a:xfrm>
            <a:off x="5506063" y="5408384"/>
            <a:ext cx="371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Calculation Intensity</a:t>
            </a:r>
            <a:endParaRPr 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37D4AB-E78C-6B4E-BD92-6947786896E7}"/>
              </a:ext>
            </a:extLst>
          </p:cNvPr>
          <p:cNvSpPr txBox="1"/>
          <p:nvPr/>
        </p:nvSpPr>
        <p:spPr>
          <a:xfrm>
            <a:off x="3238170" y="1221858"/>
            <a:ext cx="3765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                            CME</a:t>
            </a:r>
          </a:p>
          <a:p>
            <a:r>
              <a:rPr lang="de-DE" sz="1600" b="1" dirty="0"/>
              <a:t>                       SSA</a:t>
            </a:r>
          </a:p>
          <a:p>
            <a:r>
              <a:rPr lang="de-DE" sz="1600" b="1" dirty="0"/>
              <a:t>               Tau-Leaping</a:t>
            </a:r>
          </a:p>
          <a:p>
            <a:r>
              <a:rPr lang="de-DE" sz="1600" b="1" dirty="0"/>
              <a:t>               CLE</a:t>
            </a:r>
          </a:p>
          <a:p>
            <a:r>
              <a:rPr lang="de-DE" sz="1600" b="1" dirty="0"/>
              <a:t>       MultiScale</a:t>
            </a:r>
            <a:endParaRPr 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7BE3A-4952-A231-9A61-7EC2D80B7D25}"/>
              </a:ext>
            </a:extLst>
          </p:cNvPr>
          <p:cNvSpPr txBox="1"/>
          <p:nvPr/>
        </p:nvSpPr>
        <p:spPr>
          <a:xfrm>
            <a:off x="2536720" y="904414"/>
            <a:ext cx="96552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                                                                                                Molecular Dynamics</a:t>
            </a:r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Individual-Based</a:t>
            </a:r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Spatial Discrete Stochastic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Discrete Stochastic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Continuous Stochastic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Continuous Deterministic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CA059B-09E8-2662-20E6-2B9CEE2A11EC}"/>
              </a:ext>
            </a:extLst>
          </p:cNvPr>
          <p:cNvSpPr/>
          <p:nvPr/>
        </p:nvSpPr>
        <p:spPr>
          <a:xfrm>
            <a:off x="6395883" y="4053046"/>
            <a:ext cx="1936955" cy="10162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C4546C-D95F-A561-485D-BB11A97E4A40}"/>
              </a:ext>
            </a:extLst>
          </p:cNvPr>
          <p:cNvSpPr txBox="1"/>
          <p:nvPr/>
        </p:nvSpPr>
        <p:spPr>
          <a:xfrm>
            <a:off x="6730179" y="4242743"/>
            <a:ext cx="1691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Runge-Kutta </a:t>
            </a:r>
          </a:p>
          <a:p>
            <a:r>
              <a:rPr lang="de-DE" sz="1600" b="1" dirty="0"/>
              <a:t>Euler Method</a:t>
            </a:r>
            <a:endParaRPr lang="en-US" sz="1600" b="1" dirty="0"/>
          </a:p>
        </p:txBody>
      </p:sp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963E95E6-AC26-1946-CDBA-17B06D064D98}"/>
              </a:ext>
            </a:extLst>
          </p:cNvPr>
          <p:cNvSpPr/>
          <p:nvPr/>
        </p:nvSpPr>
        <p:spPr>
          <a:xfrm>
            <a:off x="5546900" y="4561195"/>
            <a:ext cx="760494" cy="168700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69F75022-B336-A0BE-BD72-FE871A894F26}"/>
              </a:ext>
            </a:extLst>
          </p:cNvPr>
          <p:cNvSpPr/>
          <p:nvPr/>
        </p:nvSpPr>
        <p:spPr>
          <a:xfrm rot="12984946">
            <a:off x="5065912" y="2718064"/>
            <a:ext cx="492496" cy="158429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572497-F9D5-969C-4776-32D1032AF256}"/>
              </a:ext>
            </a:extLst>
          </p:cNvPr>
          <p:cNvSpPr txBox="1"/>
          <p:nvPr/>
        </p:nvSpPr>
        <p:spPr>
          <a:xfrm>
            <a:off x="1494504" y="5963866"/>
            <a:ext cx="1002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Comparison of Modelling and Simulation Methods Based on Accuracy versus Computational Difficulty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1805B64-86E4-4DA4-F174-FB2D54985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48" y="3394707"/>
            <a:ext cx="38103" cy="6858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E158DDA-F460-1C01-4D33-A9C5B8B03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224" y="3402327"/>
            <a:ext cx="129551" cy="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7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90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loqman samani</dc:creator>
  <cp:lastModifiedBy>loqman samani</cp:lastModifiedBy>
  <cp:revision>2</cp:revision>
  <dcterms:created xsi:type="dcterms:W3CDTF">2024-03-26T16:01:57Z</dcterms:created>
  <dcterms:modified xsi:type="dcterms:W3CDTF">2024-03-28T12:58:59Z</dcterms:modified>
</cp:coreProperties>
</file>