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B75B76-9D04-1BAA-DF38-F8614AB569F6}" v="1331" dt="2024-07-14T07:06: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C967C2-F2E1-C036-8579-31195B8C2947}"/>
              </a:ext>
            </a:extLst>
          </p:cNvPr>
          <p:cNvSpPr/>
          <p:nvPr/>
        </p:nvSpPr>
        <p:spPr>
          <a:xfrm>
            <a:off x="7927361" y="1523126"/>
            <a:ext cx="1959428" cy="702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E0EF77-2736-94C6-ACF2-1707238310DC}"/>
              </a:ext>
            </a:extLst>
          </p:cNvPr>
          <p:cNvSpPr/>
          <p:nvPr/>
        </p:nvSpPr>
        <p:spPr>
          <a:xfrm>
            <a:off x="7927361" y="3848711"/>
            <a:ext cx="1959428" cy="702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A03991-323F-0076-6A31-45700E1433AD}"/>
              </a:ext>
            </a:extLst>
          </p:cNvPr>
          <p:cNvSpPr/>
          <p:nvPr/>
        </p:nvSpPr>
        <p:spPr>
          <a:xfrm>
            <a:off x="7927360" y="5204476"/>
            <a:ext cx="1959428" cy="702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521F48-48D5-82B9-3320-4035C780FB38}"/>
              </a:ext>
            </a:extLst>
          </p:cNvPr>
          <p:cNvSpPr/>
          <p:nvPr/>
        </p:nvSpPr>
        <p:spPr>
          <a:xfrm>
            <a:off x="8134015" y="541521"/>
            <a:ext cx="1553688" cy="4255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DD51EC-6A59-36AE-01D0-DAD73F9C8129}"/>
              </a:ext>
            </a:extLst>
          </p:cNvPr>
          <p:cNvSpPr/>
          <p:nvPr/>
        </p:nvSpPr>
        <p:spPr>
          <a:xfrm>
            <a:off x="8134014" y="2807728"/>
            <a:ext cx="1553688" cy="4255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14054A-1D34-BEE0-A16E-5555DC8E87DC}"/>
              </a:ext>
            </a:extLst>
          </p:cNvPr>
          <p:cNvSpPr/>
          <p:nvPr/>
        </p:nvSpPr>
        <p:spPr>
          <a:xfrm>
            <a:off x="8134014" y="6261467"/>
            <a:ext cx="1553688" cy="4255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87F386-B7F9-BFDC-7C6D-16184672E401}"/>
              </a:ext>
            </a:extLst>
          </p:cNvPr>
          <p:cNvSpPr txBox="1"/>
          <p:nvPr/>
        </p:nvSpPr>
        <p:spPr>
          <a:xfrm>
            <a:off x="8232685" y="616759"/>
            <a:ext cx="165104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buAutoNum type="arabicPeriod"/>
            </a:pPr>
            <a:r>
              <a:rPr lang="en-US" sz="1200" b="1" dirty="0"/>
              <a:t>pooling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71FF20-9CDC-E69B-C4D0-269CE4588318}"/>
              </a:ext>
            </a:extLst>
          </p:cNvPr>
          <p:cNvSpPr txBox="1"/>
          <p:nvPr/>
        </p:nvSpPr>
        <p:spPr>
          <a:xfrm>
            <a:off x="8341542" y="4060603"/>
            <a:ext cx="165104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ea typeface="+mn-lt"/>
                <a:cs typeface="+mn-lt"/>
              </a:rPr>
              <a:t>4</a:t>
            </a:r>
            <a:r>
              <a:rPr lang="en-US" sz="1200" b="1" dirty="0"/>
              <a:t>. GABONST-II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E99505-C682-1B1C-5CA4-6231D3FA6427}"/>
              </a:ext>
            </a:extLst>
          </p:cNvPr>
          <p:cNvSpPr txBox="1"/>
          <p:nvPr/>
        </p:nvSpPr>
        <p:spPr>
          <a:xfrm>
            <a:off x="8232684" y="2882966"/>
            <a:ext cx="165104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/>
              <a:t>3. </a:t>
            </a:r>
            <a:r>
              <a:rPr lang="en-US" sz="1200" b="1" dirty="0" err="1"/>
              <a:t>upsampling</a:t>
            </a:r>
            <a:endParaRPr lang="en-US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3E5848-E193-7B73-C703-7E8F73FBB3B4}"/>
              </a:ext>
            </a:extLst>
          </p:cNvPr>
          <p:cNvSpPr txBox="1"/>
          <p:nvPr/>
        </p:nvSpPr>
        <p:spPr>
          <a:xfrm>
            <a:off x="8341541" y="1715226"/>
            <a:ext cx="165104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/>
              <a:t>2. </a:t>
            </a:r>
            <a:r>
              <a:rPr lang="en-US" sz="1200" b="1" dirty="0">
                <a:ea typeface="+mn-lt"/>
                <a:cs typeface="+mn-lt"/>
              </a:rPr>
              <a:t>GABONST-I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B276B9-840A-9B60-D1C7-0602C6AB592A}"/>
              </a:ext>
            </a:extLst>
          </p:cNvPr>
          <p:cNvSpPr txBox="1"/>
          <p:nvPr/>
        </p:nvSpPr>
        <p:spPr>
          <a:xfrm>
            <a:off x="7992121" y="5331526"/>
            <a:ext cx="184911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/>
              <a:t>5. GD based optimization(e.g., Adam)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3760A6-3AE3-A311-C19C-3B7707C32F1E}"/>
              </a:ext>
            </a:extLst>
          </p:cNvPr>
          <p:cNvSpPr txBox="1"/>
          <p:nvPr/>
        </p:nvSpPr>
        <p:spPr>
          <a:xfrm>
            <a:off x="8285367" y="6258266"/>
            <a:ext cx="1549613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b="1" dirty="0"/>
              <a:t>6. Return the best result/s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0989C22-0E96-9036-E2A1-F93F7BADEE8A}"/>
              </a:ext>
            </a:extLst>
          </p:cNvPr>
          <p:cNvCxnSpPr/>
          <p:nvPr/>
        </p:nvCxnSpPr>
        <p:spPr>
          <a:xfrm flipH="1">
            <a:off x="8911566" y="1025359"/>
            <a:ext cx="5937" cy="4987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C95FCB7-4718-F3DB-B448-8C98FB915678}"/>
              </a:ext>
            </a:extLst>
          </p:cNvPr>
          <p:cNvCxnSpPr>
            <a:cxnSpLocks/>
          </p:cNvCxnSpPr>
          <p:nvPr/>
        </p:nvCxnSpPr>
        <p:spPr>
          <a:xfrm flipH="1">
            <a:off x="8911565" y="2311852"/>
            <a:ext cx="5937" cy="4987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F70EB3C-8928-9A96-1835-B41086C4C449}"/>
              </a:ext>
            </a:extLst>
          </p:cNvPr>
          <p:cNvCxnSpPr>
            <a:cxnSpLocks/>
          </p:cNvCxnSpPr>
          <p:nvPr/>
        </p:nvCxnSpPr>
        <p:spPr>
          <a:xfrm flipH="1">
            <a:off x="8911564" y="5904136"/>
            <a:ext cx="5937" cy="3701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6C71100-7440-51F7-4612-6247315A132A}"/>
              </a:ext>
            </a:extLst>
          </p:cNvPr>
          <p:cNvCxnSpPr>
            <a:cxnSpLocks/>
          </p:cNvCxnSpPr>
          <p:nvPr/>
        </p:nvCxnSpPr>
        <p:spPr>
          <a:xfrm flipH="1">
            <a:off x="8911564" y="4706708"/>
            <a:ext cx="5937" cy="4987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CE7ECE4-DC9E-9457-41CF-0FEEB23EC82B}"/>
              </a:ext>
            </a:extLst>
          </p:cNvPr>
          <p:cNvCxnSpPr>
            <a:cxnSpLocks/>
          </p:cNvCxnSpPr>
          <p:nvPr/>
        </p:nvCxnSpPr>
        <p:spPr>
          <a:xfrm flipH="1">
            <a:off x="8911565" y="3350942"/>
            <a:ext cx="5937" cy="4987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Graphic 27" descr="Line arrow: Rotate left with solid fill">
            <a:extLst>
              <a:ext uri="{FF2B5EF4-FFF2-40B4-BE49-F238E27FC236}">
                <a16:creationId xmlns:a16="http://schemas.microsoft.com/office/drawing/2014/main" id="{079018A3-9C94-98CE-B030-C3CC8F59C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5120000">
            <a:off x="7586663" y="1643062"/>
            <a:ext cx="433388" cy="457200"/>
          </a:xfrm>
          <a:prstGeom prst="rect">
            <a:avLst/>
          </a:prstGeom>
        </p:spPr>
      </p:pic>
      <p:pic>
        <p:nvPicPr>
          <p:cNvPr id="29" name="Graphic 28" descr="Line arrow: Rotate left with solid fill">
            <a:extLst>
              <a:ext uri="{FF2B5EF4-FFF2-40B4-BE49-F238E27FC236}">
                <a16:creationId xmlns:a16="http://schemas.microsoft.com/office/drawing/2014/main" id="{D9B90CD1-7C5F-FC6F-436C-A61EA0162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5120000">
            <a:off x="7586663" y="5372100"/>
            <a:ext cx="433388" cy="457200"/>
          </a:xfrm>
          <a:prstGeom prst="rect">
            <a:avLst/>
          </a:prstGeom>
        </p:spPr>
      </p:pic>
      <p:pic>
        <p:nvPicPr>
          <p:cNvPr id="30" name="Graphic 29" descr="Line arrow: Rotate left with solid fill">
            <a:extLst>
              <a:ext uri="{FF2B5EF4-FFF2-40B4-BE49-F238E27FC236}">
                <a16:creationId xmlns:a16="http://schemas.microsoft.com/office/drawing/2014/main" id="{2417D6A4-8119-3DB5-2C7B-1FF07B5B9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5120000">
            <a:off x="7586662" y="3986212"/>
            <a:ext cx="433388" cy="4572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FF6D40A-C4A1-6B08-5166-F70394402A78}"/>
              </a:ext>
            </a:extLst>
          </p:cNvPr>
          <p:cNvSpPr txBox="1"/>
          <p:nvPr/>
        </p:nvSpPr>
        <p:spPr>
          <a:xfrm>
            <a:off x="656166" y="740834"/>
            <a:ext cx="6371166" cy="69249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ea typeface="+mn-lt"/>
                <a:cs typeface="+mn-lt"/>
              </a:rPr>
              <a:t>Optimizing Initial Conditions Using a Hybrid Approach</a:t>
            </a:r>
            <a:endParaRPr lang="en-US" sz="1600" b="1"/>
          </a:p>
          <a:p>
            <a:endParaRPr lang="en-US" sz="1400" dirty="0"/>
          </a:p>
          <a:p>
            <a:r>
              <a:rPr lang="en-US" sz="1400" b="1" dirty="0">
                <a:ea typeface="+mn-lt"/>
                <a:cs typeface="+mn-lt"/>
              </a:rPr>
              <a:t>1. Pooling:</a:t>
            </a:r>
            <a:endParaRPr lang="en-US" sz="1400" b="1" dirty="0"/>
          </a:p>
          <a:p>
            <a:r>
              <a:rPr lang="en-US" sz="1400" dirty="0">
                <a:ea typeface="+mn-lt"/>
                <a:cs typeface="+mn-lt"/>
              </a:rPr>
              <a:t>   - Reduce compartment size to lower computational intensity (e.g., from (100 * 100) to (10 *10)).</a:t>
            </a:r>
            <a:endParaRPr lang="en-US" sz="1400" dirty="0"/>
          </a:p>
          <a:p>
            <a:endParaRPr lang="en-US" sz="1400" dirty="0"/>
          </a:p>
          <a:p>
            <a:r>
              <a:rPr lang="en-US" sz="1400" b="1" dirty="0">
                <a:ea typeface="+mn-lt"/>
                <a:cs typeface="+mn-lt"/>
              </a:rPr>
              <a:t>2. GABONST-I:</a:t>
            </a:r>
            <a:endParaRPr lang="en-US" sz="1400" b="1" dirty="0"/>
          </a:p>
          <a:p>
            <a:r>
              <a:rPr lang="en-US" sz="1400" dirty="0">
                <a:ea typeface="+mn-lt"/>
                <a:cs typeface="+mn-lt"/>
              </a:rPr>
              <a:t>   - Optimize initial conditions and parameters until accuracy reaches 90%.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   - Use selection, crossover, and mutations (point, component deletion, component insertion).</a:t>
            </a:r>
            <a:endParaRPr lang="en-US" sz="1400" dirty="0"/>
          </a:p>
          <a:p>
            <a:endParaRPr lang="en-US" sz="1400" dirty="0"/>
          </a:p>
          <a:p>
            <a:r>
              <a:rPr lang="en-US" sz="1400" b="1" dirty="0">
                <a:ea typeface="+mn-lt"/>
                <a:cs typeface="+mn-lt"/>
              </a:rPr>
              <a:t>3. </a:t>
            </a:r>
            <a:r>
              <a:rPr lang="en-US" sz="1400" b="1" err="1">
                <a:ea typeface="+mn-lt"/>
                <a:cs typeface="+mn-lt"/>
              </a:rPr>
              <a:t>Upsampling</a:t>
            </a:r>
            <a:r>
              <a:rPr lang="en-US" sz="1400" b="1" dirty="0">
                <a:ea typeface="+mn-lt"/>
                <a:cs typeface="+mn-lt"/>
              </a:rPr>
              <a:t>:</a:t>
            </a:r>
            <a:endParaRPr lang="en-US" sz="1400" b="1" dirty="0"/>
          </a:p>
          <a:p>
            <a:r>
              <a:rPr lang="en-US" sz="1400" dirty="0">
                <a:ea typeface="+mn-lt"/>
                <a:cs typeface="+mn-lt"/>
              </a:rPr>
              <a:t>   - Resize the compartment back to the original size.</a:t>
            </a:r>
            <a:endParaRPr lang="en-US" sz="1400" dirty="0"/>
          </a:p>
          <a:p>
            <a:endParaRPr lang="en-US" sz="1400" dirty="0"/>
          </a:p>
          <a:p>
            <a:r>
              <a:rPr lang="en-US" sz="1400" b="1" dirty="0">
                <a:ea typeface="+mn-lt"/>
                <a:cs typeface="+mn-lt"/>
              </a:rPr>
              <a:t>4. GABONST-II:</a:t>
            </a:r>
            <a:endParaRPr lang="en-US" sz="1400" b="1" dirty="0"/>
          </a:p>
          <a:p>
            <a:r>
              <a:rPr lang="en-US" sz="1400" dirty="0">
                <a:ea typeface="+mn-lt"/>
                <a:cs typeface="+mn-lt"/>
              </a:rPr>
              <a:t>   - Further optimize initial conditions and parameters until accuracy reaches 95%.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   - Reduce population size (e.g., select the top 20%).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   - Use selection, crossover, and point mutation.</a:t>
            </a:r>
            <a:endParaRPr lang="en-US" sz="1400" dirty="0"/>
          </a:p>
          <a:p>
            <a:endParaRPr lang="en-US" sz="1400" dirty="0"/>
          </a:p>
          <a:p>
            <a:r>
              <a:rPr lang="en-US" sz="1400" b="1" dirty="0">
                <a:ea typeface="+mn-lt"/>
                <a:cs typeface="+mn-lt"/>
              </a:rPr>
              <a:t>5. Gradient Descent Optimization (e.g., Adam):</a:t>
            </a:r>
            <a:endParaRPr lang="en-US" sz="1400" b="1" dirty="0"/>
          </a:p>
          <a:p>
            <a:r>
              <a:rPr lang="en-US" sz="1400" dirty="0">
                <a:ea typeface="+mn-lt"/>
                <a:cs typeface="+mn-lt"/>
              </a:rPr>
              <a:t>   - Fine-tune the best results from the previous step for higher accuracy.</a:t>
            </a:r>
            <a:endParaRPr lang="en-US" sz="1400" dirty="0"/>
          </a:p>
          <a:p>
            <a:endParaRPr lang="en-US" sz="1400" dirty="0"/>
          </a:p>
          <a:p>
            <a:r>
              <a:rPr lang="en-US" sz="1400" b="1" dirty="0">
                <a:ea typeface="+mn-lt"/>
                <a:cs typeface="+mn-lt"/>
              </a:rPr>
              <a:t>6. Return Best Results:</a:t>
            </a:r>
            <a:endParaRPr lang="en-US" sz="1400" b="1" dirty="0"/>
          </a:p>
          <a:p>
            <a:r>
              <a:rPr lang="en-US" sz="1400" dirty="0">
                <a:ea typeface="+mn-lt"/>
                <a:cs typeface="+mn-lt"/>
              </a:rPr>
              <a:t>   - Output the best optimized initial conditions.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pPr marL="342900" indent="-342900">
              <a:buAutoNum type="arabicPeriod"/>
            </a:pPr>
            <a:endParaRPr lang="en-US" dirty="0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274</cp:revision>
  <dcterms:created xsi:type="dcterms:W3CDTF">2024-07-14T06:12:31Z</dcterms:created>
  <dcterms:modified xsi:type="dcterms:W3CDTF">2024-07-14T07:06:50Z</dcterms:modified>
</cp:coreProperties>
</file>